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4"/>
  </p:notesMasterIdLst>
  <p:sldIdLst>
    <p:sldId id="256" r:id="rId6"/>
    <p:sldId id="263" r:id="rId7"/>
    <p:sldId id="265" r:id="rId8"/>
    <p:sldId id="264" r:id="rId9"/>
    <p:sldId id="270" r:id="rId10"/>
    <p:sldId id="269" r:id="rId11"/>
    <p:sldId id="293" r:id="rId12"/>
    <p:sldId id="304" r:id="rId13"/>
    <p:sldId id="303" r:id="rId14"/>
    <p:sldId id="306" r:id="rId15"/>
    <p:sldId id="275" r:id="rId16"/>
    <p:sldId id="271" r:id="rId17"/>
    <p:sldId id="274" r:id="rId18"/>
    <p:sldId id="277" r:id="rId19"/>
    <p:sldId id="273" r:id="rId20"/>
    <p:sldId id="272" r:id="rId21"/>
    <p:sldId id="279" r:id="rId22"/>
    <p:sldId id="281" r:id="rId23"/>
    <p:sldId id="316" r:id="rId24"/>
    <p:sldId id="317" r:id="rId25"/>
    <p:sldId id="315" r:id="rId26"/>
    <p:sldId id="286" r:id="rId27"/>
    <p:sldId id="283" r:id="rId28"/>
    <p:sldId id="289" r:id="rId29"/>
    <p:sldId id="287" r:id="rId30"/>
    <p:sldId id="288" r:id="rId31"/>
    <p:sldId id="291" r:id="rId32"/>
    <p:sldId id="282" r:id="rId33"/>
    <p:sldId id="290" r:id="rId34"/>
    <p:sldId id="296" r:id="rId35"/>
    <p:sldId id="297" r:id="rId36"/>
    <p:sldId id="298" r:id="rId37"/>
    <p:sldId id="299" r:id="rId38"/>
    <p:sldId id="301" r:id="rId39"/>
    <p:sldId id="294" r:id="rId40"/>
    <p:sldId id="302" r:id="rId41"/>
    <p:sldId id="307" r:id="rId42"/>
    <p:sldId id="308" r:id="rId43"/>
    <p:sldId id="311" r:id="rId44"/>
    <p:sldId id="313" r:id="rId45"/>
    <p:sldId id="312" r:id="rId46"/>
    <p:sldId id="309" r:id="rId47"/>
    <p:sldId id="310" r:id="rId48"/>
    <p:sldId id="314" r:id="rId49"/>
    <p:sldId id="262" r:id="rId50"/>
    <p:sldId id="318" r:id="rId51"/>
    <p:sldId id="320" r:id="rId52"/>
    <p:sldId id="26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 R Smith" initials="ARS" lastIdx="14" clrIdx="0">
    <p:extLst>
      <p:ext uri="{19B8F6BF-5375-455C-9EA6-DF929625EA0E}">
        <p15:presenceInfo xmlns:p15="http://schemas.microsoft.com/office/powerpoint/2012/main" userId="S-1-5-21-3758570256-276891776-3938476879-43845" providerId="AD"/>
      </p:ext>
    </p:extLst>
  </p:cmAuthor>
  <p:cmAuthor id="2" name="Sandra L Danford" initials="SLD" lastIdx="16" clrIdx="1">
    <p:extLst>
      <p:ext uri="{19B8F6BF-5375-455C-9EA6-DF929625EA0E}">
        <p15:presenceInfo xmlns:p15="http://schemas.microsoft.com/office/powerpoint/2012/main" userId="S-1-5-21-3758570256-276891776-3938476879-368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A6"/>
    <a:srgbClr val="FFB71B"/>
    <a:srgbClr val="009CDE"/>
    <a:srgbClr val="DADDDE"/>
    <a:srgbClr val="C1C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1" d="100"/>
          <a:sy n="71"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L Danford" userId="c28e3347-cf8b-4f43-8545-e7d9c07199a3" providerId="ADAL" clId="{268FFA2D-B8F9-4C44-9CED-0932B45B8D68}"/>
    <pc:docChg chg="undo redo custSel addSld delSld modSld">
      <pc:chgData name="Sandra L Danford" userId="c28e3347-cf8b-4f43-8545-e7d9c07199a3" providerId="ADAL" clId="{268FFA2D-B8F9-4C44-9CED-0932B45B8D68}" dt="2022-05-03T21:43:27.026" v="709" actId="1076"/>
      <pc:docMkLst>
        <pc:docMk/>
      </pc:docMkLst>
      <pc:sldChg chg="modSp">
        <pc:chgData name="Sandra L Danford" userId="c28e3347-cf8b-4f43-8545-e7d9c07199a3" providerId="ADAL" clId="{268FFA2D-B8F9-4C44-9CED-0932B45B8D68}" dt="2022-05-03T21:43:27.026" v="709" actId="1076"/>
        <pc:sldMkLst>
          <pc:docMk/>
          <pc:sldMk cId="742148329" sldId="318"/>
        </pc:sldMkLst>
        <pc:spChg chg="mod">
          <ac:chgData name="Sandra L Danford" userId="c28e3347-cf8b-4f43-8545-e7d9c07199a3" providerId="ADAL" clId="{268FFA2D-B8F9-4C44-9CED-0932B45B8D68}" dt="2022-05-03T21:43:26.381" v="708" actId="1076"/>
          <ac:spMkLst>
            <pc:docMk/>
            <pc:sldMk cId="742148329" sldId="318"/>
            <ac:spMk id="3" creationId="{086BCB45-8DED-4CB3-97ED-DEAD7E499E81}"/>
          </ac:spMkLst>
        </pc:spChg>
        <pc:spChg chg="mod">
          <ac:chgData name="Sandra L Danford" userId="c28e3347-cf8b-4f43-8545-e7d9c07199a3" providerId="ADAL" clId="{268FFA2D-B8F9-4C44-9CED-0932B45B8D68}" dt="2022-05-03T21:43:27.026" v="709" actId="1076"/>
          <ac:spMkLst>
            <pc:docMk/>
            <pc:sldMk cId="742148329" sldId="318"/>
            <ac:spMk id="7" creationId="{22480926-AA00-4C80-AA9D-00B110855960}"/>
          </ac:spMkLst>
        </pc:spChg>
      </pc:sldChg>
      <pc:sldChg chg="modSp">
        <pc:chgData name="Sandra L Danford" userId="c28e3347-cf8b-4f43-8545-e7d9c07199a3" providerId="ADAL" clId="{268FFA2D-B8F9-4C44-9CED-0932B45B8D68}" dt="2022-05-03T21:42:54.950" v="699" actId="20577"/>
        <pc:sldMkLst>
          <pc:docMk/>
          <pc:sldMk cId="2971040290" sldId="320"/>
        </pc:sldMkLst>
        <pc:spChg chg="mod">
          <ac:chgData name="Sandra L Danford" userId="c28e3347-cf8b-4f43-8545-e7d9c07199a3" providerId="ADAL" clId="{268FFA2D-B8F9-4C44-9CED-0932B45B8D68}" dt="2022-05-03T21:41:12.897" v="687" actId="27636"/>
          <ac:spMkLst>
            <pc:docMk/>
            <pc:sldMk cId="2971040290" sldId="320"/>
            <ac:spMk id="3" creationId="{086BCB45-8DED-4CB3-97ED-DEAD7E499E81}"/>
          </ac:spMkLst>
        </pc:spChg>
        <pc:spChg chg="mod">
          <ac:chgData name="Sandra L Danford" userId="c28e3347-cf8b-4f43-8545-e7d9c07199a3" providerId="ADAL" clId="{268FFA2D-B8F9-4C44-9CED-0932B45B8D68}" dt="2022-05-03T21:42:54.950" v="699" actId="20577"/>
          <ac:spMkLst>
            <pc:docMk/>
            <pc:sldMk cId="2971040290" sldId="320"/>
            <ac:spMk id="7" creationId="{22480926-AA00-4C80-AA9D-00B110855960}"/>
          </ac:spMkLst>
        </pc:spChg>
      </pc:sldChg>
      <pc:sldChg chg="del">
        <pc:chgData name="Sandra L Danford" userId="c28e3347-cf8b-4f43-8545-e7d9c07199a3" providerId="ADAL" clId="{268FFA2D-B8F9-4C44-9CED-0932B45B8D68}" dt="2022-05-03T21:34:05.063" v="138" actId="2696"/>
        <pc:sldMkLst>
          <pc:docMk/>
          <pc:sldMk cId="3097240596" sldId="321"/>
        </pc:sldMkLst>
      </pc:sldChg>
      <pc:sldChg chg="modSp add del">
        <pc:chgData name="Sandra L Danford" userId="c28e3347-cf8b-4f43-8545-e7d9c07199a3" providerId="ADAL" clId="{268FFA2D-B8F9-4C44-9CED-0932B45B8D68}" dt="2022-05-03T21:41:34.179" v="693" actId="2696"/>
        <pc:sldMkLst>
          <pc:docMk/>
          <pc:sldMk cId="955939105" sldId="322"/>
        </pc:sldMkLst>
        <pc:spChg chg="mod">
          <ac:chgData name="Sandra L Danford" userId="c28e3347-cf8b-4f43-8545-e7d9c07199a3" providerId="ADAL" clId="{268FFA2D-B8F9-4C44-9CED-0932B45B8D68}" dt="2022-05-03T21:38:23.249" v="555"/>
          <ac:spMkLst>
            <pc:docMk/>
            <pc:sldMk cId="955939105" sldId="322"/>
            <ac:spMk id="3" creationId="{086BCB45-8DED-4CB3-97ED-DEAD7E499E81}"/>
          </ac:spMkLst>
        </pc:spChg>
      </pc:sldChg>
      <pc:sldChg chg="modSp add del">
        <pc:chgData name="Sandra L Danford" userId="c28e3347-cf8b-4f43-8545-e7d9c07199a3" providerId="ADAL" clId="{268FFA2D-B8F9-4C44-9CED-0932B45B8D68}" dt="2022-05-03T21:41:32.136" v="692" actId="2696"/>
        <pc:sldMkLst>
          <pc:docMk/>
          <pc:sldMk cId="2824963794" sldId="323"/>
        </pc:sldMkLst>
        <pc:spChg chg="mod">
          <ac:chgData name="Sandra L Danford" userId="c28e3347-cf8b-4f43-8545-e7d9c07199a3" providerId="ADAL" clId="{268FFA2D-B8F9-4C44-9CED-0932B45B8D68}" dt="2022-05-03T21:40:59.122" v="682"/>
          <ac:spMkLst>
            <pc:docMk/>
            <pc:sldMk cId="2824963794" sldId="323"/>
            <ac:spMk id="3" creationId="{086BCB45-8DED-4CB3-97ED-DEAD7E499E8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D9A5A-D069-45E0-B76B-65FD5D0A31F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E72600C4-1277-405F-898C-C792DC8DDB8E}">
      <dgm:prSet phldrT="[Text]"/>
      <dgm:spPr/>
      <dgm:t>
        <a:bodyPr/>
        <a:lstStyle/>
        <a:p>
          <a:r>
            <a:rPr lang="en-US" dirty="0">
              <a:solidFill>
                <a:srgbClr val="FFC000"/>
              </a:solidFill>
            </a:rPr>
            <a:t>Prepare</a:t>
          </a:r>
        </a:p>
      </dgm:t>
    </dgm:pt>
    <dgm:pt modelId="{48FA7461-7A3C-4A6F-955B-9C5E9D76F11B}" type="parTrans" cxnId="{A48E9650-E597-44D0-AEC0-1E1463F221D7}">
      <dgm:prSet/>
      <dgm:spPr/>
      <dgm:t>
        <a:bodyPr/>
        <a:lstStyle/>
        <a:p>
          <a:endParaRPr lang="en-US"/>
        </a:p>
      </dgm:t>
    </dgm:pt>
    <dgm:pt modelId="{99C760C1-F5FE-43C0-BA2E-5D47B261EABD}" type="sibTrans" cxnId="{A48E9650-E597-44D0-AEC0-1E1463F221D7}">
      <dgm:prSet/>
      <dgm:spPr/>
      <dgm:t>
        <a:bodyPr/>
        <a:lstStyle/>
        <a:p>
          <a:endParaRPr lang="en-US"/>
        </a:p>
      </dgm:t>
    </dgm:pt>
    <dgm:pt modelId="{F00A267C-4F8E-4FA6-A2F0-1A2DAEADAF27}">
      <dgm:prSet phldrT="[Text]"/>
      <dgm:spPr/>
      <dgm:t>
        <a:bodyPr/>
        <a:lstStyle/>
        <a:p>
          <a:r>
            <a:rPr lang="en-US" dirty="0">
              <a:solidFill>
                <a:srgbClr val="FFC000"/>
              </a:solidFill>
            </a:rPr>
            <a:t>Transition</a:t>
          </a:r>
        </a:p>
      </dgm:t>
    </dgm:pt>
    <dgm:pt modelId="{F60E9251-8E73-4DE8-B87D-769C8C0EF5F0}" type="parTrans" cxnId="{5B0C4F8A-4224-4470-B097-32803F1F9CA9}">
      <dgm:prSet/>
      <dgm:spPr/>
      <dgm:t>
        <a:bodyPr/>
        <a:lstStyle/>
        <a:p>
          <a:endParaRPr lang="en-US"/>
        </a:p>
      </dgm:t>
    </dgm:pt>
    <dgm:pt modelId="{FC12B99C-09C9-41D9-B1DD-619FE168E022}" type="sibTrans" cxnId="{5B0C4F8A-4224-4470-B097-32803F1F9CA9}">
      <dgm:prSet/>
      <dgm:spPr/>
      <dgm:t>
        <a:bodyPr/>
        <a:lstStyle/>
        <a:p>
          <a:endParaRPr lang="en-US"/>
        </a:p>
      </dgm:t>
    </dgm:pt>
    <dgm:pt modelId="{00C2D897-9A17-49F8-9260-94D8A19E4BB6}">
      <dgm:prSet phldrT="[Text]" custT="1"/>
      <dgm:spPr>
        <a:solidFill>
          <a:srgbClr val="009CDE"/>
        </a:solidFill>
      </dgm:spPr>
      <dgm:t>
        <a:bodyPr/>
        <a:lstStyle/>
        <a:p>
          <a:r>
            <a:rPr lang="en-US" sz="1350" kern="1200" dirty="0">
              <a:solidFill>
                <a:prstClr val="white"/>
              </a:solidFill>
              <a:latin typeface="Calibri" panose="020F0502020204030204"/>
              <a:ea typeface="+mn-ea"/>
              <a:cs typeface="+mn-cs"/>
            </a:rPr>
            <a:t>Travelers apply for new T&amp;E Corporate Card using the online form in Concur, includes:</a:t>
          </a:r>
          <a:br>
            <a:rPr lang="en-US" sz="1350" kern="1200" dirty="0">
              <a:solidFill>
                <a:prstClr val="white"/>
              </a:solidFill>
              <a:latin typeface="Calibri" panose="020F0502020204030204"/>
              <a:ea typeface="+mn-ea"/>
              <a:cs typeface="+mn-cs"/>
            </a:rPr>
          </a:br>
          <a:endParaRPr lang="en-US" sz="1350" kern="1200" dirty="0">
            <a:solidFill>
              <a:prstClr val="white"/>
            </a:solidFill>
            <a:latin typeface="Calibri" panose="020F0502020204030204"/>
            <a:ea typeface="+mn-ea"/>
            <a:cs typeface="+mn-cs"/>
          </a:endParaRPr>
        </a:p>
      </dgm:t>
    </dgm:pt>
    <dgm:pt modelId="{8D1B7484-54D7-44C0-8887-220CA30834F3}" type="parTrans" cxnId="{34F4C899-24D8-48D1-B067-AB50AC091733}">
      <dgm:prSet/>
      <dgm:spPr/>
      <dgm:t>
        <a:bodyPr/>
        <a:lstStyle/>
        <a:p>
          <a:endParaRPr lang="en-US"/>
        </a:p>
      </dgm:t>
    </dgm:pt>
    <dgm:pt modelId="{0D555DBD-EC2B-4294-9AC7-67BF5C3A73C5}" type="sibTrans" cxnId="{34F4C899-24D8-48D1-B067-AB50AC091733}">
      <dgm:prSet/>
      <dgm:spPr/>
      <dgm:t>
        <a:bodyPr/>
        <a:lstStyle/>
        <a:p>
          <a:endParaRPr lang="en-US"/>
        </a:p>
      </dgm:t>
    </dgm:pt>
    <dgm:pt modelId="{3528BFFE-A956-4DB2-9238-9C153AD76CFD}">
      <dgm:prSet phldrT="[Text]"/>
      <dgm:spPr/>
      <dgm:t>
        <a:bodyPr/>
        <a:lstStyle/>
        <a:p>
          <a:r>
            <a:rPr lang="en-US" dirty="0">
              <a:solidFill>
                <a:srgbClr val="FFC000"/>
              </a:solidFill>
            </a:rPr>
            <a:t>Support</a:t>
          </a:r>
        </a:p>
      </dgm:t>
    </dgm:pt>
    <dgm:pt modelId="{5FE52E39-1D6A-47D9-84DF-D8E6E31D4CB8}" type="parTrans" cxnId="{06AE97FF-586B-407A-AE7D-9C7CC13A4F5E}">
      <dgm:prSet/>
      <dgm:spPr/>
      <dgm:t>
        <a:bodyPr/>
        <a:lstStyle/>
        <a:p>
          <a:endParaRPr lang="en-US"/>
        </a:p>
      </dgm:t>
    </dgm:pt>
    <dgm:pt modelId="{B24FB954-E47C-448F-904D-6698E31AE07A}" type="sibTrans" cxnId="{06AE97FF-586B-407A-AE7D-9C7CC13A4F5E}">
      <dgm:prSet/>
      <dgm:spPr/>
      <dgm:t>
        <a:bodyPr/>
        <a:lstStyle/>
        <a:p>
          <a:endParaRPr lang="en-US"/>
        </a:p>
      </dgm:t>
    </dgm:pt>
    <dgm:pt modelId="{EED36377-72F4-4874-B29D-BDB575F08FE5}">
      <dgm:prSet phldrT="[Text]" custT="1"/>
      <dgm:spPr>
        <a:solidFill>
          <a:srgbClr val="009CDE"/>
        </a:solidFill>
      </dgm:spPr>
      <dgm:t>
        <a:bodyPr/>
        <a:lstStyle/>
        <a:p>
          <a:r>
            <a:rPr lang="en-US" sz="1350" kern="1200" dirty="0"/>
            <a:t>To ensure the campus-wide transition to the new T&amp;E card, personal-liability cards will be</a:t>
          </a:r>
          <a:r>
            <a:rPr lang="en-US" sz="1350" u="none" kern="1200" dirty="0">
              <a:solidFill>
                <a:schemeClr val="bg1"/>
              </a:solidFill>
            </a:rPr>
            <a:t> </a:t>
          </a:r>
          <a:r>
            <a:rPr lang="en-US" sz="1350" u="sng" kern="1200" dirty="0">
              <a:solidFill>
                <a:schemeClr val="bg1"/>
              </a:solidFill>
            </a:rPr>
            <a:t>unable to incur new charges starting </a:t>
          </a:r>
          <a:r>
            <a:rPr lang="en-US" sz="1350" b="0" u="sng" kern="1200" dirty="0">
              <a:solidFill>
                <a:schemeClr val="bg1"/>
              </a:solidFill>
            </a:rPr>
            <a:t>July 2022</a:t>
          </a:r>
        </a:p>
      </dgm:t>
    </dgm:pt>
    <dgm:pt modelId="{9949ABE5-344D-4006-83BD-B7E443C49951}" type="parTrans" cxnId="{7545AA26-3884-4F00-9F61-8FEA25F34806}">
      <dgm:prSet/>
      <dgm:spPr/>
      <dgm:t>
        <a:bodyPr/>
        <a:lstStyle/>
        <a:p>
          <a:endParaRPr lang="en-US"/>
        </a:p>
      </dgm:t>
    </dgm:pt>
    <dgm:pt modelId="{2678B42F-5587-4914-AFB2-E13C001D24A6}" type="sibTrans" cxnId="{7545AA26-3884-4F00-9F61-8FEA25F34806}">
      <dgm:prSet/>
      <dgm:spPr/>
      <dgm:t>
        <a:bodyPr/>
        <a:lstStyle/>
        <a:p>
          <a:endParaRPr lang="en-US"/>
        </a:p>
      </dgm:t>
    </dgm:pt>
    <dgm:pt modelId="{B5291819-6018-4C59-A64E-9FFC266583E7}">
      <dgm:prSet phldrT="[Text]" custT="1"/>
      <dgm:spPr>
        <a:solidFill>
          <a:srgbClr val="009CDE"/>
        </a:solidFill>
      </dgm:spPr>
      <dgm:t>
        <a:bodyPr/>
        <a:lstStyle/>
        <a:p>
          <a:endParaRPr lang="en-US" sz="1600" dirty="0"/>
        </a:p>
      </dgm:t>
    </dgm:pt>
    <dgm:pt modelId="{C4A4662A-77BA-4D64-B1CE-7ACC68B39D5E}" type="parTrans" cxnId="{BA77A7C3-A372-4765-859C-C4E2B1E6C418}">
      <dgm:prSet/>
      <dgm:spPr/>
      <dgm:t>
        <a:bodyPr/>
        <a:lstStyle/>
        <a:p>
          <a:endParaRPr lang="en-US"/>
        </a:p>
      </dgm:t>
    </dgm:pt>
    <dgm:pt modelId="{AF41AED6-2D37-43A1-907A-4D83FF9799D2}" type="sibTrans" cxnId="{BA77A7C3-A372-4765-859C-C4E2B1E6C418}">
      <dgm:prSet/>
      <dgm:spPr/>
      <dgm:t>
        <a:bodyPr/>
        <a:lstStyle/>
        <a:p>
          <a:endParaRPr lang="en-US"/>
        </a:p>
      </dgm:t>
    </dgm:pt>
    <dgm:pt modelId="{945C6D61-7DE7-4D24-A96A-441355A467F8}">
      <dgm:prSet phldrT="[Text]" custT="1"/>
      <dgm:spPr>
        <a:solidFill>
          <a:srgbClr val="009CDE"/>
        </a:solidFill>
      </dgm:spPr>
      <dgm:t>
        <a:bodyPr/>
        <a:lstStyle/>
        <a:p>
          <a:r>
            <a:rPr lang="en-US" sz="1350" dirty="0"/>
            <a:t>Socialize and encourage travelers to pay off personal-liability card balances. Prior balances must be resolved before a new T&amp;E card will be issued.</a:t>
          </a:r>
          <a:endParaRPr lang="en-US" sz="1400" dirty="0"/>
        </a:p>
      </dgm:t>
    </dgm:pt>
    <dgm:pt modelId="{D8C0846A-B45A-4FE9-AC3E-7B2CCB3BECA7}" type="parTrans" cxnId="{0E27BBCC-9CEA-495B-AC64-AA21C597504B}">
      <dgm:prSet/>
      <dgm:spPr/>
      <dgm:t>
        <a:bodyPr/>
        <a:lstStyle/>
        <a:p>
          <a:endParaRPr lang="en-US"/>
        </a:p>
      </dgm:t>
    </dgm:pt>
    <dgm:pt modelId="{A716D4AA-537B-4293-AB71-A275BABF6645}" type="sibTrans" cxnId="{0E27BBCC-9CEA-495B-AC64-AA21C597504B}">
      <dgm:prSet/>
      <dgm:spPr/>
      <dgm:t>
        <a:bodyPr/>
        <a:lstStyle/>
        <a:p>
          <a:endParaRPr lang="en-US"/>
        </a:p>
      </dgm:t>
    </dgm:pt>
    <dgm:pt modelId="{7186C31E-4AF6-42F3-B3F0-9BE9C9175E82}">
      <dgm:prSet phldrT="[Text]" custT="1"/>
      <dgm:spPr>
        <a:solidFill>
          <a:srgbClr val="009CDE"/>
        </a:solidFill>
      </dgm:spPr>
      <dgm:t>
        <a:bodyPr/>
        <a:lstStyle/>
        <a:p>
          <a:r>
            <a:rPr lang="en-US" sz="1350" dirty="0"/>
            <a:t>Determine who needs to transition to the new T&amp;E card</a:t>
          </a:r>
        </a:p>
      </dgm:t>
    </dgm:pt>
    <dgm:pt modelId="{8C791DED-8214-4DBB-8F7D-03BAB2968328}" type="parTrans" cxnId="{E917EE54-730A-4FF4-A2ED-A353BC37D157}">
      <dgm:prSet/>
      <dgm:spPr/>
      <dgm:t>
        <a:bodyPr/>
        <a:lstStyle/>
        <a:p>
          <a:endParaRPr lang="en-US"/>
        </a:p>
      </dgm:t>
    </dgm:pt>
    <dgm:pt modelId="{B1579392-0122-4FAB-BD9F-6DE4E0122144}" type="sibTrans" cxnId="{E917EE54-730A-4FF4-A2ED-A353BC37D157}">
      <dgm:prSet/>
      <dgm:spPr/>
      <dgm:t>
        <a:bodyPr/>
        <a:lstStyle/>
        <a:p>
          <a:endParaRPr lang="en-US"/>
        </a:p>
      </dgm:t>
    </dgm:pt>
    <dgm:pt modelId="{094D9F45-03F4-4484-BF73-C393AE04FEAB}">
      <dgm:prSet phldrT="[Text]" custT="1"/>
      <dgm:spPr>
        <a:solidFill>
          <a:srgbClr val="009CDE"/>
        </a:solidFill>
      </dgm:spPr>
      <dgm:t>
        <a:bodyPr/>
        <a:lstStyle/>
        <a:p>
          <a:r>
            <a:rPr lang="en-US" sz="1350" dirty="0"/>
            <a:t>Direct communication to existing T&amp;E cardholders </a:t>
          </a:r>
          <a:br>
            <a:rPr lang="en-US" sz="1350" dirty="0"/>
          </a:br>
          <a:r>
            <a:rPr lang="en-US" sz="1350" dirty="0"/>
            <a:t>in late April</a:t>
          </a:r>
          <a:br>
            <a:rPr lang="en-US" sz="1350" dirty="0"/>
          </a:br>
          <a:endParaRPr lang="en-US" sz="1350" dirty="0"/>
        </a:p>
      </dgm:t>
    </dgm:pt>
    <dgm:pt modelId="{16A6F398-EBBE-4310-97D7-E44B56059164}" type="parTrans" cxnId="{AD01302E-4FBE-4046-AD59-351317019FDC}">
      <dgm:prSet/>
      <dgm:spPr/>
      <dgm:t>
        <a:bodyPr/>
        <a:lstStyle/>
        <a:p>
          <a:endParaRPr lang="en-US"/>
        </a:p>
      </dgm:t>
    </dgm:pt>
    <dgm:pt modelId="{AF4B011F-457E-4061-87B8-00B07B524DE1}" type="sibTrans" cxnId="{AD01302E-4FBE-4046-AD59-351317019FDC}">
      <dgm:prSet/>
      <dgm:spPr/>
      <dgm:t>
        <a:bodyPr/>
        <a:lstStyle/>
        <a:p>
          <a:endParaRPr lang="en-US"/>
        </a:p>
      </dgm:t>
    </dgm:pt>
    <dgm:pt modelId="{AA09D570-D301-4757-9C32-CCAA52E2D3D9}">
      <dgm:prSet custT="1"/>
      <dgm:spPr/>
      <dgm:t>
        <a:bodyPr/>
        <a:lstStyle/>
        <a:p>
          <a:endParaRPr lang="en-US" sz="1350" kern="1200" dirty="0"/>
        </a:p>
      </dgm:t>
    </dgm:pt>
    <dgm:pt modelId="{A9045E4D-2559-4800-92FD-B7A3F9AA37B5}" type="parTrans" cxnId="{5A881B1B-DE00-46E1-9E21-FEB7663714F9}">
      <dgm:prSet/>
      <dgm:spPr/>
      <dgm:t>
        <a:bodyPr/>
        <a:lstStyle/>
        <a:p>
          <a:endParaRPr lang="en-US"/>
        </a:p>
      </dgm:t>
    </dgm:pt>
    <dgm:pt modelId="{D6C1D1EB-392E-4F0A-A994-AED964962AA1}" type="sibTrans" cxnId="{5A881B1B-DE00-46E1-9E21-FEB7663714F9}">
      <dgm:prSet/>
      <dgm:spPr/>
      <dgm:t>
        <a:bodyPr/>
        <a:lstStyle/>
        <a:p>
          <a:endParaRPr lang="en-US"/>
        </a:p>
      </dgm:t>
    </dgm:pt>
    <dgm:pt modelId="{B9540645-72F9-481D-BBB8-C9345576EF3F}">
      <dgm:prSet phldrT="[Text]" custT="1"/>
      <dgm:spPr>
        <a:solidFill>
          <a:srgbClr val="009CDE"/>
        </a:solidFill>
      </dgm:spPr>
      <dgm:t>
        <a:bodyPr/>
        <a:lstStyle/>
        <a:p>
          <a:endParaRPr lang="en-US" sz="1350" kern="1200" dirty="0"/>
        </a:p>
      </dgm:t>
    </dgm:pt>
    <dgm:pt modelId="{AEE78179-93BF-4C44-8E21-AEB25050BFC7}" type="parTrans" cxnId="{C0A0FA44-27EB-4443-AC81-8F9595685567}">
      <dgm:prSet/>
      <dgm:spPr/>
      <dgm:t>
        <a:bodyPr/>
        <a:lstStyle/>
        <a:p>
          <a:endParaRPr lang="en-US"/>
        </a:p>
      </dgm:t>
    </dgm:pt>
    <dgm:pt modelId="{ABEE1DB6-01D4-42FF-B9D7-80B2FDF8A6B0}" type="sibTrans" cxnId="{C0A0FA44-27EB-4443-AC81-8F9595685567}">
      <dgm:prSet/>
      <dgm:spPr/>
      <dgm:t>
        <a:bodyPr/>
        <a:lstStyle/>
        <a:p>
          <a:endParaRPr lang="en-US"/>
        </a:p>
      </dgm:t>
    </dgm:pt>
    <dgm:pt modelId="{946C199F-E780-4292-B442-25B43BCAF229}">
      <dgm:prSet phldrT="[Text]" custT="1"/>
      <dgm:spPr>
        <a:solidFill>
          <a:srgbClr val="009CDE"/>
        </a:solidFill>
      </dgm:spPr>
      <dgm:t>
        <a:bodyPr/>
        <a:lstStyle/>
        <a:p>
          <a:endParaRPr lang="en-US" sz="1350" kern="1200" dirty="0"/>
        </a:p>
      </dgm:t>
    </dgm:pt>
    <dgm:pt modelId="{91EE4EA3-42CA-41C2-9CCB-697278AD566F}" type="parTrans" cxnId="{2C8A2E9E-CD8B-44D0-B612-C882629D30C9}">
      <dgm:prSet/>
      <dgm:spPr/>
      <dgm:t>
        <a:bodyPr/>
        <a:lstStyle/>
        <a:p>
          <a:endParaRPr lang="en-US"/>
        </a:p>
      </dgm:t>
    </dgm:pt>
    <dgm:pt modelId="{135565A7-F9E6-422B-8B7A-F6453AB0A542}" type="sibTrans" cxnId="{2C8A2E9E-CD8B-44D0-B612-C882629D30C9}">
      <dgm:prSet/>
      <dgm:spPr/>
      <dgm:t>
        <a:bodyPr/>
        <a:lstStyle/>
        <a:p>
          <a:endParaRPr lang="en-US"/>
        </a:p>
      </dgm:t>
    </dgm:pt>
    <dgm:pt modelId="{B292B10E-A053-4BD4-8B4A-D806F0623A19}">
      <dgm:prSet phldrT="[Text]" custT="1"/>
      <dgm:spPr>
        <a:solidFill>
          <a:srgbClr val="009CDE"/>
        </a:solidFill>
      </dgm:spPr>
      <dgm:t>
        <a:bodyPr/>
        <a:lstStyle/>
        <a:p>
          <a:r>
            <a:rPr lang="en-US" sz="1350" kern="1200" dirty="0"/>
            <a:t>New T&amp;E card expenses must be reconciled in Concur within 30 days of trip completion</a:t>
          </a:r>
        </a:p>
      </dgm:t>
    </dgm:pt>
    <dgm:pt modelId="{B56477EE-F175-4BDD-8BC7-9CAA579F29D4}" type="parTrans" cxnId="{120B3947-6A43-4CB5-B211-EF98103950A4}">
      <dgm:prSet/>
      <dgm:spPr/>
      <dgm:t>
        <a:bodyPr/>
        <a:lstStyle/>
        <a:p>
          <a:endParaRPr lang="en-US"/>
        </a:p>
      </dgm:t>
    </dgm:pt>
    <dgm:pt modelId="{AE54A095-87EE-4E41-8D85-BF66301AD0AF}" type="sibTrans" cxnId="{120B3947-6A43-4CB5-B211-EF98103950A4}">
      <dgm:prSet/>
      <dgm:spPr/>
      <dgm:t>
        <a:bodyPr/>
        <a:lstStyle/>
        <a:p>
          <a:endParaRPr lang="en-US"/>
        </a:p>
      </dgm:t>
    </dgm:pt>
    <dgm:pt modelId="{1E0CF566-E9C8-49F7-96B2-F1BFEAD1132D}">
      <dgm:prSet phldrT="[Text]" custT="1"/>
      <dgm:spPr>
        <a:solidFill>
          <a:srgbClr val="009CDE"/>
        </a:solidFill>
      </dgm:spPr>
      <dgm:t>
        <a:bodyPr/>
        <a:lstStyle/>
        <a:p>
          <a:endParaRPr lang="en-US" sz="1350" kern="1200" dirty="0"/>
        </a:p>
      </dgm:t>
    </dgm:pt>
    <dgm:pt modelId="{EC274CF6-F644-416A-856C-DCC8D00D7A00}" type="parTrans" cxnId="{F2104700-18B1-4B35-BE89-F4ED60687D79}">
      <dgm:prSet/>
      <dgm:spPr/>
      <dgm:t>
        <a:bodyPr/>
        <a:lstStyle/>
        <a:p>
          <a:endParaRPr lang="en-US"/>
        </a:p>
      </dgm:t>
    </dgm:pt>
    <dgm:pt modelId="{9F7EBD19-8836-40CC-9457-F04E4D18E5EB}" type="sibTrans" cxnId="{F2104700-18B1-4B35-BE89-F4ED60687D79}">
      <dgm:prSet/>
      <dgm:spPr/>
      <dgm:t>
        <a:bodyPr/>
        <a:lstStyle/>
        <a:p>
          <a:endParaRPr lang="en-US"/>
        </a:p>
      </dgm:t>
    </dgm:pt>
    <dgm:pt modelId="{0ACC049A-5B54-450A-8BEF-36BA220ABFFD}">
      <dgm:prSet phldrT="[Text]" custT="1"/>
      <dgm:spPr>
        <a:solidFill>
          <a:srgbClr val="009CDE"/>
        </a:solidFill>
      </dgm:spPr>
      <dgm:t>
        <a:bodyPr/>
        <a:lstStyle/>
        <a:p>
          <a:endParaRPr lang="en-US" sz="1350" kern="1200" dirty="0"/>
        </a:p>
      </dgm:t>
    </dgm:pt>
    <dgm:pt modelId="{E0B6B379-01F5-4915-8F77-1B1C4A4E6786}" type="parTrans" cxnId="{38D47E82-FDFD-4C1D-AE61-9FDEDADD7160}">
      <dgm:prSet/>
      <dgm:spPr/>
      <dgm:t>
        <a:bodyPr/>
        <a:lstStyle/>
        <a:p>
          <a:endParaRPr lang="en-US"/>
        </a:p>
      </dgm:t>
    </dgm:pt>
    <dgm:pt modelId="{984CF84D-8EE7-4E00-B64B-805AF7F84C81}" type="sibTrans" cxnId="{38D47E82-FDFD-4C1D-AE61-9FDEDADD7160}">
      <dgm:prSet/>
      <dgm:spPr/>
      <dgm:t>
        <a:bodyPr/>
        <a:lstStyle/>
        <a:p>
          <a:endParaRPr lang="en-US"/>
        </a:p>
      </dgm:t>
    </dgm:pt>
    <dgm:pt modelId="{891F683D-EB01-4ADE-AB42-E298C61E0211}">
      <dgm:prSet phldrT="[Text]" custT="1"/>
      <dgm:spPr>
        <a:solidFill>
          <a:srgbClr val="009CDE"/>
        </a:solidFill>
      </dgm:spPr>
      <dgm:t>
        <a:bodyPr/>
        <a:lstStyle/>
        <a:p>
          <a:endParaRPr lang="en-US" sz="1350" kern="1200" dirty="0"/>
        </a:p>
      </dgm:t>
    </dgm:pt>
    <dgm:pt modelId="{4D426B3C-F25B-4897-BD6E-8A92B0809561}" type="parTrans" cxnId="{A8223EA4-6CFA-40ED-9902-CC10AD99ED6C}">
      <dgm:prSet/>
      <dgm:spPr/>
      <dgm:t>
        <a:bodyPr/>
        <a:lstStyle/>
        <a:p>
          <a:endParaRPr lang="en-US"/>
        </a:p>
      </dgm:t>
    </dgm:pt>
    <dgm:pt modelId="{AB57866D-55E9-4B05-BFB3-10A0C4200525}" type="sibTrans" cxnId="{A8223EA4-6CFA-40ED-9902-CC10AD99ED6C}">
      <dgm:prSet/>
      <dgm:spPr/>
      <dgm:t>
        <a:bodyPr/>
        <a:lstStyle/>
        <a:p>
          <a:endParaRPr lang="en-US"/>
        </a:p>
      </dgm:t>
    </dgm:pt>
    <dgm:pt modelId="{2F2FEB06-B2E8-45E7-877A-59E3AEA345DF}">
      <dgm:prSet phldrT="[Text]" custT="1"/>
      <dgm:spPr>
        <a:solidFill>
          <a:srgbClr val="009CDE"/>
        </a:solidFill>
      </dgm:spPr>
      <dgm:t>
        <a:bodyPr/>
        <a:lstStyle/>
        <a:p>
          <a:r>
            <a:rPr lang="en-US" sz="1350" kern="1200" dirty="0"/>
            <a:t>New T&amp;E Corporate Card </a:t>
          </a:r>
          <a:r>
            <a:rPr lang="en-US" sz="1350" kern="1200" dirty="0">
              <a:solidFill>
                <a:prstClr val="white"/>
              </a:solidFill>
              <a:latin typeface="Calibri" panose="020F0502020204030204"/>
              <a:ea typeface="+mn-ea"/>
              <a:cs typeface="+mn-cs"/>
            </a:rPr>
            <a:t>requests and change requests will be initiated through the online form in Concur (e.g., Close/Cancel Card, Update Name on Card, etc.)</a:t>
          </a:r>
          <a:r>
            <a:rPr lang="en-US" sz="1350" kern="1200" dirty="0"/>
            <a:t/>
          </a:r>
          <a:br>
            <a:rPr lang="en-US" sz="1350" kern="1200" dirty="0"/>
          </a:br>
          <a:endParaRPr lang="en-US" sz="1350" kern="1200" dirty="0"/>
        </a:p>
      </dgm:t>
    </dgm:pt>
    <dgm:pt modelId="{06FC4A7F-1260-4F11-9CDF-5B78CFDBF926}" type="parTrans" cxnId="{77D936F1-4A46-4659-B336-FEAF142096D9}">
      <dgm:prSet/>
      <dgm:spPr/>
      <dgm:t>
        <a:bodyPr/>
        <a:lstStyle/>
        <a:p>
          <a:endParaRPr lang="en-US"/>
        </a:p>
      </dgm:t>
    </dgm:pt>
    <dgm:pt modelId="{7BBEBD3E-9BDD-4BF6-B18F-4F3AE8306D62}" type="sibTrans" cxnId="{77D936F1-4A46-4659-B336-FEAF142096D9}">
      <dgm:prSet/>
      <dgm:spPr/>
      <dgm:t>
        <a:bodyPr/>
        <a:lstStyle/>
        <a:p>
          <a:endParaRPr lang="en-US"/>
        </a:p>
      </dgm:t>
    </dgm:pt>
    <dgm:pt modelId="{58DD6C4E-1E65-4A13-9FE8-AF638328A637}">
      <dgm:prSet phldrT="[Text]" custT="1"/>
      <dgm:spPr>
        <a:solidFill>
          <a:srgbClr val="009CDE"/>
        </a:solidFill>
      </dgm:spPr>
      <dgm:t>
        <a:bodyPr/>
        <a:lstStyle/>
        <a:p>
          <a:endParaRPr lang="en-US" sz="1350" kern="1200" dirty="0"/>
        </a:p>
      </dgm:t>
    </dgm:pt>
    <dgm:pt modelId="{D0D0F66E-EA69-4C6B-B924-EBE678ABEF2B}" type="parTrans" cxnId="{1AF2DD19-72D0-446B-BAF9-8F36C59A42F7}">
      <dgm:prSet/>
      <dgm:spPr/>
      <dgm:t>
        <a:bodyPr/>
        <a:lstStyle/>
        <a:p>
          <a:endParaRPr lang="en-US"/>
        </a:p>
      </dgm:t>
    </dgm:pt>
    <dgm:pt modelId="{9CE787F0-3148-480F-82F4-FE5904B9C652}" type="sibTrans" cxnId="{1AF2DD19-72D0-446B-BAF9-8F36C59A42F7}">
      <dgm:prSet/>
      <dgm:spPr/>
      <dgm:t>
        <a:bodyPr/>
        <a:lstStyle/>
        <a:p>
          <a:endParaRPr lang="en-US"/>
        </a:p>
      </dgm:t>
    </dgm:pt>
    <dgm:pt modelId="{4C07BCA0-721B-4B3F-9619-7B39236580B9}">
      <dgm:prSet phldrT="[Text]" custT="1"/>
      <dgm:spPr>
        <a:solidFill>
          <a:srgbClr val="009CDE"/>
        </a:solidFill>
      </dgm:spPr>
      <dgm:t>
        <a:bodyPr/>
        <a:lstStyle/>
        <a:p>
          <a:pPr>
            <a:buFont typeface="Wingdings" panose="05000000000000000000" pitchFamily="2" charset="2"/>
            <a:buChar char="ü"/>
          </a:pPr>
          <a:r>
            <a:rPr lang="en-US" sz="1350" i="1" kern="1200" dirty="0">
              <a:solidFill>
                <a:prstClr val="white"/>
              </a:solidFill>
              <a:latin typeface="Calibri" panose="020F0502020204030204"/>
              <a:ea typeface="+mn-ea"/>
              <a:cs typeface="+mn-cs"/>
            </a:rPr>
            <a:t>Required T&amp;E Corporate Card training available in UC Learning in May </a:t>
          </a:r>
        </a:p>
      </dgm:t>
    </dgm:pt>
    <dgm:pt modelId="{829B7812-78D3-4B40-8B96-361083A4D50C}" type="parTrans" cxnId="{97C1D279-C9FF-4F92-AE9C-2571A1C291F0}">
      <dgm:prSet/>
      <dgm:spPr/>
      <dgm:t>
        <a:bodyPr/>
        <a:lstStyle/>
        <a:p>
          <a:endParaRPr lang="en-US"/>
        </a:p>
      </dgm:t>
    </dgm:pt>
    <dgm:pt modelId="{22D02531-D0B2-4F6E-8E1A-B8DE9CAE91B4}" type="sibTrans" cxnId="{97C1D279-C9FF-4F92-AE9C-2571A1C291F0}">
      <dgm:prSet/>
      <dgm:spPr/>
      <dgm:t>
        <a:bodyPr/>
        <a:lstStyle/>
        <a:p>
          <a:endParaRPr lang="en-US"/>
        </a:p>
      </dgm:t>
    </dgm:pt>
    <dgm:pt modelId="{A5B9D9B4-6BD0-49DF-BE02-0C41299F37E2}">
      <dgm:prSet phldrT="[Text]" custT="1"/>
      <dgm:spPr>
        <a:solidFill>
          <a:srgbClr val="009CDE"/>
        </a:solidFill>
      </dgm:spPr>
      <dgm:t>
        <a:bodyPr/>
        <a:lstStyle/>
        <a:p>
          <a:pPr>
            <a:buFont typeface="Wingdings" panose="05000000000000000000" pitchFamily="2" charset="2"/>
            <a:buChar char="ü"/>
          </a:pPr>
          <a:r>
            <a:rPr lang="en-US" sz="1350" i="1" kern="1200" dirty="0">
              <a:solidFill>
                <a:prstClr val="white"/>
              </a:solidFill>
              <a:latin typeface="Calibri" panose="020F0502020204030204"/>
              <a:ea typeface="+mn-ea"/>
              <a:cs typeface="+mn-cs"/>
            </a:rPr>
            <a:t>Default FAU  for unreconciled charges</a:t>
          </a:r>
        </a:p>
      </dgm:t>
    </dgm:pt>
    <dgm:pt modelId="{AEF4E4FA-3F25-466C-A3AB-C3BA76016BC7}" type="parTrans" cxnId="{12CA6BE4-4690-418D-A712-2B39341C1F0C}">
      <dgm:prSet/>
      <dgm:spPr/>
      <dgm:t>
        <a:bodyPr/>
        <a:lstStyle/>
        <a:p>
          <a:endParaRPr lang="en-US"/>
        </a:p>
      </dgm:t>
    </dgm:pt>
    <dgm:pt modelId="{6D6FDB54-ADDC-4F4E-A0B1-1FC4D7E5CD3A}" type="sibTrans" cxnId="{12CA6BE4-4690-418D-A712-2B39341C1F0C}">
      <dgm:prSet/>
      <dgm:spPr/>
      <dgm:t>
        <a:bodyPr/>
        <a:lstStyle/>
        <a:p>
          <a:endParaRPr lang="en-US"/>
        </a:p>
      </dgm:t>
    </dgm:pt>
    <dgm:pt modelId="{DE8C144B-6D53-40A6-BCE2-258A542A1F57}">
      <dgm:prSet phldrT="[Text]" custT="1"/>
      <dgm:spPr>
        <a:solidFill>
          <a:srgbClr val="009CDE"/>
        </a:solidFill>
      </dgm:spPr>
      <dgm:t>
        <a:bodyPr/>
        <a:lstStyle/>
        <a:p>
          <a:pPr>
            <a:buFont typeface="Wingdings" panose="05000000000000000000" pitchFamily="2" charset="2"/>
            <a:buChar char="ü"/>
          </a:pPr>
          <a:r>
            <a:rPr lang="en-US" sz="1350" i="1" kern="1200" dirty="0">
              <a:solidFill>
                <a:prstClr val="white"/>
              </a:solidFill>
              <a:latin typeface="Calibri" panose="020F0502020204030204"/>
              <a:ea typeface="+mn-ea"/>
              <a:cs typeface="+mn-cs"/>
            </a:rPr>
            <a:t>Departmental Approval</a:t>
          </a:r>
          <a:r>
            <a:rPr lang="en-US" sz="1350" kern="1200" dirty="0">
              <a:solidFill>
                <a:prstClr val="white"/>
              </a:solidFill>
              <a:latin typeface="Calibri" panose="020F0502020204030204"/>
              <a:ea typeface="+mn-ea"/>
              <a:cs typeface="+mn-cs"/>
            </a:rPr>
            <a:t/>
          </a:r>
          <a:br>
            <a:rPr lang="en-US" sz="1350" kern="1200" dirty="0">
              <a:solidFill>
                <a:prstClr val="white"/>
              </a:solidFill>
              <a:latin typeface="Calibri" panose="020F0502020204030204"/>
              <a:ea typeface="+mn-ea"/>
              <a:cs typeface="+mn-cs"/>
            </a:rPr>
          </a:br>
          <a:endParaRPr lang="en-US" sz="1350" kern="1200" dirty="0">
            <a:solidFill>
              <a:prstClr val="white"/>
            </a:solidFill>
            <a:latin typeface="Calibri" panose="020F0502020204030204"/>
            <a:ea typeface="+mn-ea"/>
            <a:cs typeface="+mn-cs"/>
          </a:endParaRPr>
        </a:p>
      </dgm:t>
    </dgm:pt>
    <dgm:pt modelId="{AF2FC5C4-66FB-4FB1-BB1F-9F477A634593}" type="parTrans" cxnId="{2DA9C62B-50BD-4B61-93E5-97D340591ACB}">
      <dgm:prSet/>
      <dgm:spPr/>
      <dgm:t>
        <a:bodyPr/>
        <a:lstStyle/>
        <a:p>
          <a:endParaRPr lang="en-US"/>
        </a:p>
      </dgm:t>
    </dgm:pt>
    <dgm:pt modelId="{6E02FF0E-F3CF-4A9B-B797-BE95472F2406}" type="sibTrans" cxnId="{2DA9C62B-50BD-4B61-93E5-97D340591ACB}">
      <dgm:prSet/>
      <dgm:spPr/>
      <dgm:t>
        <a:bodyPr/>
        <a:lstStyle/>
        <a:p>
          <a:endParaRPr lang="en-US"/>
        </a:p>
      </dgm:t>
    </dgm:pt>
    <dgm:pt modelId="{0AC011A5-0AB1-4D71-8D18-4A1CD5C0D66B}">
      <dgm:prSet phldrT="[Text]" custT="1"/>
      <dgm:spPr>
        <a:solidFill>
          <a:srgbClr val="009CDE"/>
        </a:solidFill>
      </dgm:spPr>
      <dgm:t>
        <a:bodyPr/>
        <a:lstStyle/>
        <a:p>
          <a:r>
            <a:rPr lang="en-US" sz="1350" kern="1200" dirty="0">
              <a:solidFill>
                <a:prstClr val="white"/>
              </a:solidFill>
              <a:latin typeface="Calibri" panose="020F0502020204030204"/>
              <a:ea typeface="+mn-ea"/>
              <a:cs typeface="+mn-cs"/>
            </a:rPr>
            <a:t>New Card issuance takes approximately two weeks</a:t>
          </a:r>
        </a:p>
      </dgm:t>
    </dgm:pt>
    <dgm:pt modelId="{4D45670A-AC31-4539-BE8A-5DB6EE4E62FB}" type="parTrans" cxnId="{58F5E59F-ADD8-4E51-8F77-A581C8FBB851}">
      <dgm:prSet/>
      <dgm:spPr/>
      <dgm:t>
        <a:bodyPr/>
        <a:lstStyle/>
        <a:p>
          <a:endParaRPr lang="en-US"/>
        </a:p>
      </dgm:t>
    </dgm:pt>
    <dgm:pt modelId="{CC0F3391-8AB5-42C1-A1D7-851B9F83D871}" type="sibTrans" cxnId="{58F5E59F-ADD8-4E51-8F77-A581C8FBB851}">
      <dgm:prSet/>
      <dgm:spPr/>
      <dgm:t>
        <a:bodyPr/>
        <a:lstStyle/>
        <a:p>
          <a:endParaRPr lang="en-US"/>
        </a:p>
      </dgm:t>
    </dgm:pt>
    <dgm:pt modelId="{3387C31C-7ED6-430E-AF6C-42E735C5BC2D}">
      <dgm:prSet phldrT="[Text]" custT="1"/>
      <dgm:spPr>
        <a:solidFill>
          <a:srgbClr val="009CDE"/>
        </a:solidFill>
      </dgm:spPr>
      <dgm:t>
        <a:bodyPr/>
        <a:lstStyle/>
        <a:p>
          <a:pPr>
            <a:buFont typeface="Wingdings" panose="05000000000000000000" pitchFamily="2" charset="2"/>
            <a:buChar char="ü"/>
          </a:pPr>
          <a:r>
            <a:rPr lang="en-US" sz="1350" i="1" kern="1200" dirty="0">
              <a:solidFill>
                <a:prstClr val="white"/>
              </a:solidFill>
              <a:latin typeface="Calibri" panose="020F0502020204030204"/>
              <a:ea typeface="+mn-ea"/>
              <a:cs typeface="+mn-cs"/>
            </a:rPr>
            <a:t>Traveler Certification</a:t>
          </a:r>
        </a:p>
      </dgm:t>
    </dgm:pt>
    <dgm:pt modelId="{F78997CE-B888-4934-8C64-1E5A0650B2F0}" type="parTrans" cxnId="{AE4167B9-0CB4-4DC7-9BBF-FAB5B0BD607D}">
      <dgm:prSet/>
      <dgm:spPr/>
      <dgm:t>
        <a:bodyPr/>
        <a:lstStyle/>
        <a:p>
          <a:endParaRPr lang="en-US"/>
        </a:p>
      </dgm:t>
    </dgm:pt>
    <dgm:pt modelId="{396FC9D1-B499-4FB3-BE46-E8B0D09249D8}" type="sibTrans" cxnId="{AE4167B9-0CB4-4DC7-9BBF-FAB5B0BD607D}">
      <dgm:prSet/>
      <dgm:spPr/>
      <dgm:t>
        <a:bodyPr/>
        <a:lstStyle/>
        <a:p>
          <a:endParaRPr lang="en-US"/>
        </a:p>
      </dgm:t>
    </dgm:pt>
    <dgm:pt modelId="{0A6B9BBB-F05F-4081-BCF6-3E4C5E154634}">
      <dgm:prSet phldrT="[Text]" custT="1"/>
      <dgm:spPr>
        <a:solidFill>
          <a:srgbClr val="009CDE"/>
        </a:solidFill>
      </dgm:spPr>
      <dgm:t>
        <a:bodyPr/>
        <a:lstStyle/>
        <a:p>
          <a:endParaRPr lang="en-US" sz="1350" dirty="0"/>
        </a:p>
      </dgm:t>
    </dgm:pt>
    <dgm:pt modelId="{D4801D3E-5F9A-41D6-9C6B-FC83C3A989DC}" type="parTrans" cxnId="{61713416-109D-44CA-B578-031DD351A486}">
      <dgm:prSet/>
      <dgm:spPr/>
      <dgm:t>
        <a:bodyPr/>
        <a:lstStyle/>
        <a:p>
          <a:endParaRPr lang="en-US"/>
        </a:p>
      </dgm:t>
    </dgm:pt>
    <dgm:pt modelId="{40203917-605C-4819-B381-DF9FB9EC6B28}" type="sibTrans" cxnId="{61713416-109D-44CA-B578-031DD351A486}">
      <dgm:prSet/>
      <dgm:spPr/>
      <dgm:t>
        <a:bodyPr/>
        <a:lstStyle/>
        <a:p>
          <a:endParaRPr lang="en-US"/>
        </a:p>
      </dgm:t>
    </dgm:pt>
    <dgm:pt modelId="{183D1331-A44E-4A06-9E38-5CB338E22878}" type="pres">
      <dgm:prSet presAssocID="{C69D9A5A-D069-45E0-B76B-65FD5D0A31F5}" presName="linearFlow" presStyleCnt="0">
        <dgm:presLayoutVars>
          <dgm:dir/>
          <dgm:animLvl val="lvl"/>
          <dgm:resizeHandles/>
        </dgm:presLayoutVars>
      </dgm:prSet>
      <dgm:spPr/>
      <dgm:t>
        <a:bodyPr/>
        <a:lstStyle/>
        <a:p>
          <a:endParaRPr lang="en-US"/>
        </a:p>
      </dgm:t>
    </dgm:pt>
    <dgm:pt modelId="{9D96D2C8-FFD2-402F-B1EB-B8700DE64E5E}" type="pres">
      <dgm:prSet presAssocID="{E72600C4-1277-405F-898C-C792DC8DDB8E}" presName="compositeNode" presStyleCnt="0">
        <dgm:presLayoutVars>
          <dgm:bulletEnabled val="1"/>
        </dgm:presLayoutVars>
      </dgm:prSet>
      <dgm:spPr/>
    </dgm:pt>
    <dgm:pt modelId="{59C73AD1-9FDC-43AB-A303-475FA3F721C4}" type="pres">
      <dgm:prSet presAssocID="{E72600C4-1277-405F-898C-C792DC8DDB8E}" presName="image" presStyleLbl="fgImgPlace1" presStyleIdx="0" presStyleCnt="3" custLinFactNeighborX="-6026" custLinFactNeighborY="-246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Marketing"/>
        </a:ext>
      </dgm:extLst>
    </dgm:pt>
    <dgm:pt modelId="{DD4AA069-D5A8-4C7A-93E8-3AF7040A9378}" type="pres">
      <dgm:prSet presAssocID="{E72600C4-1277-405F-898C-C792DC8DDB8E}" presName="childNode" presStyleLbl="node1" presStyleIdx="0" presStyleCnt="3" custScaleY="110174" custLinFactNeighborY="1394">
        <dgm:presLayoutVars>
          <dgm:bulletEnabled val="1"/>
        </dgm:presLayoutVars>
      </dgm:prSet>
      <dgm:spPr/>
      <dgm:t>
        <a:bodyPr/>
        <a:lstStyle/>
        <a:p>
          <a:endParaRPr lang="en-US"/>
        </a:p>
      </dgm:t>
    </dgm:pt>
    <dgm:pt modelId="{C7D7946D-4281-42E6-A530-2515DD1E646B}" type="pres">
      <dgm:prSet presAssocID="{E72600C4-1277-405F-898C-C792DC8DDB8E}" presName="parentNode" presStyleLbl="revTx" presStyleIdx="0" presStyleCnt="3">
        <dgm:presLayoutVars>
          <dgm:chMax val="0"/>
          <dgm:bulletEnabled val="1"/>
        </dgm:presLayoutVars>
      </dgm:prSet>
      <dgm:spPr/>
      <dgm:t>
        <a:bodyPr/>
        <a:lstStyle/>
        <a:p>
          <a:endParaRPr lang="en-US"/>
        </a:p>
      </dgm:t>
    </dgm:pt>
    <dgm:pt modelId="{A99508AE-4069-479B-BB1E-F1FE754460CE}" type="pres">
      <dgm:prSet presAssocID="{99C760C1-F5FE-43C0-BA2E-5D47B261EABD}" presName="sibTrans" presStyleCnt="0"/>
      <dgm:spPr/>
    </dgm:pt>
    <dgm:pt modelId="{A816012B-0C0E-4782-81DD-C1AE3C113D37}" type="pres">
      <dgm:prSet presAssocID="{F00A267C-4F8E-4FA6-A2F0-1A2DAEADAF27}" presName="compositeNode" presStyleCnt="0">
        <dgm:presLayoutVars>
          <dgm:bulletEnabled val="1"/>
        </dgm:presLayoutVars>
      </dgm:prSet>
      <dgm:spPr/>
    </dgm:pt>
    <dgm:pt modelId="{9A5AAF9A-1D77-481D-A45D-AFF024790A2A}" type="pres">
      <dgm:prSet presAssocID="{F00A267C-4F8E-4FA6-A2F0-1A2DAEADAF27}" presName="image" presStyleLbl="fgImgPlace1" presStyleIdx="1" presStyleCnt="3" custLinFactNeighborX="-49123" custLinFactNeighborY="-24864"/>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Newspaper"/>
        </a:ext>
      </dgm:extLst>
    </dgm:pt>
    <dgm:pt modelId="{F3E0D94B-9BF9-45C4-BE49-E8362F4AC22D}" type="pres">
      <dgm:prSet presAssocID="{F00A267C-4F8E-4FA6-A2F0-1A2DAEADAF27}" presName="childNode" presStyleLbl="node1" presStyleIdx="1" presStyleCnt="3" custScaleY="110174" custLinFactNeighborY="796">
        <dgm:presLayoutVars>
          <dgm:bulletEnabled val="1"/>
        </dgm:presLayoutVars>
      </dgm:prSet>
      <dgm:spPr/>
      <dgm:t>
        <a:bodyPr/>
        <a:lstStyle/>
        <a:p>
          <a:endParaRPr lang="en-US"/>
        </a:p>
      </dgm:t>
    </dgm:pt>
    <dgm:pt modelId="{8A3CBC41-1E9C-41BB-985B-4F5036037DC4}" type="pres">
      <dgm:prSet presAssocID="{F00A267C-4F8E-4FA6-A2F0-1A2DAEADAF27}" presName="parentNode" presStyleLbl="revTx" presStyleIdx="1" presStyleCnt="3">
        <dgm:presLayoutVars>
          <dgm:chMax val="0"/>
          <dgm:bulletEnabled val="1"/>
        </dgm:presLayoutVars>
      </dgm:prSet>
      <dgm:spPr/>
      <dgm:t>
        <a:bodyPr/>
        <a:lstStyle/>
        <a:p>
          <a:endParaRPr lang="en-US"/>
        </a:p>
      </dgm:t>
    </dgm:pt>
    <dgm:pt modelId="{2CFE5B05-CD7B-4853-97DC-6E129E44EE40}" type="pres">
      <dgm:prSet presAssocID="{FC12B99C-09C9-41D9-B1DD-619FE168E022}" presName="sibTrans" presStyleCnt="0"/>
      <dgm:spPr/>
    </dgm:pt>
    <dgm:pt modelId="{2240114F-BB3B-4030-B1DC-D5F04197AE38}" type="pres">
      <dgm:prSet presAssocID="{3528BFFE-A956-4DB2-9238-9C153AD76CFD}" presName="compositeNode" presStyleCnt="0">
        <dgm:presLayoutVars>
          <dgm:bulletEnabled val="1"/>
        </dgm:presLayoutVars>
      </dgm:prSet>
      <dgm:spPr/>
    </dgm:pt>
    <dgm:pt modelId="{2C5F24BE-DC1B-4DD6-B7F1-FA58C5661CA2}" type="pres">
      <dgm:prSet presAssocID="{3528BFFE-A956-4DB2-9238-9C153AD76CFD}" presName="image" presStyleLbl="fgImgPlace1" presStyleIdx="2" presStyleCnt="3" custLinFactNeighborX="-47924" custLinFactNeighborY="-13933"/>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extLst>
        <a:ext uri="{E40237B7-FDA0-4F09-8148-C483321AD2D9}">
          <dgm14:cNvPr xmlns:dgm14="http://schemas.microsoft.com/office/drawing/2010/diagram" id="0" name="" descr="Credit card"/>
        </a:ext>
      </dgm:extLst>
    </dgm:pt>
    <dgm:pt modelId="{232B63C3-9375-40F3-AE41-A858DC3DB43E}" type="pres">
      <dgm:prSet presAssocID="{3528BFFE-A956-4DB2-9238-9C153AD76CFD}" presName="childNode" presStyleLbl="node1" presStyleIdx="2" presStyleCnt="3" custScaleY="110174" custLinFactNeighborX="998" custLinFactNeighborY="1795">
        <dgm:presLayoutVars>
          <dgm:bulletEnabled val="1"/>
        </dgm:presLayoutVars>
      </dgm:prSet>
      <dgm:spPr/>
      <dgm:t>
        <a:bodyPr/>
        <a:lstStyle/>
        <a:p>
          <a:endParaRPr lang="en-US"/>
        </a:p>
      </dgm:t>
    </dgm:pt>
    <dgm:pt modelId="{AEC2B3DB-126A-4416-99CD-320814C45F0A}" type="pres">
      <dgm:prSet presAssocID="{3528BFFE-A956-4DB2-9238-9C153AD76CFD}" presName="parentNode" presStyleLbl="revTx" presStyleIdx="2" presStyleCnt="3">
        <dgm:presLayoutVars>
          <dgm:chMax val="0"/>
          <dgm:bulletEnabled val="1"/>
        </dgm:presLayoutVars>
      </dgm:prSet>
      <dgm:spPr/>
      <dgm:t>
        <a:bodyPr/>
        <a:lstStyle/>
        <a:p>
          <a:endParaRPr lang="en-US"/>
        </a:p>
      </dgm:t>
    </dgm:pt>
  </dgm:ptLst>
  <dgm:cxnLst>
    <dgm:cxn modelId="{5A881B1B-DE00-46E1-9E21-FEB7663714F9}" srcId="{3528BFFE-A956-4DB2-9238-9C153AD76CFD}" destId="{AA09D570-D301-4757-9C32-CCAA52E2D3D9}" srcOrd="9" destOrd="0" parTransId="{A9045E4D-2559-4800-92FD-B7A3F9AA37B5}" sibTransId="{D6C1D1EB-392E-4F0A-A994-AED964962AA1}"/>
    <dgm:cxn modelId="{7F611683-067D-4FB7-9B1C-2DF53D39CA17}" type="presOf" srcId="{F00A267C-4F8E-4FA6-A2F0-1A2DAEADAF27}" destId="{8A3CBC41-1E9C-41BB-985B-4F5036037DC4}" srcOrd="0" destOrd="0" presId="urn:microsoft.com/office/officeart/2005/8/layout/hList2"/>
    <dgm:cxn modelId="{34F4C899-24D8-48D1-B067-AB50AC091733}" srcId="{F00A267C-4F8E-4FA6-A2F0-1A2DAEADAF27}" destId="{00C2D897-9A17-49F8-9260-94D8A19E4BB6}" srcOrd="0" destOrd="0" parTransId="{8D1B7484-54D7-44C0-8887-220CA30834F3}" sibTransId="{0D555DBD-EC2B-4294-9AC7-67BF5C3A73C5}"/>
    <dgm:cxn modelId="{41331507-5242-4F32-B008-B24662638577}" type="presOf" srcId="{0AC011A5-0AB1-4D71-8D18-4A1CD5C0D66B}" destId="{F3E0D94B-9BF9-45C4-BE49-E8362F4AC22D}" srcOrd="0" destOrd="5" presId="urn:microsoft.com/office/officeart/2005/8/layout/hList2"/>
    <dgm:cxn modelId="{AD01302E-4FBE-4046-AD59-351317019FDC}" srcId="{E72600C4-1277-405F-898C-C792DC8DDB8E}" destId="{094D9F45-03F4-4484-BF73-C393AE04FEAB}" srcOrd="2" destOrd="0" parTransId="{16A6F398-EBBE-4310-97D7-E44B56059164}" sibTransId="{AF4B011F-457E-4061-87B8-00B07B524DE1}"/>
    <dgm:cxn modelId="{E1EEE5FE-9524-4B13-B63C-E2DC60D10331}" type="presOf" srcId="{1E0CF566-E9C8-49F7-96B2-F1BFEAD1132D}" destId="{232B63C3-9375-40F3-AE41-A858DC3DB43E}" srcOrd="0" destOrd="1" presId="urn:microsoft.com/office/officeart/2005/8/layout/hList2"/>
    <dgm:cxn modelId="{97241C5D-0EE6-483E-9C4D-063F038297F5}" type="presOf" srcId="{3528BFFE-A956-4DB2-9238-9C153AD76CFD}" destId="{AEC2B3DB-126A-4416-99CD-320814C45F0A}" srcOrd="0" destOrd="0" presId="urn:microsoft.com/office/officeart/2005/8/layout/hList2"/>
    <dgm:cxn modelId="{8242CEAC-0C68-4F17-ADA7-1529A24B8926}" type="presOf" srcId="{946C199F-E780-4292-B442-25B43BCAF229}" destId="{232B63C3-9375-40F3-AE41-A858DC3DB43E}" srcOrd="0" destOrd="7" presId="urn:microsoft.com/office/officeart/2005/8/layout/hList2"/>
    <dgm:cxn modelId="{58F5E59F-ADD8-4E51-8F77-A581C8FBB851}" srcId="{F00A267C-4F8E-4FA6-A2F0-1A2DAEADAF27}" destId="{0AC011A5-0AB1-4D71-8D18-4A1CD5C0D66B}" srcOrd="1" destOrd="0" parTransId="{4D45670A-AC31-4539-BE8A-5DB6EE4E62FB}" sibTransId="{CC0F3391-8AB5-42C1-A1D7-851B9F83D871}"/>
    <dgm:cxn modelId="{3FD94844-8BF2-46D2-BDFF-152C0748C079}" type="presOf" srcId="{0A6B9BBB-F05F-4081-BCF6-3E4C5E154634}" destId="{DD4AA069-D5A8-4C7A-93E8-3AF7040A9378}" srcOrd="0" destOrd="1" presId="urn:microsoft.com/office/officeart/2005/8/layout/hList2"/>
    <dgm:cxn modelId="{5B48135E-2F25-47BC-BE4D-598826904450}" type="presOf" srcId="{A5B9D9B4-6BD0-49DF-BE02-0C41299F37E2}" destId="{F3E0D94B-9BF9-45C4-BE49-E8362F4AC22D}" srcOrd="0" destOrd="3" presId="urn:microsoft.com/office/officeart/2005/8/layout/hList2"/>
    <dgm:cxn modelId="{0E27BBCC-9CEA-495B-AC64-AA21C597504B}" srcId="{E72600C4-1277-405F-898C-C792DC8DDB8E}" destId="{945C6D61-7DE7-4D24-A96A-441355A467F8}" srcOrd="3" destOrd="0" parTransId="{D8C0846A-B45A-4FE9-AC3E-7B2CCB3BECA7}" sibTransId="{A716D4AA-537B-4293-AB71-A275BABF6645}"/>
    <dgm:cxn modelId="{E176001F-636C-4363-8185-13983B17ECF2}" type="presOf" srcId="{094D9F45-03F4-4484-BF73-C393AE04FEAB}" destId="{DD4AA069-D5A8-4C7A-93E8-3AF7040A9378}" srcOrd="0" destOrd="2" presId="urn:microsoft.com/office/officeart/2005/8/layout/hList2"/>
    <dgm:cxn modelId="{12CA6BE4-4690-418D-A712-2B39341C1F0C}" srcId="{00C2D897-9A17-49F8-9260-94D8A19E4BB6}" destId="{A5B9D9B4-6BD0-49DF-BE02-0C41299F37E2}" srcOrd="2" destOrd="0" parTransId="{AEF4E4FA-3F25-466C-A3AB-C3BA76016BC7}" sibTransId="{6D6FDB54-ADDC-4F4E-A0B1-1FC4D7E5CD3A}"/>
    <dgm:cxn modelId="{06AE97FF-586B-407A-AE7D-9C7CC13A4F5E}" srcId="{C69D9A5A-D069-45E0-B76B-65FD5D0A31F5}" destId="{3528BFFE-A956-4DB2-9238-9C153AD76CFD}" srcOrd="2" destOrd="0" parTransId="{5FE52E39-1D6A-47D9-84DF-D8E6E31D4CB8}" sibTransId="{B24FB954-E47C-448F-904D-6698E31AE07A}"/>
    <dgm:cxn modelId="{F2104700-18B1-4B35-BE89-F4ED60687D79}" srcId="{3528BFFE-A956-4DB2-9238-9C153AD76CFD}" destId="{1E0CF566-E9C8-49F7-96B2-F1BFEAD1132D}" srcOrd="1" destOrd="0" parTransId="{EC274CF6-F644-416A-856C-DCC8D00D7A00}" sibTransId="{9F7EBD19-8836-40CC-9457-F04E4D18E5EB}"/>
    <dgm:cxn modelId="{58B47121-8E28-4BB7-AD43-AD0F6E31BC9F}" type="presOf" srcId="{DE8C144B-6D53-40A6-BCE2-258A542A1F57}" destId="{F3E0D94B-9BF9-45C4-BE49-E8362F4AC22D}" srcOrd="0" destOrd="4" presId="urn:microsoft.com/office/officeart/2005/8/layout/hList2"/>
    <dgm:cxn modelId="{97C1D279-C9FF-4F92-AE9C-2571A1C291F0}" srcId="{00C2D897-9A17-49F8-9260-94D8A19E4BB6}" destId="{4C07BCA0-721B-4B3F-9619-7B39236580B9}" srcOrd="0" destOrd="0" parTransId="{829B7812-78D3-4B40-8B96-361083A4D50C}" sibTransId="{22D02531-D0B2-4F6E-8E1A-B8DE9CAE91B4}"/>
    <dgm:cxn modelId="{2DA9C62B-50BD-4B61-93E5-97D340591ACB}" srcId="{00C2D897-9A17-49F8-9260-94D8A19E4BB6}" destId="{DE8C144B-6D53-40A6-BCE2-258A542A1F57}" srcOrd="3" destOrd="0" parTransId="{AF2FC5C4-66FB-4FB1-BB1F-9F477A634593}" sibTransId="{6E02FF0E-F3CF-4A9B-B797-BE95472F2406}"/>
    <dgm:cxn modelId="{44EDF06B-296E-4BD2-9680-7957EFC1502F}" type="presOf" srcId="{58DD6C4E-1E65-4A13-9FE8-AF638328A637}" destId="{232B63C3-9375-40F3-AE41-A858DC3DB43E}" srcOrd="0" destOrd="3" presId="urn:microsoft.com/office/officeart/2005/8/layout/hList2"/>
    <dgm:cxn modelId="{87ED3974-9B84-4F69-8D94-1537D8F95B72}" type="presOf" srcId="{E72600C4-1277-405F-898C-C792DC8DDB8E}" destId="{C7D7946D-4281-42E6-A530-2515DD1E646B}" srcOrd="0" destOrd="0" presId="urn:microsoft.com/office/officeart/2005/8/layout/hList2"/>
    <dgm:cxn modelId="{77D936F1-4A46-4659-B336-FEAF142096D9}" srcId="{3528BFFE-A956-4DB2-9238-9C153AD76CFD}" destId="{2F2FEB06-B2E8-45E7-877A-59E3AEA345DF}" srcOrd="4" destOrd="0" parTransId="{06FC4A7F-1260-4F11-9CDF-5B78CFDBF926}" sibTransId="{7BBEBD3E-9BDD-4BF6-B18F-4F3AE8306D62}"/>
    <dgm:cxn modelId="{0CD26031-2ABA-4F16-8C5B-45B0894AFEA9}" type="presOf" srcId="{00C2D897-9A17-49F8-9260-94D8A19E4BB6}" destId="{F3E0D94B-9BF9-45C4-BE49-E8362F4AC22D}" srcOrd="0" destOrd="0" presId="urn:microsoft.com/office/officeart/2005/8/layout/hList2"/>
    <dgm:cxn modelId="{AD10329F-FE8C-4B5D-A70D-D523355BFF75}" type="presOf" srcId="{0ACC049A-5B54-450A-8BEF-36BA220ABFFD}" destId="{232B63C3-9375-40F3-AE41-A858DC3DB43E}" srcOrd="0" destOrd="6" presId="urn:microsoft.com/office/officeart/2005/8/layout/hList2"/>
    <dgm:cxn modelId="{10BDA144-C4BF-4794-887D-A691392A9E63}" type="presOf" srcId="{B292B10E-A053-4BD4-8B4A-D806F0623A19}" destId="{232B63C3-9375-40F3-AE41-A858DC3DB43E}" srcOrd="0" destOrd="2" presId="urn:microsoft.com/office/officeart/2005/8/layout/hList2"/>
    <dgm:cxn modelId="{A8223EA4-6CFA-40ED-9902-CC10AD99ED6C}" srcId="{3528BFFE-A956-4DB2-9238-9C153AD76CFD}" destId="{891F683D-EB01-4ADE-AB42-E298C61E0211}" srcOrd="5" destOrd="0" parTransId="{4D426B3C-F25B-4897-BD6E-8A92B0809561}" sibTransId="{AB57866D-55E9-4B05-BFB3-10A0C4200525}"/>
    <dgm:cxn modelId="{E33783AE-6005-41AC-8B10-F09CE7B95ADF}" type="presOf" srcId="{EED36377-72F4-4874-B29D-BDB575F08FE5}" destId="{232B63C3-9375-40F3-AE41-A858DC3DB43E}" srcOrd="0" destOrd="0" presId="urn:microsoft.com/office/officeart/2005/8/layout/hList2"/>
    <dgm:cxn modelId="{1B205958-D05E-48AD-940C-1899EC043BCA}" type="presOf" srcId="{2F2FEB06-B2E8-45E7-877A-59E3AEA345DF}" destId="{232B63C3-9375-40F3-AE41-A858DC3DB43E}" srcOrd="0" destOrd="4" presId="urn:microsoft.com/office/officeart/2005/8/layout/hList2"/>
    <dgm:cxn modelId="{E917EE54-730A-4FF4-A2ED-A353BC37D157}" srcId="{E72600C4-1277-405F-898C-C792DC8DDB8E}" destId="{7186C31E-4AF6-42F3-B3F0-9BE9C9175E82}" srcOrd="0" destOrd="0" parTransId="{8C791DED-8214-4DBB-8F7D-03BAB2968328}" sibTransId="{B1579392-0122-4FAB-BD9F-6DE4E0122144}"/>
    <dgm:cxn modelId="{5B0C4F8A-4224-4470-B097-32803F1F9CA9}" srcId="{C69D9A5A-D069-45E0-B76B-65FD5D0A31F5}" destId="{F00A267C-4F8E-4FA6-A2F0-1A2DAEADAF27}" srcOrd="1" destOrd="0" parTransId="{F60E9251-8E73-4DE8-B87D-769C8C0EF5F0}" sibTransId="{FC12B99C-09C9-41D9-B1DD-619FE168E022}"/>
    <dgm:cxn modelId="{6E759DC4-5B2E-49AE-8958-54D0FE12C11A}" type="presOf" srcId="{7186C31E-4AF6-42F3-B3F0-9BE9C9175E82}" destId="{DD4AA069-D5A8-4C7A-93E8-3AF7040A9378}" srcOrd="0" destOrd="0" presId="urn:microsoft.com/office/officeart/2005/8/layout/hList2"/>
    <dgm:cxn modelId="{1AF2DD19-72D0-446B-BAF9-8F36C59A42F7}" srcId="{3528BFFE-A956-4DB2-9238-9C153AD76CFD}" destId="{58DD6C4E-1E65-4A13-9FE8-AF638328A637}" srcOrd="3" destOrd="0" parTransId="{D0D0F66E-EA69-4C6B-B924-EBE678ABEF2B}" sibTransId="{9CE787F0-3148-480F-82F4-FE5904B9C652}"/>
    <dgm:cxn modelId="{120B3947-6A43-4CB5-B211-EF98103950A4}" srcId="{3528BFFE-A956-4DB2-9238-9C153AD76CFD}" destId="{B292B10E-A053-4BD4-8B4A-D806F0623A19}" srcOrd="2" destOrd="0" parTransId="{B56477EE-F175-4BDD-8BC7-9CAA579F29D4}" sibTransId="{AE54A095-87EE-4E41-8D85-BF66301AD0AF}"/>
    <dgm:cxn modelId="{5E20A99F-6BF2-4973-A092-91779A343412}" type="presOf" srcId="{AA09D570-D301-4757-9C32-CCAA52E2D3D9}" destId="{232B63C3-9375-40F3-AE41-A858DC3DB43E}" srcOrd="0" destOrd="9" presId="urn:microsoft.com/office/officeart/2005/8/layout/hList2"/>
    <dgm:cxn modelId="{89E4F03B-91AD-44CA-AB52-770690EC6C90}" type="presOf" srcId="{945C6D61-7DE7-4D24-A96A-441355A467F8}" destId="{DD4AA069-D5A8-4C7A-93E8-3AF7040A9378}" srcOrd="0" destOrd="3" presId="urn:microsoft.com/office/officeart/2005/8/layout/hList2"/>
    <dgm:cxn modelId="{61713416-109D-44CA-B578-031DD351A486}" srcId="{E72600C4-1277-405F-898C-C792DC8DDB8E}" destId="{0A6B9BBB-F05F-4081-BCF6-3E4C5E154634}" srcOrd="1" destOrd="0" parTransId="{D4801D3E-5F9A-41D6-9C6B-FC83C3A989DC}" sibTransId="{40203917-605C-4819-B381-DF9FB9EC6B28}"/>
    <dgm:cxn modelId="{BEE17E7F-D6F0-4369-87BD-5A8550A1F8D2}" type="presOf" srcId="{4C07BCA0-721B-4B3F-9619-7B39236580B9}" destId="{F3E0D94B-9BF9-45C4-BE49-E8362F4AC22D}" srcOrd="0" destOrd="1" presId="urn:microsoft.com/office/officeart/2005/8/layout/hList2"/>
    <dgm:cxn modelId="{38D47E82-FDFD-4C1D-AE61-9FDEDADD7160}" srcId="{3528BFFE-A956-4DB2-9238-9C153AD76CFD}" destId="{0ACC049A-5B54-450A-8BEF-36BA220ABFFD}" srcOrd="6" destOrd="0" parTransId="{E0B6B379-01F5-4915-8F77-1B1C4A4E6786}" sibTransId="{984CF84D-8EE7-4E00-B64B-805AF7F84C81}"/>
    <dgm:cxn modelId="{2C8A2E9E-CD8B-44D0-B612-C882629D30C9}" srcId="{3528BFFE-A956-4DB2-9238-9C153AD76CFD}" destId="{946C199F-E780-4292-B442-25B43BCAF229}" srcOrd="7" destOrd="0" parTransId="{91EE4EA3-42CA-41C2-9CCB-697278AD566F}" sibTransId="{135565A7-F9E6-422B-8B7A-F6453AB0A542}"/>
    <dgm:cxn modelId="{BA77A7C3-A372-4765-859C-C4E2B1E6C418}" srcId="{E72600C4-1277-405F-898C-C792DC8DDB8E}" destId="{B5291819-6018-4C59-A64E-9FFC266583E7}" srcOrd="4" destOrd="0" parTransId="{C4A4662A-77BA-4D64-B1CE-7ACC68B39D5E}" sibTransId="{AF41AED6-2D37-43A1-907A-4D83FF9799D2}"/>
    <dgm:cxn modelId="{AE4167B9-0CB4-4DC7-9BBF-FAB5B0BD607D}" srcId="{00C2D897-9A17-49F8-9260-94D8A19E4BB6}" destId="{3387C31C-7ED6-430E-AF6C-42E735C5BC2D}" srcOrd="1" destOrd="0" parTransId="{F78997CE-B888-4934-8C64-1E5A0650B2F0}" sibTransId="{396FC9D1-B499-4FB3-BE46-E8B0D09249D8}"/>
    <dgm:cxn modelId="{5EE8B032-3692-40FF-B641-CDFE7CEDD8FD}" type="presOf" srcId="{891F683D-EB01-4ADE-AB42-E298C61E0211}" destId="{232B63C3-9375-40F3-AE41-A858DC3DB43E}" srcOrd="0" destOrd="5" presId="urn:microsoft.com/office/officeart/2005/8/layout/hList2"/>
    <dgm:cxn modelId="{B51C1FDA-8714-4C24-A0A3-3DEA09989790}" type="presOf" srcId="{B9540645-72F9-481D-BBB8-C9345576EF3F}" destId="{232B63C3-9375-40F3-AE41-A858DC3DB43E}" srcOrd="0" destOrd="8" presId="urn:microsoft.com/office/officeart/2005/8/layout/hList2"/>
    <dgm:cxn modelId="{8D9A977C-F0B9-4959-ADBC-3A5011DE3F4A}" type="presOf" srcId="{C69D9A5A-D069-45E0-B76B-65FD5D0A31F5}" destId="{183D1331-A44E-4A06-9E38-5CB338E22878}" srcOrd="0" destOrd="0" presId="urn:microsoft.com/office/officeart/2005/8/layout/hList2"/>
    <dgm:cxn modelId="{738663A5-9976-48C0-AAE2-D75C6C357C9B}" type="presOf" srcId="{B5291819-6018-4C59-A64E-9FFC266583E7}" destId="{DD4AA069-D5A8-4C7A-93E8-3AF7040A9378}" srcOrd="0" destOrd="4" presId="urn:microsoft.com/office/officeart/2005/8/layout/hList2"/>
    <dgm:cxn modelId="{F187D7DF-6E28-42AC-A41B-3832B5BFA0F8}" type="presOf" srcId="{3387C31C-7ED6-430E-AF6C-42E735C5BC2D}" destId="{F3E0D94B-9BF9-45C4-BE49-E8362F4AC22D}" srcOrd="0" destOrd="2" presId="urn:microsoft.com/office/officeart/2005/8/layout/hList2"/>
    <dgm:cxn modelId="{A48E9650-E597-44D0-AEC0-1E1463F221D7}" srcId="{C69D9A5A-D069-45E0-B76B-65FD5D0A31F5}" destId="{E72600C4-1277-405F-898C-C792DC8DDB8E}" srcOrd="0" destOrd="0" parTransId="{48FA7461-7A3C-4A6F-955B-9C5E9D76F11B}" sibTransId="{99C760C1-F5FE-43C0-BA2E-5D47B261EABD}"/>
    <dgm:cxn modelId="{C0A0FA44-27EB-4443-AC81-8F9595685567}" srcId="{3528BFFE-A956-4DB2-9238-9C153AD76CFD}" destId="{B9540645-72F9-481D-BBB8-C9345576EF3F}" srcOrd="8" destOrd="0" parTransId="{AEE78179-93BF-4C44-8E21-AEB25050BFC7}" sibTransId="{ABEE1DB6-01D4-42FF-B9D7-80B2FDF8A6B0}"/>
    <dgm:cxn modelId="{7545AA26-3884-4F00-9F61-8FEA25F34806}" srcId="{3528BFFE-A956-4DB2-9238-9C153AD76CFD}" destId="{EED36377-72F4-4874-B29D-BDB575F08FE5}" srcOrd="0" destOrd="0" parTransId="{9949ABE5-344D-4006-83BD-B7E443C49951}" sibTransId="{2678B42F-5587-4914-AFB2-E13C001D24A6}"/>
    <dgm:cxn modelId="{73A1A99E-7CC9-412A-A532-E0461253BD38}" type="presParOf" srcId="{183D1331-A44E-4A06-9E38-5CB338E22878}" destId="{9D96D2C8-FFD2-402F-B1EB-B8700DE64E5E}" srcOrd="0" destOrd="0" presId="urn:microsoft.com/office/officeart/2005/8/layout/hList2"/>
    <dgm:cxn modelId="{4F90A5B9-C0F2-4646-B094-2C32F8F8E332}" type="presParOf" srcId="{9D96D2C8-FFD2-402F-B1EB-B8700DE64E5E}" destId="{59C73AD1-9FDC-43AB-A303-475FA3F721C4}" srcOrd="0" destOrd="0" presId="urn:microsoft.com/office/officeart/2005/8/layout/hList2"/>
    <dgm:cxn modelId="{724C641D-8C2D-4C79-9FF6-EEE4FC3A2AB9}" type="presParOf" srcId="{9D96D2C8-FFD2-402F-B1EB-B8700DE64E5E}" destId="{DD4AA069-D5A8-4C7A-93E8-3AF7040A9378}" srcOrd="1" destOrd="0" presId="urn:microsoft.com/office/officeart/2005/8/layout/hList2"/>
    <dgm:cxn modelId="{6AEC84B3-50E6-4D30-9FBE-34131B35F872}" type="presParOf" srcId="{9D96D2C8-FFD2-402F-B1EB-B8700DE64E5E}" destId="{C7D7946D-4281-42E6-A530-2515DD1E646B}" srcOrd="2" destOrd="0" presId="urn:microsoft.com/office/officeart/2005/8/layout/hList2"/>
    <dgm:cxn modelId="{D8C5FF31-BB5B-433F-8161-D7F782B679BD}" type="presParOf" srcId="{183D1331-A44E-4A06-9E38-5CB338E22878}" destId="{A99508AE-4069-479B-BB1E-F1FE754460CE}" srcOrd="1" destOrd="0" presId="urn:microsoft.com/office/officeart/2005/8/layout/hList2"/>
    <dgm:cxn modelId="{2B22AE0D-DFDE-4B74-9BD8-D00A724B8360}" type="presParOf" srcId="{183D1331-A44E-4A06-9E38-5CB338E22878}" destId="{A816012B-0C0E-4782-81DD-C1AE3C113D37}" srcOrd="2" destOrd="0" presId="urn:microsoft.com/office/officeart/2005/8/layout/hList2"/>
    <dgm:cxn modelId="{96706629-C325-4B20-ADD5-8E1A008CA45D}" type="presParOf" srcId="{A816012B-0C0E-4782-81DD-C1AE3C113D37}" destId="{9A5AAF9A-1D77-481D-A45D-AFF024790A2A}" srcOrd="0" destOrd="0" presId="urn:microsoft.com/office/officeart/2005/8/layout/hList2"/>
    <dgm:cxn modelId="{B107D90E-9615-458B-8CF6-130BE46940FF}" type="presParOf" srcId="{A816012B-0C0E-4782-81DD-C1AE3C113D37}" destId="{F3E0D94B-9BF9-45C4-BE49-E8362F4AC22D}" srcOrd="1" destOrd="0" presId="urn:microsoft.com/office/officeart/2005/8/layout/hList2"/>
    <dgm:cxn modelId="{C8F34D58-F525-4310-ACC3-2A1E68AD2C06}" type="presParOf" srcId="{A816012B-0C0E-4782-81DD-C1AE3C113D37}" destId="{8A3CBC41-1E9C-41BB-985B-4F5036037DC4}" srcOrd="2" destOrd="0" presId="urn:microsoft.com/office/officeart/2005/8/layout/hList2"/>
    <dgm:cxn modelId="{64DB3C17-4450-40E6-B276-5B364A515379}" type="presParOf" srcId="{183D1331-A44E-4A06-9E38-5CB338E22878}" destId="{2CFE5B05-CD7B-4853-97DC-6E129E44EE40}" srcOrd="3" destOrd="0" presId="urn:microsoft.com/office/officeart/2005/8/layout/hList2"/>
    <dgm:cxn modelId="{BF23C0D9-3948-4E1F-B396-677143E96863}" type="presParOf" srcId="{183D1331-A44E-4A06-9E38-5CB338E22878}" destId="{2240114F-BB3B-4030-B1DC-D5F04197AE38}" srcOrd="4" destOrd="0" presId="urn:microsoft.com/office/officeart/2005/8/layout/hList2"/>
    <dgm:cxn modelId="{462A3723-69FD-4A43-BEAC-0B04A8EE0BC0}" type="presParOf" srcId="{2240114F-BB3B-4030-B1DC-D5F04197AE38}" destId="{2C5F24BE-DC1B-4DD6-B7F1-FA58C5661CA2}" srcOrd="0" destOrd="0" presId="urn:microsoft.com/office/officeart/2005/8/layout/hList2"/>
    <dgm:cxn modelId="{BD681FA8-6563-4017-9E6D-298A136F187D}" type="presParOf" srcId="{2240114F-BB3B-4030-B1DC-D5F04197AE38}" destId="{232B63C3-9375-40F3-AE41-A858DC3DB43E}" srcOrd="1" destOrd="0" presId="urn:microsoft.com/office/officeart/2005/8/layout/hList2"/>
    <dgm:cxn modelId="{1C501CCF-0640-4166-833B-03AE3A5EA6A8}" type="presParOf" srcId="{2240114F-BB3B-4030-B1DC-D5F04197AE38}" destId="{AEC2B3DB-126A-4416-99CD-320814C45F0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7946D-4281-42E6-A530-2515DD1E646B}">
      <dsp:nvSpPr>
        <dsp:cNvPr id="0" name=""/>
        <dsp:cNvSpPr/>
      </dsp:nvSpPr>
      <dsp:spPr>
        <a:xfrm rot="16200000">
          <a:off x="-1578197" y="2373695"/>
          <a:ext cx="3734821" cy="46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1064" bIns="0" numCol="1" spcCol="1270" anchor="t" anchorCtr="0">
          <a:noAutofit/>
        </a:bodyPr>
        <a:lstStyle/>
        <a:p>
          <a:pPr lvl="0" algn="r" defTabSz="1466850">
            <a:lnSpc>
              <a:spcPct val="90000"/>
            </a:lnSpc>
            <a:spcBef>
              <a:spcPct val="0"/>
            </a:spcBef>
            <a:spcAft>
              <a:spcPct val="35000"/>
            </a:spcAft>
          </a:pPr>
          <a:r>
            <a:rPr lang="en-US" sz="3300" kern="1200" dirty="0">
              <a:solidFill>
                <a:srgbClr val="FFC000"/>
              </a:solidFill>
            </a:rPr>
            <a:t>Prepare</a:t>
          </a:r>
        </a:p>
      </dsp:txBody>
      <dsp:txXfrm>
        <a:off x="-1578197" y="2373695"/>
        <a:ext cx="3734821" cy="466088"/>
      </dsp:txXfrm>
    </dsp:sp>
    <dsp:sp modelId="{DD4AA069-D5A8-4C7A-93E8-3AF7040A9378}">
      <dsp:nvSpPr>
        <dsp:cNvPr id="0" name=""/>
        <dsp:cNvSpPr/>
      </dsp:nvSpPr>
      <dsp:spPr>
        <a:xfrm>
          <a:off x="522257" y="601401"/>
          <a:ext cx="2321615" cy="4114802"/>
        </a:xfrm>
        <a:prstGeom prst="rect">
          <a:avLst/>
        </a:prstGeom>
        <a:solidFill>
          <a:srgbClr val="009C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11064" rIns="99568" bIns="99568" numCol="1" spcCol="1270" anchor="t" anchorCtr="0">
          <a:noAutofit/>
        </a:bodyPr>
        <a:lstStyle/>
        <a:p>
          <a:pPr marL="114300" lvl="1" indent="-114300" algn="l" defTabSz="600075">
            <a:lnSpc>
              <a:spcPct val="90000"/>
            </a:lnSpc>
            <a:spcBef>
              <a:spcPct val="0"/>
            </a:spcBef>
            <a:spcAft>
              <a:spcPct val="15000"/>
            </a:spcAft>
            <a:buChar char="••"/>
          </a:pPr>
          <a:r>
            <a:rPr lang="en-US" sz="1350" kern="1200" dirty="0"/>
            <a:t>Determine who needs to transition to the new T&amp;E card</a:t>
          </a:r>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r>
            <a:rPr lang="en-US" sz="1350" kern="1200" dirty="0"/>
            <a:t>Direct communication to existing T&amp;E cardholders </a:t>
          </a:r>
          <a:br>
            <a:rPr lang="en-US" sz="1350" kern="1200" dirty="0"/>
          </a:br>
          <a:r>
            <a:rPr lang="en-US" sz="1350" kern="1200" dirty="0"/>
            <a:t>in late April</a:t>
          </a:r>
          <a:br>
            <a:rPr lang="en-US" sz="1350" kern="1200" dirty="0"/>
          </a:br>
          <a:endParaRPr lang="en-US" sz="1350" kern="1200" dirty="0"/>
        </a:p>
        <a:p>
          <a:pPr marL="114300" lvl="1" indent="-114300" algn="l" defTabSz="600075">
            <a:lnSpc>
              <a:spcPct val="90000"/>
            </a:lnSpc>
            <a:spcBef>
              <a:spcPct val="0"/>
            </a:spcBef>
            <a:spcAft>
              <a:spcPct val="15000"/>
            </a:spcAft>
            <a:buChar char="••"/>
          </a:pPr>
          <a:r>
            <a:rPr lang="en-US" sz="1350" kern="1200" dirty="0"/>
            <a:t>Socialize and encourage travelers to pay off personal-liability card balances. Prior balances must be resolved before a new T&amp;E card will be issued.</a:t>
          </a:r>
          <a:endParaRPr lang="en-US" sz="1400" kern="1200" dirty="0"/>
        </a:p>
        <a:p>
          <a:pPr marL="171450" lvl="1" indent="-171450" algn="l" defTabSz="711200">
            <a:lnSpc>
              <a:spcPct val="90000"/>
            </a:lnSpc>
            <a:spcBef>
              <a:spcPct val="0"/>
            </a:spcBef>
            <a:spcAft>
              <a:spcPct val="15000"/>
            </a:spcAft>
            <a:buChar char="••"/>
          </a:pPr>
          <a:endParaRPr lang="en-US" sz="1600" kern="1200" dirty="0"/>
        </a:p>
      </dsp:txBody>
      <dsp:txXfrm>
        <a:off x="522257" y="601401"/>
        <a:ext cx="2321615" cy="4114802"/>
      </dsp:txXfrm>
    </dsp:sp>
    <dsp:sp modelId="{59C73AD1-9FDC-43AB-A303-475FA3F721C4}">
      <dsp:nvSpPr>
        <dsp:cNvPr id="0" name=""/>
        <dsp:cNvSpPr/>
      </dsp:nvSpPr>
      <dsp:spPr>
        <a:xfrm>
          <a:off x="0" y="0"/>
          <a:ext cx="932177" cy="9321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3CBC41-1E9C-41BB-985B-4F5036037DC4}">
      <dsp:nvSpPr>
        <dsp:cNvPr id="0" name=""/>
        <dsp:cNvSpPr/>
      </dsp:nvSpPr>
      <dsp:spPr>
        <a:xfrm rot="16200000">
          <a:off x="1815977" y="2373695"/>
          <a:ext cx="3734821" cy="46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1064" bIns="0" numCol="1" spcCol="1270" anchor="t" anchorCtr="0">
          <a:noAutofit/>
        </a:bodyPr>
        <a:lstStyle/>
        <a:p>
          <a:pPr lvl="0" algn="r" defTabSz="1466850">
            <a:lnSpc>
              <a:spcPct val="90000"/>
            </a:lnSpc>
            <a:spcBef>
              <a:spcPct val="0"/>
            </a:spcBef>
            <a:spcAft>
              <a:spcPct val="35000"/>
            </a:spcAft>
          </a:pPr>
          <a:r>
            <a:rPr lang="en-US" sz="3300" kern="1200" dirty="0">
              <a:solidFill>
                <a:srgbClr val="FFC000"/>
              </a:solidFill>
            </a:rPr>
            <a:t>Transition</a:t>
          </a:r>
        </a:p>
      </dsp:txBody>
      <dsp:txXfrm>
        <a:off x="1815977" y="2373695"/>
        <a:ext cx="3734821" cy="466088"/>
      </dsp:txXfrm>
    </dsp:sp>
    <dsp:sp modelId="{F3E0D94B-9BF9-45C4-BE49-E8362F4AC22D}">
      <dsp:nvSpPr>
        <dsp:cNvPr id="0" name=""/>
        <dsp:cNvSpPr/>
      </dsp:nvSpPr>
      <dsp:spPr>
        <a:xfrm>
          <a:off x="3916432" y="579067"/>
          <a:ext cx="2321615" cy="4114802"/>
        </a:xfrm>
        <a:prstGeom prst="rect">
          <a:avLst/>
        </a:prstGeom>
        <a:solidFill>
          <a:srgbClr val="009C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11064" rIns="99568" bIns="99568" numCol="1" spcCol="1270" anchor="t" anchorCtr="0">
          <a:noAutofit/>
        </a:bodyPr>
        <a:lstStyle/>
        <a:p>
          <a:pPr marL="114300" lvl="1" indent="-114300" algn="l" defTabSz="600075">
            <a:lnSpc>
              <a:spcPct val="90000"/>
            </a:lnSpc>
            <a:spcBef>
              <a:spcPct val="0"/>
            </a:spcBef>
            <a:spcAft>
              <a:spcPct val="15000"/>
            </a:spcAft>
            <a:buChar char="••"/>
          </a:pPr>
          <a:r>
            <a:rPr lang="en-US" sz="1350" kern="1200" dirty="0">
              <a:solidFill>
                <a:prstClr val="white"/>
              </a:solidFill>
              <a:latin typeface="Calibri" panose="020F0502020204030204"/>
              <a:ea typeface="+mn-ea"/>
              <a:cs typeface="+mn-cs"/>
            </a:rPr>
            <a:t>Travelers apply for new T&amp;E Corporate Card using the online form in Concur, includes:</a:t>
          </a:r>
          <a:br>
            <a:rPr lang="en-US" sz="1350" kern="1200" dirty="0">
              <a:solidFill>
                <a:prstClr val="white"/>
              </a:solidFill>
              <a:latin typeface="Calibri" panose="020F0502020204030204"/>
              <a:ea typeface="+mn-ea"/>
              <a:cs typeface="+mn-cs"/>
            </a:rPr>
          </a:br>
          <a:endParaRPr lang="en-US" sz="1350" kern="1200" dirty="0">
            <a:solidFill>
              <a:prstClr val="white"/>
            </a:solidFill>
            <a:latin typeface="Calibri" panose="020F0502020204030204"/>
            <a:ea typeface="+mn-ea"/>
            <a:cs typeface="+mn-cs"/>
          </a:endParaRPr>
        </a:p>
        <a:p>
          <a:pPr marL="228600" lvl="2" indent="-114300" algn="l" defTabSz="600075">
            <a:lnSpc>
              <a:spcPct val="90000"/>
            </a:lnSpc>
            <a:spcBef>
              <a:spcPct val="0"/>
            </a:spcBef>
            <a:spcAft>
              <a:spcPct val="15000"/>
            </a:spcAft>
            <a:buFont typeface="Wingdings" panose="05000000000000000000" pitchFamily="2" charset="2"/>
            <a:buChar char="••"/>
          </a:pPr>
          <a:r>
            <a:rPr lang="en-US" sz="1350" i="1" kern="1200" dirty="0">
              <a:solidFill>
                <a:prstClr val="white"/>
              </a:solidFill>
              <a:latin typeface="Calibri" panose="020F0502020204030204"/>
              <a:ea typeface="+mn-ea"/>
              <a:cs typeface="+mn-cs"/>
            </a:rPr>
            <a:t>Required T&amp;E Corporate Card training available in UC Learning in May </a:t>
          </a:r>
        </a:p>
        <a:p>
          <a:pPr marL="228600" lvl="2" indent="-114300" algn="l" defTabSz="600075">
            <a:lnSpc>
              <a:spcPct val="90000"/>
            </a:lnSpc>
            <a:spcBef>
              <a:spcPct val="0"/>
            </a:spcBef>
            <a:spcAft>
              <a:spcPct val="15000"/>
            </a:spcAft>
            <a:buFont typeface="Wingdings" panose="05000000000000000000" pitchFamily="2" charset="2"/>
            <a:buChar char="••"/>
          </a:pPr>
          <a:r>
            <a:rPr lang="en-US" sz="1350" i="1" kern="1200" dirty="0">
              <a:solidFill>
                <a:prstClr val="white"/>
              </a:solidFill>
              <a:latin typeface="Calibri" panose="020F0502020204030204"/>
              <a:ea typeface="+mn-ea"/>
              <a:cs typeface="+mn-cs"/>
            </a:rPr>
            <a:t>Traveler Certification</a:t>
          </a:r>
        </a:p>
        <a:p>
          <a:pPr marL="228600" lvl="2" indent="-114300" algn="l" defTabSz="600075">
            <a:lnSpc>
              <a:spcPct val="90000"/>
            </a:lnSpc>
            <a:spcBef>
              <a:spcPct val="0"/>
            </a:spcBef>
            <a:spcAft>
              <a:spcPct val="15000"/>
            </a:spcAft>
            <a:buFont typeface="Wingdings" panose="05000000000000000000" pitchFamily="2" charset="2"/>
            <a:buChar char="••"/>
          </a:pPr>
          <a:r>
            <a:rPr lang="en-US" sz="1350" i="1" kern="1200" dirty="0">
              <a:solidFill>
                <a:prstClr val="white"/>
              </a:solidFill>
              <a:latin typeface="Calibri" panose="020F0502020204030204"/>
              <a:ea typeface="+mn-ea"/>
              <a:cs typeface="+mn-cs"/>
            </a:rPr>
            <a:t>Default FAU  for unreconciled charges</a:t>
          </a:r>
        </a:p>
        <a:p>
          <a:pPr marL="228600" lvl="2" indent="-114300" algn="l" defTabSz="600075">
            <a:lnSpc>
              <a:spcPct val="90000"/>
            </a:lnSpc>
            <a:spcBef>
              <a:spcPct val="0"/>
            </a:spcBef>
            <a:spcAft>
              <a:spcPct val="15000"/>
            </a:spcAft>
            <a:buFont typeface="Wingdings" panose="05000000000000000000" pitchFamily="2" charset="2"/>
            <a:buChar char="••"/>
          </a:pPr>
          <a:r>
            <a:rPr lang="en-US" sz="1350" i="1" kern="1200" dirty="0">
              <a:solidFill>
                <a:prstClr val="white"/>
              </a:solidFill>
              <a:latin typeface="Calibri" panose="020F0502020204030204"/>
              <a:ea typeface="+mn-ea"/>
              <a:cs typeface="+mn-cs"/>
            </a:rPr>
            <a:t>Departmental Approval</a:t>
          </a:r>
          <a:r>
            <a:rPr lang="en-US" sz="1350" kern="1200" dirty="0">
              <a:solidFill>
                <a:prstClr val="white"/>
              </a:solidFill>
              <a:latin typeface="Calibri" panose="020F0502020204030204"/>
              <a:ea typeface="+mn-ea"/>
              <a:cs typeface="+mn-cs"/>
            </a:rPr>
            <a:t/>
          </a:r>
          <a:br>
            <a:rPr lang="en-US" sz="1350" kern="1200" dirty="0">
              <a:solidFill>
                <a:prstClr val="white"/>
              </a:solidFill>
              <a:latin typeface="Calibri" panose="020F0502020204030204"/>
              <a:ea typeface="+mn-ea"/>
              <a:cs typeface="+mn-cs"/>
            </a:rPr>
          </a:br>
          <a:endParaRPr lang="en-US" sz="1350" kern="1200" dirty="0">
            <a:solidFill>
              <a:prstClr val="white"/>
            </a:solidFill>
            <a:latin typeface="Calibri" panose="020F0502020204030204"/>
            <a:ea typeface="+mn-ea"/>
            <a:cs typeface="+mn-cs"/>
          </a:endParaRPr>
        </a:p>
        <a:p>
          <a:pPr marL="114300" lvl="1" indent="-114300" algn="l" defTabSz="600075">
            <a:lnSpc>
              <a:spcPct val="90000"/>
            </a:lnSpc>
            <a:spcBef>
              <a:spcPct val="0"/>
            </a:spcBef>
            <a:spcAft>
              <a:spcPct val="15000"/>
            </a:spcAft>
            <a:buChar char="••"/>
          </a:pPr>
          <a:r>
            <a:rPr lang="en-US" sz="1350" kern="1200" dirty="0">
              <a:solidFill>
                <a:prstClr val="white"/>
              </a:solidFill>
              <a:latin typeface="Calibri" panose="020F0502020204030204"/>
              <a:ea typeface="+mn-ea"/>
              <a:cs typeface="+mn-cs"/>
            </a:rPr>
            <a:t>New Card issuance takes approximately two weeks</a:t>
          </a:r>
        </a:p>
      </dsp:txBody>
      <dsp:txXfrm>
        <a:off x="3916432" y="579067"/>
        <a:ext cx="2321615" cy="4114802"/>
      </dsp:txXfrm>
    </dsp:sp>
    <dsp:sp modelId="{9A5AAF9A-1D77-481D-A45D-AFF024790A2A}">
      <dsp:nvSpPr>
        <dsp:cNvPr id="0" name=""/>
        <dsp:cNvSpPr/>
      </dsp:nvSpPr>
      <dsp:spPr>
        <a:xfrm>
          <a:off x="2992430" y="0"/>
          <a:ext cx="932177" cy="932177"/>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C2B3DB-126A-4416-99CD-320814C45F0A}">
      <dsp:nvSpPr>
        <dsp:cNvPr id="0" name=""/>
        <dsp:cNvSpPr/>
      </dsp:nvSpPr>
      <dsp:spPr>
        <a:xfrm rot="16200000">
          <a:off x="5210152" y="2373695"/>
          <a:ext cx="3734821" cy="46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1064" bIns="0" numCol="1" spcCol="1270" anchor="t" anchorCtr="0">
          <a:noAutofit/>
        </a:bodyPr>
        <a:lstStyle/>
        <a:p>
          <a:pPr lvl="0" algn="r" defTabSz="1466850">
            <a:lnSpc>
              <a:spcPct val="90000"/>
            </a:lnSpc>
            <a:spcBef>
              <a:spcPct val="0"/>
            </a:spcBef>
            <a:spcAft>
              <a:spcPct val="35000"/>
            </a:spcAft>
          </a:pPr>
          <a:r>
            <a:rPr lang="en-US" sz="3300" kern="1200" dirty="0">
              <a:solidFill>
                <a:srgbClr val="FFC000"/>
              </a:solidFill>
            </a:rPr>
            <a:t>Support</a:t>
          </a:r>
        </a:p>
      </dsp:txBody>
      <dsp:txXfrm>
        <a:off x="5210152" y="2373695"/>
        <a:ext cx="3734821" cy="466088"/>
      </dsp:txXfrm>
    </dsp:sp>
    <dsp:sp modelId="{232B63C3-9375-40F3-AE41-A858DC3DB43E}">
      <dsp:nvSpPr>
        <dsp:cNvPr id="0" name=""/>
        <dsp:cNvSpPr/>
      </dsp:nvSpPr>
      <dsp:spPr>
        <a:xfrm>
          <a:off x="7333776" y="616378"/>
          <a:ext cx="2321615" cy="4114802"/>
        </a:xfrm>
        <a:prstGeom prst="rect">
          <a:avLst/>
        </a:prstGeom>
        <a:solidFill>
          <a:srgbClr val="009C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11064" rIns="99568" bIns="99568" numCol="1" spcCol="1270" anchor="t" anchorCtr="0">
          <a:noAutofit/>
        </a:bodyPr>
        <a:lstStyle/>
        <a:p>
          <a:pPr marL="114300" lvl="1" indent="-114300" algn="l" defTabSz="600075">
            <a:lnSpc>
              <a:spcPct val="90000"/>
            </a:lnSpc>
            <a:spcBef>
              <a:spcPct val="0"/>
            </a:spcBef>
            <a:spcAft>
              <a:spcPct val="15000"/>
            </a:spcAft>
            <a:buChar char="••"/>
          </a:pPr>
          <a:r>
            <a:rPr lang="en-US" sz="1350" kern="1200" dirty="0"/>
            <a:t>To ensure the campus-wide transition to the new T&amp;E card, personal-liability cards will be</a:t>
          </a:r>
          <a:r>
            <a:rPr lang="en-US" sz="1350" u="none" kern="1200" dirty="0">
              <a:solidFill>
                <a:schemeClr val="bg1"/>
              </a:solidFill>
            </a:rPr>
            <a:t> </a:t>
          </a:r>
          <a:r>
            <a:rPr lang="en-US" sz="1350" u="sng" kern="1200" dirty="0">
              <a:solidFill>
                <a:schemeClr val="bg1"/>
              </a:solidFill>
            </a:rPr>
            <a:t>unable to incur new charges starting </a:t>
          </a:r>
          <a:r>
            <a:rPr lang="en-US" sz="1350" b="0" u="sng" kern="1200" dirty="0">
              <a:solidFill>
                <a:schemeClr val="bg1"/>
              </a:solidFill>
            </a:rPr>
            <a:t>July 2022</a:t>
          </a:r>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r>
            <a:rPr lang="en-US" sz="1350" kern="1200" dirty="0"/>
            <a:t>New T&amp;E card expenses must be reconciled in Concur within 30 days of trip completion</a:t>
          </a:r>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r>
            <a:rPr lang="en-US" sz="1350" kern="1200" dirty="0"/>
            <a:t>New T&amp;E Corporate Card </a:t>
          </a:r>
          <a:r>
            <a:rPr lang="en-US" sz="1350" kern="1200" dirty="0">
              <a:solidFill>
                <a:prstClr val="white"/>
              </a:solidFill>
              <a:latin typeface="Calibri" panose="020F0502020204030204"/>
              <a:ea typeface="+mn-ea"/>
              <a:cs typeface="+mn-cs"/>
            </a:rPr>
            <a:t>requests and change requests will be initiated through the online form in Concur (e.g., Close/Cancel Card, Update Name on Card, etc.)</a:t>
          </a:r>
          <a:r>
            <a:rPr lang="en-US" sz="1350" kern="1200" dirty="0"/>
            <a:t/>
          </a:r>
          <a:br>
            <a:rPr lang="en-US" sz="1350" kern="1200" dirty="0"/>
          </a:br>
          <a:endParaRPr lang="en-US" sz="1350" kern="1200" dirty="0"/>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endParaRPr lang="en-US" sz="1350" kern="1200" dirty="0"/>
        </a:p>
        <a:p>
          <a:pPr marL="114300" lvl="1" indent="-114300" algn="l" defTabSz="600075">
            <a:lnSpc>
              <a:spcPct val="90000"/>
            </a:lnSpc>
            <a:spcBef>
              <a:spcPct val="0"/>
            </a:spcBef>
            <a:spcAft>
              <a:spcPct val="15000"/>
            </a:spcAft>
            <a:buChar char="••"/>
          </a:pPr>
          <a:endParaRPr lang="en-US" sz="1350" kern="1200" dirty="0"/>
        </a:p>
      </dsp:txBody>
      <dsp:txXfrm>
        <a:off x="7333776" y="616378"/>
        <a:ext cx="2321615" cy="4114802"/>
      </dsp:txXfrm>
    </dsp:sp>
    <dsp:sp modelId="{2C5F24BE-DC1B-4DD6-B7F1-FA58C5661CA2}">
      <dsp:nvSpPr>
        <dsp:cNvPr id="0" name=""/>
        <dsp:cNvSpPr/>
      </dsp:nvSpPr>
      <dsp:spPr>
        <a:xfrm>
          <a:off x="6397782" y="0"/>
          <a:ext cx="932177" cy="932177"/>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F59CB-059D-4898-A95C-FCA8A17772E1}"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5F97A-B441-4C2F-A2EB-F55E4140AEC9}" type="slidenum">
              <a:rPr lang="en-US" smtClean="0"/>
              <a:t>‹#›</a:t>
            </a:fld>
            <a:endParaRPr lang="en-US"/>
          </a:p>
        </p:txBody>
      </p:sp>
    </p:spTree>
    <p:extLst>
      <p:ext uri="{BB962C8B-B14F-4D97-AF65-F5344CB8AC3E}">
        <p14:creationId xmlns:p14="http://schemas.microsoft.com/office/powerpoint/2010/main" val="2532243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7ECF2E-DD80-4E0D-B851-5DB114625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00"/>
          <a:stretch/>
        </p:blipFill>
        <p:spPr>
          <a:xfrm>
            <a:off x="-24279" y="0"/>
            <a:ext cx="12216279" cy="6858000"/>
          </a:xfrm>
          <a:prstGeom prst="rect">
            <a:avLst/>
          </a:prstGeom>
        </p:spPr>
      </p:pic>
      <p:sp>
        <p:nvSpPr>
          <p:cNvPr id="24" name="Rectangle 23">
            <a:extLst>
              <a:ext uri="{FF2B5EF4-FFF2-40B4-BE49-F238E27FC236}">
                <a16:creationId xmlns:a16="http://schemas.microsoft.com/office/drawing/2014/main" id="{B8A8C550-1EB9-4E96-89B3-D9EA3D2C7801}"/>
              </a:ext>
            </a:extLst>
          </p:cNvPr>
          <p:cNvSpPr/>
          <p:nvPr userDrawn="1"/>
        </p:nvSpPr>
        <p:spPr>
          <a:xfrm>
            <a:off x="-24279" y="0"/>
            <a:ext cx="12216279" cy="6858000"/>
          </a:xfrm>
          <a:prstGeom prst="rect">
            <a:avLst/>
          </a:prstGeom>
          <a:solidFill>
            <a:srgbClr val="003CA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32784A-3329-471A-BF43-CA2F87DDD145}"/>
              </a:ext>
            </a:extLst>
          </p:cNvPr>
          <p:cNvSpPr>
            <a:spLocks noGrp="1"/>
          </p:cNvSpPr>
          <p:nvPr>
            <p:ph type="ctrTitle"/>
          </p:nvPr>
        </p:nvSpPr>
        <p:spPr>
          <a:xfrm>
            <a:off x="3633321" y="1743829"/>
            <a:ext cx="6995160" cy="1920240"/>
          </a:xfrm>
        </p:spPr>
        <p:txBody>
          <a:bodyPr anchor="b">
            <a:noAutofit/>
          </a:bodyPr>
          <a:lstStyle>
            <a:lvl1pPr algn="l">
              <a:defRPr sz="6000" b="1">
                <a:solidFill>
                  <a:schemeClr val="bg1"/>
                </a:solidFill>
                <a:latin typeface="+mn-lt"/>
              </a:defRPr>
            </a:lvl1pPr>
          </a:lstStyle>
          <a:p>
            <a:endParaRPr lang="en-US" dirty="0"/>
          </a:p>
        </p:txBody>
      </p:sp>
      <p:sp>
        <p:nvSpPr>
          <p:cNvPr id="3" name="Subtitle 2">
            <a:extLst>
              <a:ext uri="{FF2B5EF4-FFF2-40B4-BE49-F238E27FC236}">
                <a16:creationId xmlns:a16="http://schemas.microsoft.com/office/drawing/2014/main" id="{E2C7AABC-D540-4866-AFE3-E86D74B821E5}"/>
              </a:ext>
            </a:extLst>
          </p:cNvPr>
          <p:cNvSpPr>
            <a:spLocks noGrp="1"/>
          </p:cNvSpPr>
          <p:nvPr>
            <p:ph type="subTitle" idx="1"/>
          </p:nvPr>
        </p:nvSpPr>
        <p:spPr>
          <a:xfrm>
            <a:off x="3633321" y="4073960"/>
            <a:ext cx="4535424" cy="70408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4" name="Picture 13">
            <a:extLst>
              <a:ext uri="{FF2B5EF4-FFF2-40B4-BE49-F238E27FC236}">
                <a16:creationId xmlns:a16="http://schemas.microsoft.com/office/drawing/2014/main" id="{AD7D0372-8DA3-407F-9660-53F9B3E44A1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51520" y="2724391"/>
            <a:ext cx="1464256" cy="1572879"/>
          </a:xfrm>
          <a:prstGeom prst="rect">
            <a:avLst/>
          </a:prstGeom>
        </p:spPr>
      </p:pic>
      <p:sp>
        <p:nvSpPr>
          <p:cNvPr id="21" name="Rectangle 20">
            <a:extLst>
              <a:ext uri="{FF2B5EF4-FFF2-40B4-BE49-F238E27FC236}">
                <a16:creationId xmlns:a16="http://schemas.microsoft.com/office/drawing/2014/main" id="{6027FAC3-3ABD-4FA8-BE9F-4CEA2A257B0D}"/>
              </a:ext>
            </a:extLst>
          </p:cNvPr>
          <p:cNvSpPr/>
          <p:nvPr userDrawn="1"/>
        </p:nvSpPr>
        <p:spPr>
          <a:xfrm>
            <a:off x="3633321" y="3768224"/>
            <a:ext cx="6733310" cy="71582"/>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0BC29B-C775-4547-AF63-3254A8E6716D}"/>
              </a:ext>
            </a:extLst>
          </p:cNvPr>
          <p:cNvSpPr>
            <a:spLocks noGrp="1"/>
          </p:cNvSpPr>
          <p:nvPr>
            <p:ph type="sldNum" sz="quarter" idx="10"/>
          </p:nvPr>
        </p:nvSpPr>
        <p:spPr/>
        <p:txBody>
          <a:bodyPr/>
          <a:lstStyle>
            <a:lvl1pPr>
              <a:defRPr sz="1200">
                <a:solidFill>
                  <a:schemeClr val="bg1">
                    <a:lumMod val="85000"/>
                  </a:schemeClr>
                </a:solidFill>
              </a:defRPr>
            </a:lvl1p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252924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sp>
        <p:nvSpPr>
          <p:cNvPr id="11" name="Trapezoid 6">
            <a:extLst>
              <a:ext uri="{FF2B5EF4-FFF2-40B4-BE49-F238E27FC236}">
                <a16:creationId xmlns:a16="http://schemas.microsoft.com/office/drawing/2014/main" id="{088BC03F-61D6-4064-BBE3-20C5814A0710}"/>
              </a:ext>
            </a:extLst>
          </p:cNvPr>
          <p:cNvSpPr/>
          <p:nvPr userDrawn="1"/>
        </p:nvSpPr>
        <p:spPr>
          <a:xfrm>
            <a:off x="-20457" y="0"/>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831850" y="2818957"/>
            <a:ext cx="5769366" cy="842245"/>
          </a:xfrm>
        </p:spPr>
        <p:txBody>
          <a:bodyPr anchor="b">
            <a:normAutofit/>
          </a:bodyPr>
          <a:lstStyle>
            <a:lvl1pPr>
              <a:defRPr sz="4800" b="1">
                <a:solidFill>
                  <a:schemeClr val="bg1"/>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831850" y="3919073"/>
            <a:ext cx="4535424" cy="4297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reeform 9">
            <a:extLst>
              <a:ext uri="{FF2B5EF4-FFF2-40B4-BE49-F238E27FC236}">
                <a16:creationId xmlns:a16="http://schemas.microsoft.com/office/drawing/2014/main" id="{A426FD6A-F76C-48E9-9ECE-AD06247C844D}"/>
              </a:ext>
            </a:extLst>
          </p:cNvPr>
          <p:cNvSpPr/>
          <p:nvPr userDrawn="1"/>
        </p:nvSpPr>
        <p:spPr>
          <a:xfrm>
            <a:off x="-20457" y="3037772"/>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C6035E-1811-46E6-8315-7A4D071C80EA}"/>
              </a:ext>
            </a:extLst>
          </p:cNvPr>
          <p:cNvSpPr/>
          <p:nvPr userDrawn="1"/>
        </p:nvSpPr>
        <p:spPr>
          <a:xfrm>
            <a:off x="831850" y="3754346"/>
            <a:ext cx="5769366" cy="45719"/>
          </a:xfrm>
          <a:prstGeom prst="rect">
            <a:avLst/>
          </a:prstGeom>
          <a:solidFill>
            <a:srgbClr val="FFB7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E519590-4267-448C-80FE-84F58A7CE980}"/>
              </a:ext>
            </a:extLst>
          </p:cNvPr>
          <p:cNvSpPr>
            <a:spLocks noGrp="1"/>
          </p:cNvSpPr>
          <p:nvPr>
            <p:ph type="sldNum" sz="quarter" idx="10"/>
          </p:nvPr>
        </p:nvSpPr>
        <p:spPr/>
        <p:txBody>
          <a:bodyPr/>
          <a:lstStyle/>
          <a:p>
            <a:fld id="{7B71A368-6F16-4F47-B26D-B9BF600B5BD6}" type="slidenum">
              <a:rPr lang="en-US" smtClean="0"/>
              <a:pPr/>
              <a:t>‹#›</a:t>
            </a:fld>
            <a:endParaRPr lang="en-US" dirty="0"/>
          </a:p>
        </p:txBody>
      </p:sp>
      <p:pic>
        <p:nvPicPr>
          <p:cNvPr id="10" name="Picture 9">
            <a:extLst>
              <a:ext uri="{FF2B5EF4-FFF2-40B4-BE49-F238E27FC236}">
                <a16:creationId xmlns:a16="http://schemas.microsoft.com/office/drawing/2014/main" id="{99FCA46B-4B86-47B1-BE4E-D11F33A1CEB6}"/>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335850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5D0AE-E248-420B-A088-A1AD3AE51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8" r="11516"/>
          <a:stretch/>
        </p:blipFill>
        <p:spPr>
          <a:xfrm>
            <a:off x="3245222" y="0"/>
            <a:ext cx="8946777" cy="6857998"/>
          </a:xfrm>
          <a:prstGeom prst="rect">
            <a:avLst/>
          </a:prstGeom>
        </p:spPr>
      </p:pic>
      <p:sp>
        <p:nvSpPr>
          <p:cNvPr id="12" name="Rectangle 11">
            <a:extLst>
              <a:ext uri="{FF2B5EF4-FFF2-40B4-BE49-F238E27FC236}">
                <a16:creationId xmlns:a16="http://schemas.microsoft.com/office/drawing/2014/main" id="{A1615A72-498F-440A-AA6B-AEEE7EB09A9F}"/>
              </a:ext>
            </a:extLst>
          </p:cNvPr>
          <p:cNvSpPr/>
          <p:nvPr userDrawn="1"/>
        </p:nvSpPr>
        <p:spPr>
          <a:xfrm>
            <a:off x="3245222" y="0"/>
            <a:ext cx="8940427" cy="6857998"/>
          </a:xfrm>
          <a:prstGeom prst="rect">
            <a:avLst/>
          </a:prstGeom>
          <a:solidFill>
            <a:srgbClr val="003CA6">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76C7C2-8381-4BD8-BD55-B65F13439964}"/>
              </a:ext>
            </a:extLst>
          </p:cNvPr>
          <p:cNvSpPr/>
          <p:nvPr userDrawn="1"/>
        </p:nvSpPr>
        <p:spPr>
          <a:xfrm>
            <a:off x="0" y="0"/>
            <a:ext cx="324522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452208" y="1156447"/>
            <a:ext cx="2340807" cy="1501159"/>
          </a:xfrm>
        </p:spPr>
        <p:txBody>
          <a:bodyPr anchor="b">
            <a:normAutofit/>
          </a:bodyPr>
          <a:lstStyle>
            <a:lvl1pPr>
              <a:defRPr sz="2800" b="1">
                <a:solidFill>
                  <a:srgbClr val="003CA6"/>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452210" y="2999232"/>
            <a:ext cx="2036856" cy="429768"/>
          </a:xfrm>
        </p:spPr>
        <p:txBody>
          <a:bodyPr>
            <a:normAutofit/>
          </a:bodyPr>
          <a:lstStyle>
            <a:lvl1pPr marL="0" indent="0">
              <a:buNone/>
              <a:defRPr sz="16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a16="http://schemas.microsoft.com/office/drawing/2014/main" id="{640C3D2B-EB1E-4C95-BB49-20F3C3D65260}"/>
              </a:ext>
            </a:extLst>
          </p:cNvPr>
          <p:cNvSpPr>
            <a:spLocks noGrp="1"/>
          </p:cNvSpPr>
          <p:nvPr>
            <p:ph type="sldNum" sz="quarter" idx="10"/>
          </p:nvPr>
        </p:nvSpPr>
        <p:spPr/>
        <p:txBody>
          <a:bodyPr/>
          <a:lstStyle>
            <a:lvl1pPr>
              <a:defRPr>
                <a:solidFill>
                  <a:srgbClr val="003CA6"/>
                </a:solidFill>
              </a:defRPr>
            </a:lvl1pPr>
          </a:lstStyle>
          <a:p>
            <a:fld id="{7B71A368-6F16-4F47-B26D-B9BF600B5BD6}" type="slidenum">
              <a:rPr lang="en-US" smtClean="0"/>
              <a:pPr/>
              <a:t>‹#›</a:t>
            </a:fld>
            <a:endParaRPr lang="en-US" dirty="0"/>
          </a:p>
        </p:txBody>
      </p:sp>
      <p:sp>
        <p:nvSpPr>
          <p:cNvPr id="11" name="Rectangle 10">
            <a:extLst>
              <a:ext uri="{FF2B5EF4-FFF2-40B4-BE49-F238E27FC236}">
                <a16:creationId xmlns:a16="http://schemas.microsoft.com/office/drawing/2014/main" id="{A59F8077-0676-4E08-8E55-05746CCEEF8E}"/>
              </a:ext>
            </a:extLst>
          </p:cNvPr>
          <p:cNvSpPr/>
          <p:nvPr userDrawn="1"/>
        </p:nvSpPr>
        <p:spPr>
          <a:xfrm>
            <a:off x="452210" y="2782699"/>
            <a:ext cx="1690356" cy="45719"/>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864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5D0AE-E248-420B-A088-A1AD3AE51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8" r="11516"/>
          <a:stretch/>
        </p:blipFill>
        <p:spPr>
          <a:xfrm>
            <a:off x="3245222" y="0"/>
            <a:ext cx="8946777" cy="6857998"/>
          </a:xfrm>
          <a:prstGeom prst="rect">
            <a:avLst/>
          </a:prstGeom>
        </p:spPr>
      </p:pic>
      <p:sp>
        <p:nvSpPr>
          <p:cNvPr id="12" name="Rectangle 11">
            <a:extLst>
              <a:ext uri="{FF2B5EF4-FFF2-40B4-BE49-F238E27FC236}">
                <a16:creationId xmlns:a16="http://schemas.microsoft.com/office/drawing/2014/main" id="{A1615A72-498F-440A-AA6B-AEEE7EB09A9F}"/>
              </a:ext>
            </a:extLst>
          </p:cNvPr>
          <p:cNvSpPr/>
          <p:nvPr userDrawn="1"/>
        </p:nvSpPr>
        <p:spPr>
          <a:xfrm>
            <a:off x="3245222" y="0"/>
            <a:ext cx="8940427" cy="6857998"/>
          </a:xfrm>
          <a:prstGeom prst="rect">
            <a:avLst/>
          </a:prstGeom>
          <a:solidFill>
            <a:srgbClr val="003C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76C7C2-8381-4BD8-BD55-B65F13439964}"/>
              </a:ext>
            </a:extLst>
          </p:cNvPr>
          <p:cNvSpPr/>
          <p:nvPr userDrawn="1"/>
        </p:nvSpPr>
        <p:spPr>
          <a:xfrm>
            <a:off x="0" y="0"/>
            <a:ext cx="3245224" cy="6857999"/>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452208" y="1156447"/>
            <a:ext cx="2340807" cy="1501159"/>
          </a:xfrm>
        </p:spPr>
        <p:txBody>
          <a:bodyPr anchor="b">
            <a:normAutofit/>
          </a:bodyPr>
          <a:lstStyle>
            <a:lvl1pPr>
              <a:defRPr sz="2800" b="1">
                <a:solidFill>
                  <a:schemeClr val="bg1"/>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452210" y="2999232"/>
            <a:ext cx="2036856" cy="4297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a16="http://schemas.microsoft.com/office/drawing/2014/main" id="{640C3D2B-EB1E-4C95-BB49-20F3C3D65260}"/>
              </a:ext>
            </a:extLst>
          </p:cNvPr>
          <p:cNvSpPr>
            <a:spLocks noGrp="1"/>
          </p:cNvSpPr>
          <p:nvPr>
            <p:ph type="sldNum" sz="quarter" idx="10"/>
          </p:nvPr>
        </p:nvSpPr>
        <p:spPr/>
        <p:txBody>
          <a:bodyPr/>
          <a:lstStyle>
            <a:lvl1pPr>
              <a:defRPr>
                <a:solidFill>
                  <a:schemeClr val="bg1"/>
                </a:solidFill>
              </a:defRPr>
            </a:lvl1pPr>
          </a:lstStyle>
          <a:p>
            <a:fld id="{7B71A368-6F16-4F47-B26D-B9BF600B5BD6}" type="slidenum">
              <a:rPr lang="en-US" smtClean="0"/>
              <a:pPr/>
              <a:t>‹#›</a:t>
            </a:fld>
            <a:endParaRPr lang="en-US" dirty="0"/>
          </a:p>
        </p:txBody>
      </p:sp>
      <p:sp>
        <p:nvSpPr>
          <p:cNvPr id="11" name="Rectangle 10">
            <a:extLst>
              <a:ext uri="{FF2B5EF4-FFF2-40B4-BE49-F238E27FC236}">
                <a16:creationId xmlns:a16="http://schemas.microsoft.com/office/drawing/2014/main" id="{A59F8077-0676-4E08-8E55-05746CCEEF8E}"/>
              </a:ext>
            </a:extLst>
          </p:cNvPr>
          <p:cNvSpPr/>
          <p:nvPr userDrawn="1"/>
        </p:nvSpPr>
        <p:spPr>
          <a:xfrm>
            <a:off x="452210" y="2782699"/>
            <a:ext cx="1690356" cy="45719"/>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65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749E0-4E8F-410E-8F19-73D2B4C19DC4}"/>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BE6BA8-69CD-4D0E-A121-F8A94AAC8E74}"/>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51BAAFE-4DCC-405F-8184-C408AF25A1F6}"/>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18" name="Text Placeholder 2">
            <a:extLst>
              <a:ext uri="{FF2B5EF4-FFF2-40B4-BE49-F238E27FC236}">
                <a16:creationId xmlns:a16="http://schemas.microsoft.com/office/drawing/2014/main" id="{80508E49-0C7A-42AD-86EE-660B50EA9748}"/>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6" name="Rectangle 15">
            <a:extLst>
              <a:ext uri="{FF2B5EF4-FFF2-40B4-BE49-F238E27FC236}">
                <a16:creationId xmlns:a16="http://schemas.microsoft.com/office/drawing/2014/main" id="{BEB93A81-70E2-444C-8A46-C2D257A25533}"/>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DB891AAB-B566-4B07-ABC8-885C15320EFD}"/>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20" name="Rectangle 19">
            <a:extLst>
              <a:ext uri="{FF2B5EF4-FFF2-40B4-BE49-F238E27FC236}">
                <a16:creationId xmlns:a16="http://schemas.microsoft.com/office/drawing/2014/main" id="{6C81F6B0-315E-4E54-A2A6-F116EC3D2F9E}"/>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1074C8-4511-4D78-A0C6-29A8B8E91DD9}"/>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910299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2D95DB8-92EF-4BFD-99A1-7C295C9356EE}"/>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91949757-A5D4-4F87-BA02-D7CE808C53EA}"/>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a:extLst>
              <a:ext uri="{FF2B5EF4-FFF2-40B4-BE49-F238E27FC236}">
                <a16:creationId xmlns:a16="http://schemas.microsoft.com/office/drawing/2014/main" id="{B8AC7AC2-A7FF-4967-A44E-7BA540B64F8B}"/>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D85F1243-B4EA-4AE8-81C7-08B716581BB4}"/>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22" name="Rectangle 21">
            <a:extLst>
              <a:ext uri="{FF2B5EF4-FFF2-40B4-BE49-F238E27FC236}">
                <a16:creationId xmlns:a16="http://schemas.microsoft.com/office/drawing/2014/main" id="{1A07C65C-2EF1-4085-94C4-618417580847}"/>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5401C2D-585C-4F29-84E1-C4351EB48BC2}"/>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5EEEE442-F933-40B8-8F82-D3B5DC443199}"/>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pic>
        <p:nvPicPr>
          <p:cNvPr id="11" name="Picture 10">
            <a:extLst>
              <a:ext uri="{FF2B5EF4-FFF2-40B4-BE49-F238E27FC236}">
                <a16:creationId xmlns:a16="http://schemas.microsoft.com/office/drawing/2014/main" id="{B53F1A6F-8B78-4EE3-8BF8-447377A61BB3}"/>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770622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DD5440-A9AA-492D-9551-6B53C4F7365C}"/>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18" name="Text Placeholder 2">
            <a:extLst>
              <a:ext uri="{FF2B5EF4-FFF2-40B4-BE49-F238E27FC236}">
                <a16:creationId xmlns:a16="http://schemas.microsoft.com/office/drawing/2014/main" id="{08894F9C-85BE-427F-94F4-3099061658D1}"/>
              </a:ext>
            </a:extLst>
          </p:cNvPr>
          <p:cNvSpPr>
            <a:spLocks noGrp="1"/>
          </p:cNvSpPr>
          <p:nvPr>
            <p:ph type="body" idx="10" hasCustomPrompt="1"/>
          </p:nvPr>
        </p:nvSpPr>
        <p:spPr>
          <a:xfrm>
            <a:off x="1100236" y="1251518"/>
            <a:ext cx="4734311"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9" name="Text Placeholder 2">
            <a:extLst>
              <a:ext uri="{FF2B5EF4-FFF2-40B4-BE49-F238E27FC236}">
                <a16:creationId xmlns:a16="http://schemas.microsoft.com/office/drawing/2014/main" id="{20E094F3-EAD5-485D-988E-DC4308697A28}"/>
              </a:ext>
            </a:extLst>
          </p:cNvPr>
          <p:cNvSpPr>
            <a:spLocks noGrp="1"/>
          </p:cNvSpPr>
          <p:nvPr>
            <p:ph type="body" idx="11" hasCustomPrompt="1"/>
          </p:nvPr>
        </p:nvSpPr>
        <p:spPr>
          <a:xfrm>
            <a:off x="6357455" y="1251518"/>
            <a:ext cx="4759890"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7" name="Content Placeholder 2">
            <a:extLst>
              <a:ext uri="{FF2B5EF4-FFF2-40B4-BE49-F238E27FC236}">
                <a16:creationId xmlns:a16="http://schemas.microsoft.com/office/drawing/2014/main" id="{06A9C249-CCDC-44FC-8FA0-A450053DAA0F}"/>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9C484634-A4F0-46F6-9C15-84B3B4E3BC38}"/>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8375EF08-6310-499B-BDEA-DA4558E0CE45}"/>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3">
            <a:extLst>
              <a:ext uri="{FF2B5EF4-FFF2-40B4-BE49-F238E27FC236}">
                <a16:creationId xmlns:a16="http://schemas.microsoft.com/office/drawing/2014/main" id="{34694275-1574-4C90-9066-D45A1174AAAC}"/>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24" name="Rectangle 23">
            <a:extLst>
              <a:ext uri="{FF2B5EF4-FFF2-40B4-BE49-F238E27FC236}">
                <a16:creationId xmlns:a16="http://schemas.microsoft.com/office/drawing/2014/main" id="{04ABA3BE-A061-4C7A-8820-95BB0728CA88}"/>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FD76C0-369C-4C5C-8C2B-6775B1298AB5}"/>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3541921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D98D54-B5B2-47D0-A082-4FCC072391CB}"/>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18" name="Text Placeholder 2">
            <a:extLst>
              <a:ext uri="{FF2B5EF4-FFF2-40B4-BE49-F238E27FC236}">
                <a16:creationId xmlns:a16="http://schemas.microsoft.com/office/drawing/2014/main" id="{0D3A24D4-4EE6-4FF0-BE3D-CC713378300E}"/>
              </a:ext>
            </a:extLst>
          </p:cNvPr>
          <p:cNvSpPr>
            <a:spLocks noGrp="1"/>
          </p:cNvSpPr>
          <p:nvPr>
            <p:ph type="body" idx="10" hasCustomPrompt="1"/>
          </p:nvPr>
        </p:nvSpPr>
        <p:spPr>
          <a:xfrm>
            <a:off x="1100236" y="1251518"/>
            <a:ext cx="4734311"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9" name="Text Placeholder 2">
            <a:extLst>
              <a:ext uri="{FF2B5EF4-FFF2-40B4-BE49-F238E27FC236}">
                <a16:creationId xmlns:a16="http://schemas.microsoft.com/office/drawing/2014/main" id="{DF45638D-18DE-4ECC-AF54-4CFB7C79821E}"/>
              </a:ext>
            </a:extLst>
          </p:cNvPr>
          <p:cNvSpPr>
            <a:spLocks noGrp="1"/>
          </p:cNvSpPr>
          <p:nvPr>
            <p:ph type="body" idx="11" hasCustomPrompt="1"/>
          </p:nvPr>
        </p:nvSpPr>
        <p:spPr>
          <a:xfrm>
            <a:off x="6357455" y="1251518"/>
            <a:ext cx="4759890"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20" name="Content Placeholder 2">
            <a:extLst>
              <a:ext uri="{FF2B5EF4-FFF2-40B4-BE49-F238E27FC236}">
                <a16:creationId xmlns:a16="http://schemas.microsoft.com/office/drawing/2014/main" id="{E2F35E9E-FE33-4377-BDEA-CCB72DDF4344}"/>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0A3E7589-713A-4541-8C7A-767743CA4D66}"/>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Rectangle 24">
            <a:extLst>
              <a:ext uri="{FF2B5EF4-FFF2-40B4-BE49-F238E27FC236}">
                <a16:creationId xmlns:a16="http://schemas.microsoft.com/office/drawing/2014/main" id="{22D75F09-6440-4449-B910-80C917396411}"/>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FEF2FE-1396-474F-A2C7-D25F2A20B394}"/>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3">
            <a:extLst>
              <a:ext uri="{FF2B5EF4-FFF2-40B4-BE49-F238E27FC236}">
                <a16:creationId xmlns:a16="http://schemas.microsoft.com/office/drawing/2014/main" id="{8BE75D2D-25FC-4EA3-9F30-4B2297B6E22F}"/>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pic>
        <p:nvPicPr>
          <p:cNvPr id="11" name="Picture 10">
            <a:extLst>
              <a:ext uri="{FF2B5EF4-FFF2-40B4-BE49-F238E27FC236}">
                <a16:creationId xmlns:a16="http://schemas.microsoft.com/office/drawing/2014/main" id="{C6D79D76-61C7-4B07-9454-1C9D4928BC3D}"/>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3244761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2E9F5F-B2B3-4BB6-99A7-F170C1BCBC3E}"/>
              </a:ext>
            </a:extLst>
          </p:cNvPr>
          <p:cNvSpPr>
            <a:spLocks noGrp="1"/>
          </p:cNvSpPr>
          <p:nvPr>
            <p:ph type="title"/>
          </p:nvPr>
        </p:nvSpPr>
        <p:spPr>
          <a:xfrm>
            <a:off x="1084082" y="681037"/>
            <a:ext cx="10028508"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13" name="Text Placeholder 2">
            <a:extLst>
              <a:ext uri="{FF2B5EF4-FFF2-40B4-BE49-F238E27FC236}">
                <a16:creationId xmlns:a16="http://schemas.microsoft.com/office/drawing/2014/main" id="{BD7140C8-F68E-4451-A7C4-3D32FBBAF972}"/>
              </a:ext>
            </a:extLst>
          </p:cNvPr>
          <p:cNvSpPr>
            <a:spLocks noGrp="1"/>
          </p:cNvSpPr>
          <p:nvPr>
            <p:ph type="body" idx="10" hasCustomPrompt="1"/>
          </p:nvPr>
        </p:nvSpPr>
        <p:spPr>
          <a:xfrm>
            <a:off x="1084082" y="1243456"/>
            <a:ext cx="10028508"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5" name="Rectangle 14">
            <a:extLst>
              <a:ext uri="{FF2B5EF4-FFF2-40B4-BE49-F238E27FC236}">
                <a16:creationId xmlns:a16="http://schemas.microsoft.com/office/drawing/2014/main" id="{E2176B9F-41A8-4065-858F-091344D8EFE5}"/>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3">
            <a:extLst>
              <a:ext uri="{FF2B5EF4-FFF2-40B4-BE49-F238E27FC236}">
                <a16:creationId xmlns:a16="http://schemas.microsoft.com/office/drawing/2014/main" id="{EEABA216-0810-4E87-BB23-4300E3F3FF74}"/>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17" name="Rectangle 16">
            <a:extLst>
              <a:ext uri="{FF2B5EF4-FFF2-40B4-BE49-F238E27FC236}">
                <a16:creationId xmlns:a16="http://schemas.microsoft.com/office/drawing/2014/main" id="{2164BC2A-07C9-4317-B27F-7060E174A28B}"/>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C5935D-B77C-4ADB-AE1E-B3F2C9189FAE}"/>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169618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2E9F5F-B2B3-4BB6-99A7-F170C1BCBC3E}"/>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17" name="Text Placeholder 2">
            <a:extLst>
              <a:ext uri="{FF2B5EF4-FFF2-40B4-BE49-F238E27FC236}">
                <a16:creationId xmlns:a16="http://schemas.microsoft.com/office/drawing/2014/main" id="{D2A5D0E9-227D-4529-8B8C-49F7749ECD7D}"/>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3" name="Rectangle 12">
            <a:extLst>
              <a:ext uri="{FF2B5EF4-FFF2-40B4-BE49-F238E27FC236}">
                <a16:creationId xmlns:a16="http://schemas.microsoft.com/office/drawing/2014/main" id="{8B7CFA17-B992-4B8F-B2A9-68320968AAA4}"/>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54AD2E-5D3F-40E3-A03C-AF0AF4F17A24}"/>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AFBB300B-A6C6-45B5-B7A4-C212CF7213EC}"/>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pic>
        <p:nvPicPr>
          <p:cNvPr id="9" name="Picture 8">
            <a:extLst>
              <a:ext uri="{FF2B5EF4-FFF2-40B4-BE49-F238E27FC236}">
                <a16:creationId xmlns:a16="http://schemas.microsoft.com/office/drawing/2014/main" id="{493965B2-6D9F-4C8C-8BCE-9908BC68830B}"/>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1129747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90952-7544-4AD2-82A6-242FF4F1B2F7}"/>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155793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7ECF2E-DD80-4E0D-B851-5DB114625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3300" r="33259"/>
          <a:stretch/>
        </p:blipFill>
        <p:spPr>
          <a:xfrm>
            <a:off x="4038754" y="0"/>
            <a:ext cx="8153246" cy="6858000"/>
          </a:xfrm>
          <a:prstGeom prst="rect">
            <a:avLst/>
          </a:prstGeom>
        </p:spPr>
      </p:pic>
      <p:sp>
        <p:nvSpPr>
          <p:cNvPr id="24" name="Rectangle 23">
            <a:extLst>
              <a:ext uri="{FF2B5EF4-FFF2-40B4-BE49-F238E27FC236}">
                <a16:creationId xmlns:a16="http://schemas.microsoft.com/office/drawing/2014/main" id="{B8A8C550-1EB9-4E96-89B3-D9EA3D2C7801}"/>
              </a:ext>
            </a:extLst>
          </p:cNvPr>
          <p:cNvSpPr/>
          <p:nvPr userDrawn="1"/>
        </p:nvSpPr>
        <p:spPr>
          <a:xfrm>
            <a:off x="1" y="0"/>
            <a:ext cx="672352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32784A-3329-471A-BF43-CA2F87DDD145}"/>
              </a:ext>
            </a:extLst>
          </p:cNvPr>
          <p:cNvSpPr>
            <a:spLocks noGrp="1"/>
          </p:cNvSpPr>
          <p:nvPr>
            <p:ph type="ctrTitle"/>
          </p:nvPr>
        </p:nvSpPr>
        <p:spPr>
          <a:xfrm>
            <a:off x="838201" y="2268071"/>
            <a:ext cx="4535424" cy="1422891"/>
          </a:xfrm>
        </p:spPr>
        <p:txBody>
          <a:bodyPr anchor="b">
            <a:noAutofit/>
          </a:bodyPr>
          <a:lstStyle>
            <a:lvl1pPr algn="l">
              <a:defRPr sz="3200" b="1">
                <a:solidFill>
                  <a:schemeClr val="bg1"/>
                </a:solidFill>
                <a:latin typeface="+mn-lt"/>
              </a:defRPr>
            </a:lvl1pPr>
          </a:lstStyle>
          <a:p>
            <a:endParaRPr lang="en-US" dirty="0"/>
          </a:p>
        </p:txBody>
      </p:sp>
      <p:sp>
        <p:nvSpPr>
          <p:cNvPr id="3" name="Subtitle 2">
            <a:extLst>
              <a:ext uri="{FF2B5EF4-FFF2-40B4-BE49-F238E27FC236}">
                <a16:creationId xmlns:a16="http://schemas.microsoft.com/office/drawing/2014/main" id="{E2C7AABC-D540-4866-AFE3-E86D74B821E5}"/>
              </a:ext>
            </a:extLst>
          </p:cNvPr>
          <p:cNvSpPr>
            <a:spLocks noGrp="1"/>
          </p:cNvSpPr>
          <p:nvPr>
            <p:ph type="subTitle" idx="1"/>
          </p:nvPr>
        </p:nvSpPr>
        <p:spPr>
          <a:xfrm>
            <a:off x="838199" y="4055135"/>
            <a:ext cx="3563471" cy="651336"/>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1" name="Rectangle 20">
            <a:extLst>
              <a:ext uri="{FF2B5EF4-FFF2-40B4-BE49-F238E27FC236}">
                <a16:creationId xmlns:a16="http://schemas.microsoft.com/office/drawing/2014/main" id="{6027FAC3-3ABD-4FA8-BE9F-4CEA2A257B0D}"/>
              </a:ext>
            </a:extLst>
          </p:cNvPr>
          <p:cNvSpPr/>
          <p:nvPr userDrawn="1"/>
        </p:nvSpPr>
        <p:spPr>
          <a:xfrm>
            <a:off x="838201" y="3795118"/>
            <a:ext cx="4535424" cy="45719"/>
          </a:xfrm>
          <a:prstGeom prst="rect">
            <a:avLst/>
          </a:prstGeom>
          <a:solidFill>
            <a:srgbClr val="FFB7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0BC29B-C775-4547-AF63-3254A8E6716D}"/>
              </a:ext>
            </a:extLst>
          </p:cNvPr>
          <p:cNvSpPr>
            <a:spLocks noGrp="1"/>
          </p:cNvSpPr>
          <p:nvPr>
            <p:ph type="sldNum" sz="quarter" idx="10"/>
          </p:nvPr>
        </p:nvSpPr>
        <p:spPr/>
        <p:txBody>
          <a:bodyPr/>
          <a:lstStyle/>
          <a:p>
            <a:fld id="{7B71A368-6F16-4F47-B26D-B9BF600B5BD6}" type="slidenum">
              <a:rPr lang="en-US" smtClean="0"/>
              <a:pPr/>
              <a:t>‹#›</a:t>
            </a:fld>
            <a:endParaRPr lang="en-US" dirty="0"/>
          </a:p>
        </p:txBody>
      </p:sp>
      <p:sp>
        <p:nvSpPr>
          <p:cNvPr id="9" name="Rectangle 8">
            <a:extLst>
              <a:ext uri="{FF2B5EF4-FFF2-40B4-BE49-F238E27FC236}">
                <a16:creationId xmlns:a16="http://schemas.microsoft.com/office/drawing/2014/main" id="{4CBE6504-4CAA-46DC-9A3A-B48971860CDB}"/>
              </a:ext>
            </a:extLst>
          </p:cNvPr>
          <p:cNvSpPr/>
          <p:nvPr userDrawn="1"/>
        </p:nvSpPr>
        <p:spPr>
          <a:xfrm>
            <a:off x="5961529" y="0"/>
            <a:ext cx="762000"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8082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D2470-266C-447A-91AB-A807D903BF81}"/>
              </a:ext>
            </a:extLst>
          </p:cNvPr>
          <p:cNvSpPr>
            <a:spLocks noGrp="1"/>
          </p:cNvSpPr>
          <p:nvPr>
            <p:ph idx="1"/>
          </p:nvPr>
        </p:nvSpPr>
        <p:spPr>
          <a:xfrm>
            <a:off x="5637229" y="2049619"/>
            <a:ext cx="6196227" cy="3811588"/>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66DB344-A2E9-406D-9A7F-9F06FFA23066}"/>
              </a:ext>
            </a:extLst>
          </p:cNvPr>
          <p:cNvSpPr>
            <a:spLocks noGrp="1"/>
          </p:cNvSpPr>
          <p:nvPr>
            <p:ph type="body" sz="half" idx="2"/>
          </p:nvPr>
        </p:nvSpPr>
        <p:spPr>
          <a:xfrm>
            <a:off x="1074657" y="2057557"/>
            <a:ext cx="4436796"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itle 1">
            <a:extLst>
              <a:ext uri="{FF2B5EF4-FFF2-40B4-BE49-F238E27FC236}">
                <a16:creationId xmlns:a16="http://schemas.microsoft.com/office/drawing/2014/main" id="{076D9E14-6D03-462F-9C7B-C40AB54470AA}"/>
              </a:ext>
            </a:extLst>
          </p:cNvPr>
          <p:cNvSpPr txBox="1">
            <a:spLocks/>
          </p:cNvSpPr>
          <p:nvPr userDrawn="1"/>
        </p:nvSpPr>
        <p:spPr>
          <a:xfrm>
            <a:off x="1074656" y="681037"/>
            <a:ext cx="10034222" cy="557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3CA6"/>
                </a:solidFill>
                <a:latin typeface="+mn-lt"/>
                <a:ea typeface="+mj-ea"/>
                <a:cs typeface="+mj-cs"/>
              </a:defRPr>
            </a:lvl1pPr>
          </a:lstStyle>
          <a:p>
            <a:r>
              <a:rPr lang="en-US" dirty="0"/>
              <a:t>Click to edit Master title style</a:t>
            </a:r>
          </a:p>
        </p:txBody>
      </p:sp>
      <p:sp>
        <p:nvSpPr>
          <p:cNvPr id="19" name="Text Placeholder 2">
            <a:extLst>
              <a:ext uri="{FF2B5EF4-FFF2-40B4-BE49-F238E27FC236}">
                <a16:creationId xmlns:a16="http://schemas.microsoft.com/office/drawing/2014/main" id="{173BFAB1-873A-4D6F-B106-675DF77799F2}"/>
              </a:ext>
            </a:extLst>
          </p:cNvPr>
          <p:cNvSpPr>
            <a:spLocks noGrp="1"/>
          </p:cNvSpPr>
          <p:nvPr>
            <p:ph type="body" idx="10" hasCustomPrompt="1"/>
          </p:nvPr>
        </p:nvSpPr>
        <p:spPr>
          <a:xfrm>
            <a:off x="1074656" y="1238821"/>
            <a:ext cx="10034222"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5" name="Rectangle 14">
            <a:extLst>
              <a:ext uri="{FF2B5EF4-FFF2-40B4-BE49-F238E27FC236}">
                <a16:creationId xmlns:a16="http://schemas.microsoft.com/office/drawing/2014/main" id="{283822AF-EAB8-4240-85A2-41D3712E7F45}"/>
              </a:ext>
            </a:extLst>
          </p:cNvPr>
          <p:cNvSpPr/>
          <p:nvPr userDrawn="1"/>
        </p:nvSpPr>
        <p:spPr>
          <a:xfrm>
            <a:off x="-178433" y="-136744"/>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3">
            <a:extLst>
              <a:ext uri="{FF2B5EF4-FFF2-40B4-BE49-F238E27FC236}">
                <a16:creationId xmlns:a16="http://schemas.microsoft.com/office/drawing/2014/main" id="{41DE9AA8-4F39-45DC-9306-248724A484F7}"/>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18" name="Rectangle 17">
            <a:extLst>
              <a:ext uri="{FF2B5EF4-FFF2-40B4-BE49-F238E27FC236}">
                <a16:creationId xmlns:a16="http://schemas.microsoft.com/office/drawing/2014/main" id="{92875803-09E3-490F-9EAD-79D192BC4634}"/>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39ADC5-5E56-4F3D-A4DB-07BC651F5A7A}"/>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3657646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72755E57-F9CF-4080-A7F2-520A7EA20EC8}"/>
              </a:ext>
            </a:extLst>
          </p:cNvPr>
          <p:cNvSpPr>
            <a:spLocks noGrp="1"/>
          </p:cNvSpPr>
          <p:nvPr>
            <p:ph idx="1"/>
          </p:nvPr>
        </p:nvSpPr>
        <p:spPr>
          <a:xfrm>
            <a:off x="5637229" y="2049619"/>
            <a:ext cx="6196227" cy="3811588"/>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
            <a:extLst>
              <a:ext uri="{FF2B5EF4-FFF2-40B4-BE49-F238E27FC236}">
                <a16:creationId xmlns:a16="http://schemas.microsoft.com/office/drawing/2014/main" id="{3B9EE19C-2BB9-4DBE-8442-EE23DEAC769D}"/>
              </a:ext>
            </a:extLst>
          </p:cNvPr>
          <p:cNvSpPr>
            <a:spLocks noGrp="1"/>
          </p:cNvSpPr>
          <p:nvPr>
            <p:ph type="body" sz="half" idx="2"/>
          </p:nvPr>
        </p:nvSpPr>
        <p:spPr>
          <a:xfrm>
            <a:off x="1074657" y="2057557"/>
            <a:ext cx="4436796"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8" name="Title 1">
            <a:extLst>
              <a:ext uri="{FF2B5EF4-FFF2-40B4-BE49-F238E27FC236}">
                <a16:creationId xmlns:a16="http://schemas.microsoft.com/office/drawing/2014/main" id="{55B62099-1B2C-4EE7-96FB-C2BAFDF2B98E}"/>
              </a:ext>
            </a:extLst>
          </p:cNvPr>
          <p:cNvSpPr txBox="1">
            <a:spLocks/>
          </p:cNvSpPr>
          <p:nvPr userDrawn="1"/>
        </p:nvSpPr>
        <p:spPr>
          <a:xfrm>
            <a:off x="1074656" y="681037"/>
            <a:ext cx="10034222" cy="557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3CA6"/>
                </a:solidFill>
                <a:latin typeface="+mn-lt"/>
                <a:ea typeface="+mj-ea"/>
                <a:cs typeface="+mj-cs"/>
              </a:defRPr>
            </a:lvl1pPr>
          </a:lstStyle>
          <a:p>
            <a:r>
              <a:rPr lang="en-US" dirty="0"/>
              <a:t>Click to edit Master title style</a:t>
            </a:r>
          </a:p>
        </p:txBody>
      </p:sp>
      <p:sp>
        <p:nvSpPr>
          <p:cNvPr id="21" name="Text Placeholder 2">
            <a:extLst>
              <a:ext uri="{FF2B5EF4-FFF2-40B4-BE49-F238E27FC236}">
                <a16:creationId xmlns:a16="http://schemas.microsoft.com/office/drawing/2014/main" id="{ECA22CF4-198A-43BC-B1A8-AF0FCB64EA81}"/>
              </a:ext>
            </a:extLst>
          </p:cNvPr>
          <p:cNvSpPr>
            <a:spLocks noGrp="1"/>
          </p:cNvSpPr>
          <p:nvPr>
            <p:ph type="body" idx="10" hasCustomPrompt="1"/>
          </p:nvPr>
        </p:nvSpPr>
        <p:spPr>
          <a:xfrm>
            <a:off x="1074656" y="1238821"/>
            <a:ext cx="10034222"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22" name="Rectangle 21">
            <a:extLst>
              <a:ext uri="{FF2B5EF4-FFF2-40B4-BE49-F238E27FC236}">
                <a16:creationId xmlns:a16="http://schemas.microsoft.com/office/drawing/2014/main" id="{5BE09F6D-838A-40B0-81DB-FBEE465AE48A}"/>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3E9BFC-5CDF-43BF-8DA5-79CB29392127}"/>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4BC127A5-AD4E-4413-936F-5A6CE5A2A1E0}"/>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pic>
        <p:nvPicPr>
          <p:cNvPr id="11" name="Picture 10">
            <a:extLst>
              <a:ext uri="{FF2B5EF4-FFF2-40B4-BE49-F238E27FC236}">
                <a16:creationId xmlns:a16="http://schemas.microsoft.com/office/drawing/2014/main" id="{419F4832-860A-4A0D-9086-919E17E033E0}"/>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109596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90304" y="681037"/>
            <a:ext cx="10022286"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90304" y="1926318"/>
            <a:ext cx="10710710" cy="4136280"/>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D912D1F-CEF5-4043-A213-A818B9C7D4E9}"/>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94D83F29-030E-4FB6-93E6-1298FD3447B3}"/>
              </a:ext>
            </a:extLst>
          </p:cNvPr>
          <p:cNvSpPr>
            <a:spLocks noGrp="1"/>
          </p:cNvSpPr>
          <p:nvPr userDrawn="1">
            <p:ph type="body" idx="10" hasCustomPrompt="1"/>
          </p:nvPr>
        </p:nvSpPr>
        <p:spPr>
          <a:xfrm>
            <a:off x="1090304" y="1271673"/>
            <a:ext cx="10022286"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4" name="Slide Number Placeholder 3">
            <a:extLst>
              <a:ext uri="{FF2B5EF4-FFF2-40B4-BE49-F238E27FC236}">
                <a16:creationId xmlns:a16="http://schemas.microsoft.com/office/drawing/2014/main" id="{522E8D5E-0DAC-4E4E-B3D1-532B27EC90DA}"/>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10" name="Rectangle 9">
            <a:extLst>
              <a:ext uri="{FF2B5EF4-FFF2-40B4-BE49-F238E27FC236}">
                <a16:creationId xmlns:a16="http://schemas.microsoft.com/office/drawing/2014/main" id="{658B9E7B-97D5-455A-9C5C-F990AC4F5DA1}"/>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914C4A-D621-46B7-91BE-9DF07366EC3C}"/>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58390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142875" y="681037"/>
            <a:ext cx="9969715"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74657" y="1926318"/>
            <a:ext cx="10726358" cy="4136280"/>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94D83F29-030E-4FB6-93E6-1298FD3447B3}"/>
              </a:ext>
            </a:extLst>
          </p:cNvPr>
          <p:cNvSpPr>
            <a:spLocks noGrp="1"/>
          </p:cNvSpPr>
          <p:nvPr userDrawn="1">
            <p:ph type="body" idx="10" hasCustomPrompt="1"/>
          </p:nvPr>
        </p:nvSpPr>
        <p:spPr>
          <a:xfrm>
            <a:off x="1142875" y="1271673"/>
            <a:ext cx="9969715"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2" name="Rectangle 11">
            <a:extLst>
              <a:ext uri="{FF2B5EF4-FFF2-40B4-BE49-F238E27FC236}">
                <a16:creationId xmlns:a16="http://schemas.microsoft.com/office/drawing/2014/main" id="{EE7A8D8B-F10B-4271-8A3C-40778E3A1338}"/>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AC7A71AB-5FDF-4338-A241-484F3D7EB0E5}"/>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dirty="0"/>
          </a:p>
        </p:txBody>
      </p:sp>
      <p:sp>
        <p:nvSpPr>
          <p:cNvPr id="14" name="Rectangle 13">
            <a:extLst>
              <a:ext uri="{FF2B5EF4-FFF2-40B4-BE49-F238E27FC236}">
                <a16:creationId xmlns:a16="http://schemas.microsoft.com/office/drawing/2014/main" id="{49CDEE36-B73E-4A77-88BA-6BB6EBA05FD0}"/>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4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74656" y="1926318"/>
            <a:ext cx="10726358" cy="4136280"/>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C3908178-D336-4F48-9763-A12D707A4C04}"/>
              </a:ext>
            </a:extLst>
          </p:cNvPr>
          <p:cNvSpPr>
            <a:spLocks noGrp="1"/>
          </p:cNvSpPr>
          <p:nvPr>
            <p:ph type="body" idx="10" hasCustomPrompt="1"/>
          </p:nvPr>
        </p:nvSpPr>
        <p:spPr>
          <a:xfrm>
            <a:off x="1074656" y="1256416"/>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1" name="Rectangle 10">
            <a:extLst>
              <a:ext uri="{FF2B5EF4-FFF2-40B4-BE49-F238E27FC236}">
                <a16:creationId xmlns:a16="http://schemas.microsoft.com/office/drawing/2014/main" id="{47C018A7-337E-4469-A9A9-46911DA9A25E}"/>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5FCF69-E262-4899-8D2E-F22485420E6F}"/>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EF3A8C-21C7-4821-AD13-4F76F9C9DB0E}"/>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pic>
        <p:nvPicPr>
          <p:cNvPr id="10" name="Picture 9">
            <a:extLst>
              <a:ext uri="{FF2B5EF4-FFF2-40B4-BE49-F238E27FC236}">
                <a16:creationId xmlns:a16="http://schemas.microsoft.com/office/drawing/2014/main" id="{7C3B6BF6-93BA-48D9-8777-C9792EC2C810}"/>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Tree>
    <p:extLst>
      <p:ext uri="{BB962C8B-B14F-4D97-AF65-F5344CB8AC3E}">
        <p14:creationId xmlns:p14="http://schemas.microsoft.com/office/powerpoint/2010/main" val="348171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01260" y="1926318"/>
            <a:ext cx="10799754" cy="4136280"/>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C3908178-D336-4F48-9763-A12D707A4C04}"/>
              </a:ext>
            </a:extLst>
          </p:cNvPr>
          <p:cNvSpPr>
            <a:spLocks noGrp="1"/>
          </p:cNvSpPr>
          <p:nvPr>
            <p:ph type="body" idx="10" hasCustomPrompt="1"/>
          </p:nvPr>
        </p:nvSpPr>
        <p:spPr>
          <a:xfrm>
            <a:off x="1074656" y="1256416"/>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a:t>
            </a:r>
            <a:r>
              <a:rPr lang="en-US" dirty="0" err="1"/>
              <a:t>Subheader</a:t>
            </a:r>
            <a:endParaRPr lang="en-US" dirty="0"/>
          </a:p>
        </p:txBody>
      </p:sp>
      <p:sp>
        <p:nvSpPr>
          <p:cNvPr id="17" name="Rectangle 16">
            <a:extLst>
              <a:ext uri="{FF2B5EF4-FFF2-40B4-BE49-F238E27FC236}">
                <a16:creationId xmlns:a16="http://schemas.microsoft.com/office/drawing/2014/main" id="{578AFE63-FFF2-4808-9756-67DFC97A18CA}"/>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0E335B-9683-4089-B484-FBC555E005CB}"/>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3">
            <a:extLst>
              <a:ext uri="{FF2B5EF4-FFF2-40B4-BE49-F238E27FC236}">
                <a16:creationId xmlns:a16="http://schemas.microsoft.com/office/drawing/2014/main" id="{2E6F1FDD-C1CA-4CF1-A1FF-02C9EB5FD74E}"/>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365517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756D5D-E960-4043-BF60-BE64DA8B00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32"/>
          <a:stretch/>
        </p:blipFill>
        <p:spPr>
          <a:xfrm>
            <a:off x="0" y="-7589"/>
            <a:ext cx="12192000" cy="6865589"/>
          </a:xfrm>
          <a:prstGeom prst="rect">
            <a:avLst/>
          </a:prstGeom>
        </p:spPr>
      </p:pic>
      <p:sp>
        <p:nvSpPr>
          <p:cNvPr id="10" name="Rectangle 9">
            <a:extLst>
              <a:ext uri="{FF2B5EF4-FFF2-40B4-BE49-F238E27FC236}">
                <a16:creationId xmlns:a16="http://schemas.microsoft.com/office/drawing/2014/main" id="{D2E979AE-F5D1-4A9F-B3C4-A853DB1652E2}"/>
              </a:ext>
            </a:extLst>
          </p:cNvPr>
          <p:cNvSpPr/>
          <p:nvPr userDrawn="1"/>
        </p:nvSpPr>
        <p:spPr>
          <a:xfrm>
            <a:off x="0" y="-7589"/>
            <a:ext cx="12185650" cy="6865589"/>
          </a:xfrm>
          <a:prstGeom prst="rect">
            <a:avLst/>
          </a:prstGeom>
          <a:solidFill>
            <a:srgbClr val="003CA6">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831850" y="2818957"/>
            <a:ext cx="5769366" cy="842245"/>
          </a:xfrm>
        </p:spPr>
        <p:txBody>
          <a:bodyPr anchor="b">
            <a:normAutofit/>
          </a:bodyPr>
          <a:lstStyle>
            <a:lvl1pPr>
              <a:defRPr sz="4800" b="1">
                <a:solidFill>
                  <a:schemeClr val="bg1"/>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831850" y="3919073"/>
            <a:ext cx="4535424" cy="4297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a16="http://schemas.microsoft.com/office/drawing/2014/main" id="{8E2FB0F2-562A-4A5B-8ACA-388501C0EC1C}"/>
              </a:ext>
            </a:extLst>
          </p:cNvPr>
          <p:cNvSpPr>
            <a:spLocks noGrp="1"/>
          </p:cNvSpPr>
          <p:nvPr>
            <p:ph type="sldNum" sz="quarter" idx="10"/>
          </p:nvPr>
        </p:nvSpPr>
        <p:spPr/>
        <p:txBody>
          <a:body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309902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9440B5-9FAA-43FB-BF19-40DCB53019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38" b="7743"/>
          <a:stretch/>
        </p:blipFill>
        <p:spPr>
          <a:xfrm>
            <a:off x="-13485" y="-7589"/>
            <a:ext cx="12199135" cy="6865589"/>
          </a:xfrm>
          <a:prstGeom prst="rect">
            <a:avLst/>
          </a:prstGeom>
        </p:spPr>
      </p:pic>
      <p:sp>
        <p:nvSpPr>
          <p:cNvPr id="10" name="Rectangle 9">
            <a:extLst>
              <a:ext uri="{FF2B5EF4-FFF2-40B4-BE49-F238E27FC236}">
                <a16:creationId xmlns:a16="http://schemas.microsoft.com/office/drawing/2014/main" id="{D2E979AE-F5D1-4A9F-B3C4-A853DB1652E2}"/>
              </a:ext>
            </a:extLst>
          </p:cNvPr>
          <p:cNvSpPr/>
          <p:nvPr userDrawn="1"/>
        </p:nvSpPr>
        <p:spPr>
          <a:xfrm>
            <a:off x="-13485" y="-7589"/>
            <a:ext cx="12199135" cy="6865589"/>
          </a:xfrm>
          <a:prstGeom prst="rect">
            <a:avLst/>
          </a:prstGeom>
          <a:solidFill>
            <a:srgbClr val="003C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831850" y="2818957"/>
            <a:ext cx="5769366" cy="842245"/>
          </a:xfrm>
        </p:spPr>
        <p:txBody>
          <a:bodyPr anchor="b">
            <a:normAutofit/>
          </a:bodyPr>
          <a:lstStyle>
            <a:lvl1pPr>
              <a:defRPr sz="4800" b="1">
                <a:solidFill>
                  <a:schemeClr val="bg1"/>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831850" y="3919073"/>
            <a:ext cx="4535424" cy="4297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a16="http://schemas.microsoft.com/office/drawing/2014/main" id="{D0915AAF-579D-4F3A-BECF-41EAC2BD6495}"/>
              </a:ext>
            </a:extLst>
          </p:cNvPr>
          <p:cNvSpPr>
            <a:spLocks noGrp="1"/>
          </p:cNvSpPr>
          <p:nvPr>
            <p:ph type="sldNum" sz="quarter" idx="10"/>
          </p:nvPr>
        </p:nvSpPr>
        <p:spPr/>
        <p:txBody>
          <a:body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376113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5D0AE-E248-420B-A088-A1AD3AE51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62" b="4469"/>
          <a:stretch/>
        </p:blipFill>
        <p:spPr>
          <a:xfrm>
            <a:off x="-1388" y="1"/>
            <a:ext cx="12193388" cy="6858000"/>
          </a:xfrm>
          <a:prstGeom prst="rect">
            <a:avLst/>
          </a:prstGeom>
        </p:spPr>
      </p:pic>
      <p:sp>
        <p:nvSpPr>
          <p:cNvPr id="10" name="Rectangle 9">
            <a:extLst>
              <a:ext uri="{FF2B5EF4-FFF2-40B4-BE49-F238E27FC236}">
                <a16:creationId xmlns:a16="http://schemas.microsoft.com/office/drawing/2014/main" id="{D2E979AE-F5D1-4A9F-B3C4-A853DB1652E2}"/>
              </a:ext>
            </a:extLst>
          </p:cNvPr>
          <p:cNvSpPr/>
          <p:nvPr userDrawn="1"/>
        </p:nvSpPr>
        <p:spPr>
          <a:xfrm>
            <a:off x="0" y="-7589"/>
            <a:ext cx="12185651" cy="6865589"/>
          </a:xfrm>
          <a:prstGeom prst="rect">
            <a:avLst/>
          </a:prstGeom>
          <a:solidFill>
            <a:srgbClr val="003CA6">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831850" y="2818957"/>
            <a:ext cx="5769366" cy="842245"/>
          </a:xfrm>
        </p:spPr>
        <p:txBody>
          <a:bodyPr anchor="b">
            <a:normAutofit/>
          </a:bodyPr>
          <a:lstStyle>
            <a:lvl1pPr>
              <a:defRPr sz="4800" b="1">
                <a:solidFill>
                  <a:schemeClr val="bg1"/>
                </a:solidFill>
                <a:latin typeface="+mn-lt"/>
              </a:defRPr>
            </a:lvl1pPr>
          </a:lstStyle>
          <a:p>
            <a:endParaRPr lang="en-US" dirty="0"/>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831850" y="3919073"/>
            <a:ext cx="4535424" cy="4297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a16="http://schemas.microsoft.com/office/drawing/2014/main" id="{640C3D2B-EB1E-4C95-BB49-20F3C3D65260}"/>
              </a:ext>
            </a:extLst>
          </p:cNvPr>
          <p:cNvSpPr>
            <a:spLocks noGrp="1"/>
          </p:cNvSpPr>
          <p:nvPr>
            <p:ph type="sldNum" sz="quarter" idx="10"/>
          </p:nvPr>
        </p:nvSpPr>
        <p:spPr/>
        <p:txBody>
          <a:body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216787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62F0A-38C3-4D4B-BFBE-DDA266E10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6E13AC-A4BA-4BEA-8D1C-76154BB4F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224E16-1895-4452-AE18-27AE33F7C0C4}"/>
              </a:ext>
            </a:extLst>
          </p:cNvPr>
          <p:cNvSpPr>
            <a:spLocks noGrp="1"/>
          </p:cNvSpPr>
          <p:nvPr>
            <p:ph type="sldNum" sz="quarter" idx="4"/>
          </p:nvPr>
        </p:nvSpPr>
        <p:spPr>
          <a:xfrm>
            <a:off x="194441" y="6264494"/>
            <a:ext cx="643759" cy="456762"/>
          </a:xfrm>
          <a:prstGeom prst="rect">
            <a:avLst/>
          </a:prstGeom>
        </p:spPr>
        <p:txBody>
          <a:bodyPr vert="horz" lIns="91440" tIns="45720" rIns="91440" bIns="45720" rtlCol="0" anchor="ctr"/>
          <a:lstStyle>
            <a:lvl1pPr algn="ctr">
              <a:defRPr sz="1200">
                <a:solidFill>
                  <a:schemeClr val="bg1"/>
                </a:solidFill>
              </a:defRPr>
            </a:lvl1pPr>
          </a:lstStyle>
          <a:p>
            <a:fld id="{7B71A368-6F16-4F47-B26D-B9BF600B5BD6}" type="slidenum">
              <a:rPr lang="en-US" smtClean="0"/>
              <a:pPr/>
              <a:t>‹#›</a:t>
            </a:fld>
            <a:endParaRPr lang="en-US" dirty="0"/>
          </a:p>
        </p:txBody>
      </p:sp>
    </p:spTree>
    <p:extLst>
      <p:ext uri="{BB962C8B-B14F-4D97-AF65-F5344CB8AC3E}">
        <p14:creationId xmlns:p14="http://schemas.microsoft.com/office/powerpoint/2010/main" val="217196049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9" r:id="rId4"/>
    <p:sldLayoutId id="2147483658" r:id="rId5"/>
    <p:sldLayoutId id="2147483670" r:id="rId6"/>
    <p:sldLayoutId id="2147483651" r:id="rId7"/>
    <p:sldLayoutId id="2147483660" r:id="rId8"/>
    <p:sldLayoutId id="2147483661" r:id="rId9"/>
    <p:sldLayoutId id="2147483662" r:id="rId10"/>
    <p:sldLayoutId id="2147483667" r:id="rId11"/>
    <p:sldLayoutId id="2147483668" r:id="rId12"/>
    <p:sldLayoutId id="2147483652" r:id="rId13"/>
    <p:sldLayoutId id="2147483659" r:id="rId14"/>
    <p:sldLayoutId id="2147483653" r:id="rId15"/>
    <p:sldLayoutId id="2147483663" r:id="rId16"/>
    <p:sldLayoutId id="2147483654" r:id="rId17"/>
    <p:sldLayoutId id="2147483664" r:id="rId18"/>
    <p:sldLayoutId id="2147483655" r:id="rId19"/>
    <p:sldLayoutId id="2147483656" r:id="rId20"/>
    <p:sldLayoutId id="2147483665" r:id="rId21"/>
  </p:sldLayoutIdLst>
  <p:hf hdr="0" ftr="0" dt="0"/>
  <p:txStyles>
    <p:titleStyle>
      <a:lvl1pPr algn="l" defTabSz="914400" rtl="0" eaLnBrk="1" latinLnBrk="0" hangingPunct="1">
        <a:lnSpc>
          <a:spcPct val="90000"/>
        </a:lnSpc>
        <a:spcBef>
          <a:spcPct val="0"/>
        </a:spcBef>
        <a:buNone/>
        <a:defRPr sz="4400" b="1" kern="1200">
          <a:solidFill>
            <a:srgbClr val="003CA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travel.ucop.edu/connexxus/travel-webinar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mailto:BCD4UC@bcdtravel.com"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pp.smartsheet.com/b/form/f0989fd729844edbad10e2fc6731fdbb"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ucop.edu/risk-services-travel/index.html"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n/question-mark-question-1750942/" TargetMode="Externa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en/question-mark-question-1750942/" TargetMode="Externa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FA3D-79EF-45C8-9231-F057C39553CE}"/>
              </a:ext>
            </a:extLst>
          </p:cNvPr>
          <p:cNvSpPr>
            <a:spLocks noGrp="1"/>
          </p:cNvSpPr>
          <p:nvPr>
            <p:ph type="ctrTitle"/>
          </p:nvPr>
        </p:nvSpPr>
        <p:spPr/>
        <p:txBody>
          <a:bodyPr/>
          <a:lstStyle/>
          <a:p>
            <a:r>
              <a:rPr lang="en-US" dirty="0"/>
              <a:t>Travel and ePay User Group Meeting</a:t>
            </a:r>
          </a:p>
        </p:txBody>
      </p:sp>
      <p:sp>
        <p:nvSpPr>
          <p:cNvPr id="3" name="Subtitle 2">
            <a:extLst>
              <a:ext uri="{FF2B5EF4-FFF2-40B4-BE49-F238E27FC236}">
                <a16:creationId xmlns:a16="http://schemas.microsoft.com/office/drawing/2014/main" id="{75AE7547-AAA5-49D8-AC6F-24B0104B6EBE}"/>
              </a:ext>
            </a:extLst>
          </p:cNvPr>
          <p:cNvSpPr>
            <a:spLocks noGrp="1"/>
          </p:cNvSpPr>
          <p:nvPr>
            <p:ph type="subTitle" idx="1"/>
          </p:nvPr>
        </p:nvSpPr>
        <p:spPr/>
        <p:txBody>
          <a:bodyPr/>
          <a:lstStyle/>
          <a:p>
            <a:r>
              <a:rPr lang="en-US" dirty="0"/>
              <a:t>March 28, 2022</a:t>
            </a:r>
          </a:p>
        </p:txBody>
      </p:sp>
    </p:spTree>
    <p:extLst>
      <p:ext uri="{BB962C8B-B14F-4D97-AF65-F5344CB8AC3E}">
        <p14:creationId xmlns:p14="http://schemas.microsoft.com/office/powerpoint/2010/main" val="6753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Other Services</a:t>
            </a:r>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10</a:t>
            </a:fld>
            <a:endParaRPr lang="en-US" dirty="0"/>
          </a:p>
        </p:txBody>
      </p:sp>
      <p:sp>
        <p:nvSpPr>
          <p:cNvPr id="7" name="Content Placeholder 6">
            <a:extLst>
              <a:ext uri="{FF2B5EF4-FFF2-40B4-BE49-F238E27FC236}">
                <a16:creationId xmlns:a16="http://schemas.microsoft.com/office/drawing/2014/main" id="{2FA94D3F-A4E3-4A76-8FE0-F0E6372BA982}"/>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5686EADC-21DA-45D1-8845-2340113AE52A}"/>
              </a:ext>
            </a:extLst>
          </p:cNvPr>
          <p:cNvPicPr>
            <a:picLocks noChangeAspect="1"/>
          </p:cNvPicPr>
          <p:nvPr/>
        </p:nvPicPr>
        <p:blipFill>
          <a:blip r:embed="rId2"/>
          <a:stretch>
            <a:fillRect/>
          </a:stretch>
        </p:blipFill>
        <p:spPr>
          <a:xfrm>
            <a:off x="1979780" y="1926318"/>
            <a:ext cx="8232440" cy="4335380"/>
          </a:xfrm>
          <a:prstGeom prst="rect">
            <a:avLst/>
          </a:prstGeom>
        </p:spPr>
      </p:pic>
    </p:spTree>
    <p:extLst>
      <p:ext uri="{BB962C8B-B14F-4D97-AF65-F5344CB8AC3E}">
        <p14:creationId xmlns:p14="http://schemas.microsoft.com/office/powerpoint/2010/main" val="4258472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Southwest Airlines Integration</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11</a:t>
            </a:fld>
            <a:endParaRPr lang="en-US" dirty="0"/>
          </a:p>
        </p:txBody>
      </p:sp>
    </p:spTree>
    <p:extLst>
      <p:ext uri="{BB962C8B-B14F-4D97-AF65-F5344CB8AC3E}">
        <p14:creationId xmlns:p14="http://schemas.microsoft.com/office/powerpoint/2010/main" val="191308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Southwest Airlines Integration</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62500" lnSpcReduction="20000"/>
          </a:bodyPr>
          <a:lstStyle/>
          <a:p>
            <a:pPr marL="0" lvl="1" indent="0">
              <a:lnSpc>
                <a:spcPct val="100000"/>
              </a:lnSpc>
              <a:spcBef>
                <a:spcPts val="0"/>
              </a:spcBef>
              <a:spcAft>
                <a:spcPts val="1800"/>
              </a:spcAft>
              <a:buNone/>
            </a:pPr>
            <a:r>
              <a:rPr lang="en-US" sz="4500" dirty="0">
                <a:latin typeface="Arial Narrow" panose="020B0606020202030204" pitchFamily="34" charset="0"/>
              </a:rPr>
              <a:t>As of August 2, 2021, Southwest fares are fully accessible via the Sabre global distribution system (GDS). The benefits include:</a:t>
            </a:r>
          </a:p>
          <a:p>
            <a:pPr marL="571500" lvl="1" indent="-285750">
              <a:lnSpc>
                <a:spcPct val="120000"/>
              </a:lnSpc>
              <a:spcBef>
                <a:spcPts val="0"/>
              </a:spcBef>
              <a:spcAft>
                <a:spcPts val="1200"/>
              </a:spcAft>
            </a:pPr>
            <a:r>
              <a:rPr lang="en-US" sz="4000" b="1" u="sng" dirty="0">
                <a:latin typeface="Arial Narrow" panose="020B0606020202030204" pitchFamily="34" charset="0"/>
              </a:rPr>
              <a:t>Reduced agency fees</a:t>
            </a:r>
            <a:r>
              <a:rPr lang="en-US" sz="4000" dirty="0">
                <a:latin typeface="Arial Narrow" panose="020B0606020202030204" pitchFamily="34" charset="0"/>
              </a:rPr>
              <a:t> – travelers will no longer be charged an additional convenience fee per transaction for Southwest reservations with BCD. The online fee for ALL airfare will be the same at $9.75.</a:t>
            </a:r>
          </a:p>
          <a:p>
            <a:pPr marL="571500" lvl="1" indent="-285750">
              <a:lnSpc>
                <a:spcPct val="120000"/>
              </a:lnSpc>
              <a:spcBef>
                <a:spcPts val="0"/>
              </a:spcBef>
              <a:spcAft>
                <a:spcPts val="1200"/>
              </a:spcAft>
            </a:pPr>
            <a:r>
              <a:rPr lang="en-US" sz="4000" b="1" u="sng" dirty="0">
                <a:latin typeface="Arial Narrow" panose="020B0606020202030204" pitchFamily="34" charset="0"/>
              </a:rPr>
              <a:t>Southwest inventory </a:t>
            </a:r>
            <a:r>
              <a:rPr lang="en-US" sz="4000" dirty="0">
                <a:latin typeface="Arial Narrow" panose="020B0606020202030204" pitchFamily="34" charset="0"/>
              </a:rPr>
              <a:t>– access to 90% of Southwest fares outside of 14 days (excludes special promotional fares) and 100% within 14 days (up from only 40-50% of Southwest fares in Sabre)</a:t>
            </a:r>
          </a:p>
          <a:p>
            <a:pPr marL="571500" lvl="1" indent="-285750">
              <a:lnSpc>
                <a:spcPct val="120000"/>
              </a:lnSpc>
              <a:spcBef>
                <a:spcPts val="0"/>
              </a:spcBef>
              <a:spcAft>
                <a:spcPts val="1200"/>
              </a:spcAft>
            </a:pPr>
            <a:r>
              <a:rPr lang="en-US" sz="4000" b="1" u="sng" dirty="0">
                <a:latin typeface="Arial Narrow" panose="020B0606020202030204" pitchFamily="34" charset="0"/>
              </a:rPr>
              <a:t>Booking online</a:t>
            </a:r>
            <a:r>
              <a:rPr lang="en-US" sz="4000" dirty="0">
                <a:latin typeface="Arial Narrow" panose="020B0606020202030204" pitchFamily="34" charset="0"/>
              </a:rPr>
              <a:t> – nothing changes in the way </a:t>
            </a:r>
            <a:r>
              <a:rPr lang="en-US" sz="4000" dirty="0">
                <a:solidFill>
                  <a:schemeClr val="tx1">
                    <a:lumMod val="95000"/>
                    <a:lumOff val="5000"/>
                  </a:schemeClr>
                </a:solidFill>
                <a:latin typeface="Arial Narrow" panose="020B0606020202030204" pitchFamily="34" charset="0"/>
              </a:rPr>
              <a:t>the traveler </a:t>
            </a:r>
            <a:r>
              <a:rPr lang="en-US" sz="4000" dirty="0">
                <a:latin typeface="Arial Narrow" panose="020B0606020202030204" pitchFamily="34" charset="0"/>
              </a:rPr>
              <a:t>books</a:t>
            </a:r>
            <a:endParaRPr lang="en-US" sz="4000"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12</a:t>
            </a:fld>
            <a:endParaRPr lang="en-US" dirty="0"/>
          </a:p>
        </p:txBody>
      </p:sp>
    </p:spTree>
    <p:extLst>
      <p:ext uri="{BB962C8B-B14F-4D97-AF65-F5344CB8AC3E}">
        <p14:creationId xmlns:p14="http://schemas.microsoft.com/office/powerpoint/2010/main" val="3553418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Southwest Airlines Integration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a:bodyPr>
          <a:lstStyle/>
          <a:p>
            <a:pPr marL="571500" lvl="1" indent="-285750">
              <a:lnSpc>
                <a:spcPct val="120000"/>
              </a:lnSpc>
              <a:spcBef>
                <a:spcPts val="0"/>
              </a:spcBef>
              <a:spcAft>
                <a:spcPts val="1200"/>
              </a:spcAft>
            </a:pPr>
            <a:r>
              <a:rPr lang="en-US" sz="2400" b="1" u="sng" dirty="0">
                <a:latin typeface="Arial Narrow" panose="020B0606020202030204" pitchFamily="34" charset="0"/>
              </a:rPr>
              <a:t>Schedule changes and cancelations</a:t>
            </a:r>
            <a:r>
              <a:rPr lang="en-US" sz="2400" dirty="0">
                <a:latin typeface="Arial Narrow" panose="020B0606020202030204" pitchFamily="34" charset="0"/>
              </a:rPr>
              <a:t> – more automated; Southwest notifications will be instantaneous as all other standard carrier</a:t>
            </a:r>
            <a:r>
              <a:rPr lang="en-US" sz="2400" dirty="0">
                <a:solidFill>
                  <a:schemeClr val="tx1">
                    <a:lumMod val="95000"/>
                    <a:lumOff val="5000"/>
                  </a:schemeClr>
                </a:solidFill>
                <a:latin typeface="Arial Narrow" panose="020B0606020202030204" pitchFamily="34" charset="0"/>
              </a:rPr>
              <a:t>s</a:t>
            </a:r>
            <a:r>
              <a:rPr lang="en-US" sz="2400" dirty="0">
                <a:solidFill>
                  <a:srgbClr val="FF0000"/>
                </a:solidFill>
                <a:latin typeface="Arial Narrow" panose="020B0606020202030204" pitchFamily="34" charset="0"/>
              </a:rPr>
              <a:t> </a:t>
            </a:r>
          </a:p>
          <a:p>
            <a:pPr marL="571500" lvl="1" indent="-285750">
              <a:lnSpc>
                <a:spcPct val="120000"/>
              </a:lnSpc>
              <a:spcBef>
                <a:spcPts val="0"/>
              </a:spcBef>
              <a:spcAft>
                <a:spcPts val="1200"/>
              </a:spcAft>
            </a:pPr>
            <a:r>
              <a:rPr lang="en-US" sz="2400" b="1" u="sng" dirty="0">
                <a:latin typeface="Arial Narrow" panose="020B0606020202030204" pitchFamily="34" charset="0"/>
              </a:rPr>
              <a:t>Prompt receipt of itineraries</a:t>
            </a:r>
            <a:r>
              <a:rPr lang="en-US" sz="2400" dirty="0">
                <a:latin typeface="Arial Narrow" panose="020B0606020202030204" pitchFamily="34" charset="0"/>
              </a:rPr>
              <a:t> – once the ticket has been issued by BCD, travelers will automatically receive a copy of their invoice</a:t>
            </a:r>
          </a:p>
          <a:p>
            <a:pPr marL="571500" lvl="1" indent="-285750">
              <a:lnSpc>
                <a:spcPct val="120000"/>
              </a:lnSpc>
              <a:spcBef>
                <a:spcPts val="0"/>
              </a:spcBef>
              <a:spcAft>
                <a:spcPts val="1200"/>
              </a:spcAft>
            </a:pPr>
            <a:r>
              <a:rPr lang="en-US" sz="2400" b="1" u="sng" dirty="0">
                <a:latin typeface="Arial Narrow" panose="020B0606020202030204" pitchFamily="34" charset="0"/>
              </a:rPr>
              <a:t>Happier callers and better service levels</a:t>
            </a:r>
            <a:r>
              <a:rPr lang="en-US" sz="2400" dirty="0">
                <a:latin typeface="Arial Narrow" panose="020B0606020202030204" pitchFamily="34" charset="0"/>
              </a:rPr>
              <a:t> – BCD no longer has to contact Southwest for standard issues so they will be able to serve callers faster and travelers and arrangers will spend less time on the phone.</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13</a:t>
            </a:fld>
            <a:endParaRPr lang="en-US" dirty="0"/>
          </a:p>
        </p:txBody>
      </p:sp>
    </p:spTree>
    <p:extLst>
      <p:ext uri="{BB962C8B-B14F-4D97-AF65-F5344CB8AC3E}">
        <p14:creationId xmlns:p14="http://schemas.microsoft.com/office/powerpoint/2010/main" val="172910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Car Shortage</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14</a:t>
            </a:fld>
            <a:endParaRPr lang="en-US" dirty="0"/>
          </a:p>
        </p:txBody>
      </p:sp>
    </p:spTree>
    <p:extLst>
      <p:ext uri="{BB962C8B-B14F-4D97-AF65-F5344CB8AC3E}">
        <p14:creationId xmlns:p14="http://schemas.microsoft.com/office/powerpoint/2010/main" val="345851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Car Shortage</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lnSpcReduction="10000"/>
          </a:bodyPr>
          <a:lstStyle/>
          <a:p>
            <a:pPr>
              <a:spcAft>
                <a:spcPts val="1800"/>
              </a:spcAft>
            </a:pPr>
            <a:r>
              <a:rPr lang="en-US" sz="2800" dirty="0">
                <a:latin typeface="Arial Narrow" panose="020B0606020202030204" pitchFamily="34" charset="0"/>
              </a:rPr>
              <a:t>Due to the pandemic and travel coming to a standstill for an extended period of time, rental cars became harder to find and rates skyrocketed by 30%. </a:t>
            </a:r>
          </a:p>
          <a:p>
            <a:pPr>
              <a:spcAft>
                <a:spcPts val="1800"/>
              </a:spcAft>
            </a:pPr>
            <a:r>
              <a:rPr lang="en-US" sz="2800" dirty="0">
                <a:latin typeface="Arial Narrow" panose="020B0606020202030204" pitchFamily="34" charset="0"/>
              </a:rPr>
              <a:t>In an effort to reduce cost, Car rental companies had sold off their fleet.</a:t>
            </a:r>
          </a:p>
          <a:p>
            <a:pPr>
              <a:spcAft>
                <a:spcPts val="1800"/>
              </a:spcAft>
            </a:pPr>
            <a:r>
              <a:rPr lang="en-US" sz="2800" dirty="0">
                <a:latin typeface="Arial Narrow" panose="020B0606020202030204" pitchFamily="34" charset="0"/>
              </a:rPr>
              <a:t>An ongoing </a:t>
            </a:r>
            <a:r>
              <a:rPr lang="en-US" sz="2800" dirty="0">
                <a:solidFill>
                  <a:schemeClr val="tx1">
                    <a:lumMod val="95000"/>
                    <a:lumOff val="5000"/>
                  </a:schemeClr>
                </a:solidFill>
                <a:latin typeface="Arial Narrow" panose="020B0606020202030204" pitchFamily="34" charset="0"/>
              </a:rPr>
              <a:t>semiconductor chip shortage has resulted in a slow down in car manufacturing resulting in rental companies not being able to fully replace their fleet.</a:t>
            </a:r>
          </a:p>
          <a:p>
            <a:pPr>
              <a:spcAft>
                <a:spcPts val="600"/>
              </a:spcAft>
            </a:pPr>
            <a:r>
              <a:rPr lang="en-US" sz="2800" dirty="0">
                <a:latin typeface="Arial Narrow" panose="020B0606020202030204" pitchFamily="34" charset="0"/>
              </a:rPr>
              <a:t>Rental agencies are working to grow their fleet but it is uncertain when the shortages may ease up.</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15</a:t>
            </a:fld>
            <a:endParaRPr lang="en-US" dirty="0"/>
          </a:p>
        </p:txBody>
      </p:sp>
    </p:spTree>
    <p:extLst>
      <p:ext uri="{BB962C8B-B14F-4D97-AF65-F5344CB8AC3E}">
        <p14:creationId xmlns:p14="http://schemas.microsoft.com/office/powerpoint/2010/main" val="410133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Car Shortage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3" y="1734531"/>
            <a:ext cx="10881737" cy="4675695"/>
          </a:xfrm>
        </p:spPr>
        <p:txBody>
          <a:bodyPr>
            <a:normAutofit fontScale="62500" lnSpcReduction="20000"/>
          </a:bodyPr>
          <a:lstStyle/>
          <a:p>
            <a:pPr marL="0" indent="0">
              <a:lnSpc>
                <a:spcPct val="120000"/>
              </a:lnSpc>
              <a:spcBef>
                <a:spcPts val="0"/>
              </a:spcBef>
              <a:spcAft>
                <a:spcPts val="1800"/>
              </a:spcAft>
              <a:buNone/>
            </a:pPr>
            <a:r>
              <a:rPr lang="en-US" sz="3600" dirty="0">
                <a:latin typeface="Arial Narrow" panose="020B0606020202030204" pitchFamily="34" charset="0"/>
              </a:rPr>
              <a:t>The following tips could </a:t>
            </a:r>
            <a:r>
              <a:rPr lang="en-US" sz="3600" b="1" u="sng" dirty="0">
                <a:latin typeface="Arial Narrow" panose="020B0606020202030204" pitchFamily="34" charset="0"/>
              </a:rPr>
              <a:t>help</a:t>
            </a:r>
            <a:r>
              <a:rPr lang="en-US" sz="3600" dirty="0">
                <a:latin typeface="Arial Narrow" panose="020B0606020202030204" pitchFamily="34" charset="0"/>
              </a:rPr>
              <a:t> to keep the price of your car rental at a reasonable rate:</a:t>
            </a:r>
          </a:p>
          <a:p>
            <a:pPr marL="623888" indent="-285750">
              <a:lnSpc>
                <a:spcPct val="100000"/>
              </a:lnSpc>
              <a:spcBef>
                <a:spcPts val="0"/>
              </a:spcBef>
              <a:spcAft>
                <a:spcPts val="600"/>
              </a:spcAft>
            </a:pPr>
            <a:r>
              <a:rPr lang="en-US" sz="3200" b="1" dirty="0">
                <a:latin typeface="Arial Narrow" panose="020B0606020202030204" pitchFamily="34" charset="0"/>
              </a:rPr>
              <a:t>Use UC’s Negotiated contracts</a:t>
            </a:r>
          </a:p>
          <a:p>
            <a:pPr marL="1252538" lvl="1" indent="-457200">
              <a:lnSpc>
                <a:spcPct val="120000"/>
              </a:lnSpc>
              <a:spcBef>
                <a:spcPts val="0"/>
              </a:spcBef>
              <a:buFont typeface="Wingdings" panose="05000000000000000000" pitchFamily="2" charset="2"/>
              <a:buChar char="§"/>
            </a:pPr>
            <a:r>
              <a:rPr lang="en-US" sz="3000" dirty="0">
                <a:latin typeface="Arial Narrow" panose="020B0606020202030204" pitchFamily="34" charset="0"/>
              </a:rPr>
              <a:t>Enterprise</a:t>
            </a:r>
          </a:p>
          <a:p>
            <a:pPr marL="1252538" lvl="1" indent="-457200">
              <a:lnSpc>
                <a:spcPct val="120000"/>
              </a:lnSpc>
              <a:spcBef>
                <a:spcPts val="0"/>
              </a:spcBef>
              <a:buFont typeface="Wingdings" panose="05000000000000000000" pitchFamily="2" charset="2"/>
              <a:buChar char="§"/>
            </a:pPr>
            <a:r>
              <a:rPr lang="en-US" sz="3000" dirty="0">
                <a:latin typeface="Arial Narrow" panose="020B0606020202030204" pitchFamily="34" charset="0"/>
              </a:rPr>
              <a:t>Hertz</a:t>
            </a:r>
          </a:p>
          <a:p>
            <a:pPr marL="1252538" lvl="1" indent="-457200">
              <a:lnSpc>
                <a:spcPct val="120000"/>
              </a:lnSpc>
              <a:spcBef>
                <a:spcPts val="0"/>
              </a:spcBef>
              <a:buFont typeface="Wingdings" panose="05000000000000000000" pitchFamily="2" charset="2"/>
              <a:buChar char="§"/>
            </a:pPr>
            <a:r>
              <a:rPr lang="en-US" sz="3000" dirty="0">
                <a:latin typeface="Arial Narrow" panose="020B0606020202030204" pitchFamily="34" charset="0"/>
              </a:rPr>
              <a:t>National</a:t>
            </a:r>
          </a:p>
          <a:p>
            <a:pPr marL="1252538" lvl="1" indent="-457200">
              <a:lnSpc>
                <a:spcPct val="120000"/>
              </a:lnSpc>
              <a:spcBef>
                <a:spcPts val="0"/>
              </a:spcBef>
              <a:buFont typeface="Wingdings" panose="05000000000000000000" pitchFamily="2" charset="2"/>
              <a:buChar char="§"/>
            </a:pPr>
            <a:r>
              <a:rPr lang="en-US" sz="3000" dirty="0">
                <a:latin typeface="Arial Narrow" panose="020B0606020202030204" pitchFamily="34" charset="0"/>
              </a:rPr>
              <a:t>Dollar</a:t>
            </a:r>
          </a:p>
          <a:p>
            <a:pPr marL="1252538" lvl="1" indent="-457200">
              <a:lnSpc>
                <a:spcPct val="100000"/>
              </a:lnSpc>
              <a:spcBef>
                <a:spcPts val="0"/>
              </a:spcBef>
              <a:spcAft>
                <a:spcPts val="1200"/>
              </a:spcAft>
              <a:buFont typeface="Wingdings" panose="05000000000000000000" pitchFamily="2" charset="2"/>
              <a:buChar char="§"/>
            </a:pPr>
            <a:r>
              <a:rPr lang="en-US" sz="3000" dirty="0">
                <a:latin typeface="Arial Narrow" panose="020B0606020202030204" pitchFamily="34" charset="0"/>
              </a:rPr>
              <a:t>Thrifty</a:t>
            </a:r>
          </a:p>
          <a:p>
            <a:pPr marL="623888" indent="-285750">
              <a:lnSpc>
                <a:spcPct val="100000"/>
              </a:lnSpc>
              <a:spcBef>
                <a:spcPts val="0"/>
              </a:spcBef>
              <a:spcAft>
                <a:spcPts val="600"/>
              </a:spcAft>
            </a:pPr>
            <a:r>
              <a:rPr lang="en-US" sz="3200" b="1" dirty="0">
                <a:latin typeface="Arial Narrow" panose="020B0606020202030204" pitchFamily="34" charset="0"/>
              </a:rPr>
              <a:t>Book through Connexxus</a:t>
            </a:r>
          </a:p>
          <a:p>
            <a:pPr marL="1252538" lvl="1" indent="-457200">
              <a:lnSpc>
                <a:spcPct val="100000"/>
              </a:lnSpc>
              <a:spcBef>
                <a:spcPts val="0"/>
              </a:spcBef>
              <a:spcAft>
                <a:spcPts val="600"/>
              </a:spcAft>
              <a:buFont typeface="Wingdings" panose="05000000000000000000" pitchFamily="2" charset="2"/>
              <a:buChar char="§"/>
            </a:pPr>
            <a:r>
              <a:rPr lang="en-US" sz="3000" dirty="0">
                <a:latin typeface="Arial Narrow" panose="020B0606020202030204" pitchFamily="34" charset="0"/>
              </a:rPr>
              <a:t>Ensure your travel profile in Connexxus is up to date with your personal contact information including phone number.</a:t>
            </a:r>
          </a:p>
          <a:p>
            <a:pPr marL="1709738" lvl="2" indent="-457200">
              <a:lnSpc>
                <a:spcPct val="100000"/>
              </a:lnSpc>
              <a:spcBef>
                <a:spcPts val="0"/>
              </a:spcBef>
              <a:spcAft>
                <a:spcPts val="600"/>
              </a:spcAft>
              <a:buFont typeface="Wingdings" panose="05000000000000000000" pitchFamily="2" charset="2"/>
              <a:buChar char="§"/>
            </a:pPr>
            <a:r>
              <a:rPr lang="en-US" sz="3000" dirty="0">
                <a:latin typeface="Arial Narrow" panose="020B0606020202030204" pitchFamily="34" charset="0"/>
              </a:rPr>
              <a:t>Car Rental Agencies are calling to confirm reservations at the phone number provided in the reservation.</a:t>
            </a:r>
          </a:p>
          <a:p>
            <a:pPr marL="1709738" lvl="2" indent="-457200">
              <a:lnSpc>
                <a:spcPct val="100000"/>
              </a:lnSpc>
              <a:spcBef>
                <a:spcPts val="0"/>
              </a:spcBef>
              <a:spcAft>
                <a:spcPts val="600"/>
              </a:spcAft>
              <a:buFont typeface="Wingdings" panose="05000000000000000000" pitchFamily="2" charset="2"/>
              <a:buChar char="§"/>
            </a:pPr>
            <a:r>
              <a:rPr lang="en-US" sz="3000" dirty="0">
                <a:latin typeface="Arial Narrow" panose="020B0606020202030204" pitchFamily="34" charset="0"/>
              </a:rPr>
              <a:t>Reservations that are not confirmed may be cancelled.</a:t>
            </a:r>
          </a:p>
          <a:p>
            <a:pPr marL="1252538" lvl="1" indent="-457200">
              <a:lnSpc>
                <a:spcPct val="100000"/>
              </a:lnSpc>
              <a:spcBef>
                <a:spcPts val="0"/>
              </a:spcBef>
              <a:spcAft>
                <a:spcPts val="600"/>
              </a:spcAft>
              <a:buFont typeface="Wingdings" panose="05000000000000000000" pitchFamily="2" charset="2"/>
              <a:buChar char="§"/>
            </a:pPr>
            <a:r>
              <a:rPr lang="en-US" sz="3000" dirty="0">
                <a:latin typeface="Arial Narrow" panose="020B0606020202030204" pitchFamily="34" charset="0"/>
              </a:rPr>
              <a:t>Carry your UC ID </a:t>
            </a:r>
            <a:endParaRPr lang="en-US" sz="3000"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16</a:t>
            </a:fld>
            <a:endParaRPr lang="en-US" dirty="0"/>
          </a:p>
        </p:txBody>
      </p:sp>
    </p:spTree>
    <p:extLst>
      <p:ext uri="{BB962C8B-B14F-4D97-AF65-F5344CB8AC3E}">
        <p14:creationId xmlns:p14="http://schemas.microsoft.com/office/powerpoint/2010/main" val="136685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Car Shortage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926317"/>
            <a:ext cx="10710710" cy="4533859"/>
          </a:xfrm>
        </p:spPr>
        <p:txBody>
          <a:bodyPr>
            <a:normAutofit fontScale="92500" lnSpcReduction="20000"/>
          </a:bodyPr>
          <a:lstStyle/>
          <a:p>
            <a:pPr marL="401638" indent="-234950">
              <a:lnSpc>
                <a:spcPct val="100000"/>
              </a:lnSpc>
              <a:spcBef>
                <a:spcPts val="0"/>
              </a:spcBef>
              <a:spcAft>
                <a:spcPts val="600"/>
              </a:spcAft>
            </a:pPr>
            <a:r>
              <a:rPr lang="en-US" sz="2800" b="1" dirty="0">
                <a:latin typeface="Arial Narrow" panose="020B0606020202030204" pitchFamily="34" charset="0"/>
              </a:rPr>
              <a:t>Book Early </a:t>
            </a:r>
          </a:p>
          <a:p>
            <a:pPr marL="969963" lvl="1" indent="-457200">
              <a:lnSpc>
                <a:spcPct val="100000"/>
              </a:lnSpc>
              <a:spcBef>
                <a:spcPts val="0"/>
              </a:spcBef>
              <a:spcAft>
                <a:spcPts val="2400"/>
              </a:spcAft>
              <a:buFont typeface="Wingdings" panose="05000000000000000000" pitchFamily="2" charset="2"/>
              <a:buChar char="§"/>
            </a:pPr>
            <a:r>
              <a:rPr lang="en-US" sz="2400" dirty="0">
                <a:solidFill>
                  <a:schemeClr val="tx1">
                    <a:lumMod val="95000"/>
                    <a:lumOff val="5000"/>
                  </a:schemeClr>
                </a:solidFill>
                <a:latin typeface="Arial Narrow" panose="020B0606020202030204" pitchFamily="34" charset="0"/>
              </a:rPr>
              <a:t>Travelers should reserve a vehicle as soon as the need is identified and be aware of the cancellation policy</a:t>
            </a:r>
            <a:endParaRPr lang="en-US" sz="2500" dirty="0">
              <a:solidFill>
                <a:schemeClr val="tx1">
                  <a:lumMod val="95000"/>
                  <a:lumOff val="5000"/>
                </a:schemeClr>
              </a:solidFill>
              <a:latin typeface="Arial Narrow" panose="020B0606020202030204" pitchFamily="34" charset="0"/>
            </a:endParaRPr>
          </a:p>
          <a:p>
            <a:pPr marL="401638" indent="-234950">
              <a:spcAft>
                <a:spcPts val="600"/>
              </a:spcAft>
            </a:pPr>
            <a:r>
              <a:rPr lang="en-US" sz="2800" b="1" dirty="0">
                <a:solidFill>
                  <a:schemeClr val="tx1">
                    <a:lumMod val="95000"/>
                    <a:lumOff val="5000"/>
                  </a:schemeClr>
                </a:solidFill>
                <a:latin typeface="Arial Narrow" panose="020B0606020202030204" pitchFamily="34" charset="0"/>
              </a:rPr>
              <a:t>Travelers should be encouraged to join loyalty programs with UC preferred providers</a:t>
            </a:r>
          </a:p>
          <a:p>
            <a:pPr marL="966788" lvl="1" indent="-342900">
              <a:spcAft>
                <a:spcPts val="2400"/>
              </a:spcAft>
              <a:buFont typeface="Wingdings" panose="05000000000000000000" pitchFamily="2" charset="2"/>
              <a:buChar char="§"/>
            </a:pPr>
            <a:r>
              <a:rPr lang="en-US" sz="2400" dirty="0">
                <a:solidFill>
                  <a:schemeClr val="tx1">
                    <a:lumMod val="95000"/>
                    <a:lumOff val="5000"/>
                  </a:schemeClr>
                </a:solidFill>
                <a:latin typeface="Arial Narrow" panose="020B0606020202030204" pitchFamily="34" charset="0"/>
              </a:rPr>
              <a:t>Membership could be the difference between getting a car or not</a:t>
            </a:r>
          </a:p>
          <a:p>
            <a:pPr marL="401638" indent="-234950">
              <a:spcAft>
                <a:spcPts val="600"/>
              </a:spcAft>
            </a:pPr>
            <a:r>
              <a:rPr lang="en-US" sz="2800" b="1" dirty="0">
                <a:solidFill>
                  <a:schemeClr val="tx1">
                    <a:lumMod val="95000"/>
                    <a:lumOff val="5000"/>
                  </a:schemeClr>
                </a:solidFill>
                <a:latin typeface="Arial Narrow" panose="020B0606020202030204" pitchFamily="34" charset="0"/>
              </a:rPr>
              <a:t>Consider off-airport rental sites and Ridesharing options</a:t>
            </a:r>
          </a:p>
          <a:p>
            <a:pPr marL="1081088" lvl="1" indent="-457200">
              <a:spcAft>
                <a:spcPts val="600"/>
              </a:spcAft>
              <a:buFont typeface="Wingdings" panose="05000000000000000000" pitchFamily="2" charset="2"/>
              <a:buChar char="§"/>
            </a:pPr>
            <a:r>
              <a:rPr lang="en-US" sz="2400" dirty="0">
                <a:solidFill>
                  <a:schemeClr val="tx1">
                    <a:lumMod val="95000"/>
                    <a:lumOff val="5000"/>
                  </a:schemeClr>
                </a:solidFill>
                <a:latin typeface="Arial Narrow" panose="020B0606020202030204" pitchFamily="34" charset="0"/>
              </a:rPr>
              <a:t>Affordable rental options may be located at off-site locations</a:t>
            </a:r>
          </a:p>
          <a:p>
            <a:pPr marL="1081088" lvl="1" indent="-457200">
              <a:spcAft>
                <a:spcPts val="600"/>
              </a:spcAft>
              <a:buFont typeface="Wingdings" panose="05000000000000000000" pitchFamily="2" charset="2"/>
              <a:buChar char="§"/>
            </a:pPr>
            <a:r>
              <a:rPr lang="en-US" sz="2400" dirty="0">
                <a:solidFill>
                  <a:schemeClr val="tx1">
                    <a:lumMod val="95000"/>
                    <a:lumOff val="5000"/>
                  </a:schemeClr>
                </a:solidFill>
                <a:latin typeface="Arial Narrow" panose="020B0606020202030204" pitchFamily="34" charset="0"/>
              </a:rPr>
              <a:t>Avoid airport taxes and fees that come with airport rentals</a:t>
            </a:r>
          </a:p>
          <a:p>
            <a:pPr marL="1081088" lvl="1" indent="-457200">
              <a:spcAft>
                <a:spcPts val="600"/>
              </a:spcAft>
              <a:buFont typeface="Wingdings" panose="05000000000000000000" pitchFamily="2" charset="2"/>
              <a:buChar char="§"/>
            </a:pPr>
            <a:r>
              <a:rPr lang="en-US" sz="2400" dirty="0">
                <a:latin typeface="Arial Narrow" panose="020B0606020202030204" pitchFamily="34" charset="0"/>
              </a:rPr>
              <a:t>Uber Ride or Hotel Shuttles</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17</a:t>
            </a:fld>
            <a:endParaRPr lang="en-US" dirty="0"/>
          </a:p>
        </p:txBody>
      </p:sp>
    </p:spTree>
    <p:extLst>
      <p:ext uri="{BB962C8B-B14F-4D97-AF65-F5344CB8AC3E}">
        <p14:creationId xmlns:p14="http://schemas.microsoft.com/office/powerpoint/2010/main" val="344240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Updates to UC Preferred Car Rental Agreements</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18</a:t>
            </a:fld>
            <a:endParaRPr lang="en-US" dirty="0"/>
          </a:p>
        </p:txBody>
      </p:sp>
    </p:spTree>
    <p:extLst>
      <p:ext uri="{BB962C8B-B14F-4D97-AF65-F5344CB8AC3E}">
        <p14:creationId xmlns:p14="http://schemas.microsoft.com/office/powerpoint/2010/main" val="202345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National Enterprise Rate Increase</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92500"/>
          </a:bodyPr>
          <a:lstStyle/>
          <a:p>
            <a:pPr marL="166688" indent="0">
              <a:lnSpc>
                <a:spcPct val="100000"/>
              </a:lnSpc>
              <a:spcBef>
                <a:spcPts val="0"/>
              </a:spcBef>
              <a:spcAft>
                <a:spcPts val="1800"/>
              </a:spcAft>
              <a:buNone/>
            </a:pPr>
            <a:r>
              <a:rPr lang="en-US" sz="2800" b="1" dirty="0">
                <a:latin typeface="Arial Narrow" panose="020B0606020202030204" pitchFamily="34" charset="0"/>
              </a:rPr>
              <a:t>National Enterprise will be increasing the daily rental rates by an average of $4.</a:t>
            </a:r>
          </a:p>
          <a:p>
            <a:pPr marL="623888" indent="-457200">
              <a:lnSpc>
                <a:spcPct val="100000"/>
              </a:lnSpc>
              <a:spcBef>
                <a:spcPts val="0"/>
              </a:spcBef>
              <a:spcAft>
                <a:spcPts val="1800"/>
              </a:spcAft>
            </a:pPr>
            <a:r>
              <a:rPr lang="en-US" sz="2800" dirty="0">
                <a:latin typeface="Arial Narrow" panose="020B0606020202030204" pitchFamily="34" charset="0"/>
              </a:rPr>
              <a:t>There may also be nominal surcharges at select airport location throughout the US/Puerto Rico</a:t>
            </a:r>
          </a:p>
          <a:p>
            <a:pPr marL="166688" indent="0">
              <a:lnSpc>
                <a:spcPct val="100000"/>
              </a:lnSpc>
              <a:spcBef>
                <a:spcPts val="0"/>
              </a:spcBef>
              <a:spcAft>
                <a:spcPts val="1800"/>
              </a:spcAft>
              <a:buNone/>
            </a:pPr>
            <a:r>
              <a:rPr lang="en-US" sz="2800" b="1" dirty="0">
                <a:latin typeface="Arial Narrow" panose="020B0606020202030204" pitchFamily="34" charset="0"/>
              </a:rPr>
              <a:t>What hasn’t changed</a:t>
            </a:r>
          </a:p>
          <a:p>
            <a:pPr marL="631825" indent="-342900">
              <a:lnSpc>
                <a:spcPct val="100000"/>
              </a:lnSpc>
              <a:spcBef>
                <a:spcPts val="0"/>
              </a:spcBef>
              <a:spcAft>
                <a:spcPts val="600"/>
              </a:spcAft>
            </a:pPr>
            <a:r>
              <a:rPr lang="en-US" sz="2400" dirty="0">
                <a:latin typeface="Arial Narrow" panose="020B0606020202030204" pitchFamily="34" charset="0"/>
              </a:rPr>
              <a:t>Renters will not be charged a surcharge at any off-airport location;</a:t>
            </a:r>
          </a:p>
          <a:p>
            <a:pPr marL="631825" indent="-342900">
              <a:lnSpc>
                <a:spcPct val="100000"/>
              </a:lnSpc>
              <a:spcBef>
                <a:spcPts val="0"/>
              </a:spcBef>
              <a:spcAft>
                <a:spcPts val="600"/>
              </a:spcAft>
            </a:pPr>
            <a:r>
              <a:rPr lang="en-US" sz="2400" dirty="0">
                <a:latin typeface="Arial Narrow" panose="020B0606020202030204" pitchFamily="34" charset="0"/>
              </a:rPr>
              <a:t>Emerald Club members have the ability to reserve and pay an intermediate car rate, yet still upgrade to any available car type available in the aisle;</a:t>
            </a:r>
          </a:p>
          <a:p>
            <a:pPr marL="631825" indent="-342900">
              <a:lnSpc>
                <a:spcPct val="100000"/>
              </a:lnSpc>
              <a:spcBef>
                <a:spcPts val="0"/>
              </a:spcBef>
              <a:spcAft>
                <a:spcPts val="600"/>
              </a:spcAft>
            </a:pPr>
            <a:r>
              <a:rPr lang="en-US" sz="2400" dirty="0">
                <a:latin typeface="Arial Narrow" panose="020B0606020202030204" pitchFamily="34" charset="0"/>
              </a:rPr>
              <a:t>There is no additional cost and there is no drop off fee for any one-way rental within California</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19</a:t>
            </a:fld>
            <a:endParaRPr lang="en-US" dirty="0"/>
          </a:p>
        </p:txBody>
      </p:sp>
    </p:spTree>
    <p:extLst>
      <p:ext uri="{BB962C8B-B14F-4D97-AF65-F5344CB8AC3E}">
        <p14:creationId xmlns:p14="http://schemas.microsoft.com/office/powerpoint/2010/main" val="142977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Agenda</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92500" lnSpcReduction="20000"/>
          </a:bodyPr>
          <a:lstStyle/>
          <a:p>
            <a:pPr>
              <a:lnSpc>
                <a:spcPct val="120000"/>
              </a:lnSpc>
              <a:spcBef>
                <a:spcPts val="0"/>
              </a:spcBef>
              <a:spcAft>
                <a:spcPts val="600"/>
              </a:spcAft>
            </a:pPr>
            <a:r>
              <a:rPr lang="en-US" sz="2000" dirty="0">
                <a:latin typeface="Arial Narrow"/>
              </a:rPr>
              <a:t>Grocery Store Updates </a:t>
            </a:r>
            <a:endParaRPr lang="en-US" sz="2000" b="1" dirty="0">
              <a:latin typeface="Arial Narrow"/>
            </a:endParaRPr>
          </a:p>
          <a:p>
            <a:pPr>
              <a:lnSpc>
                <a:spcPct val="120000"/>
              </a:lnSpc>
              <a:spcBef>
                <a:spcPts val="0"/>
              </a:spcBef>
              <a:spcAft>
                <a:spcPts val="600"/>
              </a:spcAft>
            </a:pPr>
            <a:r>
              <a:rPr lang="en-US" sz="2000" dirty="0">
                <a:latin typeface="Arial Narrow"/>
              </a:rPr>
              <a:t>BCD Fee Changes  </a:t>
            </a:r>
            <a:endParaRPr lang="en-US" sz="2000" b="1" dirty="0">
              <a:latin typeface="Arial Narrow"/>
            </a:endParaRPr>
          </a:p>
          <a:p>
            <a:pPr>
              <a:lnSpc>
                <a:spcPct val="120000"/>
              </a:lnSpc>
              <a:spcBef>
                <a:spcPts val="0"/>
              </a:spcBef>
              <a:spcAft>
                <a:spcPts val="600"/>
              </a:spcAft>
            </a:pPr>
            <a:r>
              <a:rPr lang="en-US" sz="2000" dirty="0">
                <a:latin typeface="Arial Narrow"/>
              </a:rPr>
              <a:t>Southwest Airlines Integration via Sabre </a:t>
            </a:r>
            <a:endParaRPr lang="en-US" sz="2000" b="1" dirty="0">
              <a:latin typeface="Arial Narrow"/>
            </a:endParaRPr>
          </a:p>
          <a:p>
            <a:pPr>
              <a:lnSpc>
                <a:spcPct val="120000"/>
              </a:lnSpc>
              <a:spcBef>
                <a:spcPts val="0"/>
              </a:spcBef>
              <a:spcAft>
                <a:spcPts val="600"/>
              </a:spcAft>
            </a:pPr>
            <a:r>
              <a:rPr lang="en-US" sz="2000" dirty="0">
                <a:latin typeface="Arial Narrow"/>
              </a:rPr>
              <a:t>Car Shortages </a:t>
            </a:r>
            <a:endParaRPr lang="en-US" sz="2000" b="1" dirty="0">
              <a:latin typeface="Arial Narrow"/>
            </a:endParaRPr>
          </a:p>
          <a:p>
            <a:pPr>
              <a:lnSpc>
                <a:spcPct val="120000"/>
              </a:lnSpc>
              <a:spcBef>
                <a:spcPts val="0"/>
              </a:spcBef>
              <a:spcAft>
                <a:spcPts val="600"/>
              </a:spcAft>
            </a:pPr>
            <a:r>
              <a:rPr lang="en-US" sz="2000" dirty="0">
                <a:latin typeface="Arial Narrow" panose="020B0606020202030204" pitchFamily="34" charset="0"/>
              </a:rPr>
              <a:t>Updates to UC Preferred Car Rental Agreements </a:t>
            </a:r>
            <a:endParaRPr lang="en-US" sz="2000" b="1" dirty="0">
              <a:latin typeface="Arial Narrow"/>
            </a:endParaRPr>
          </a:p>
          <a:p>
            <a:pPr>
              <a:lnSpc>
                <a:spcPct val="120000"/>
              </a:lnSpc>
              <a:spcBef>
                <a:spcPts val="0"/>
              </a:spcBef>
              <a:spcAft>
                <a:spcPts val="600"/>
              </a:spcAft>
            </a:pPr>
            <a:r>
              <a:rPr lang="en-US" sz="2000" dirty="0">
                <a:latin typeface="Arial Narrow"/>
              </a:rPr>
              <a:t>Emirates Ticket Update </a:t>
            </a:r>
            <a:endParaRPr lang="en-US" sz="2000" b="1" dirty="0">
              <a:latin typeface="Arial Narrow"/>
            </a:endParaRPr>
          </a:p>
          <a:p>
            <a:pPr>
              <a:lnSpc>
                <a:spcPct val="120000"/>
              </a:lnSpc>
              <a:spcBef>
                <a:spcPts val="0"/>
              </a:spcBef>
              <a:spcAft>
                <a:spcPts val="600"/>
              </a:spcAft>
            </a:pPr>
            <a:r>
              <a:rPr lang="en-US" sz="2000" dirty="0">
                <a:latin typeface="Arial Narrow"/>
              </a:rPr>
              <a:t>Group Bookings with BCD Travel </a:t>
            </a:r>
            <a:endParaRPr lang="en-US" sz="2000" b="1" dirty="0">
              <a:latin typeface="Arial Narrow"/>
            </a:endParaRPr>
          </a:p>
          <a:p>
            <a:pPr>
              <a:lnSpc>
                <a:spcPct val="120000"/>
              </a:lnSpc>
              <a:spcBef>
                <a:spcPts val="0"/>
              </a:spcBef>
              <a:spcAft>
                <a:spcPts val="600"/>
              </a:spcAft>
            </a:pPr>
            <a:r>
              <a:rPr lang="en-US" sz="2000" dirty="0">
                <a:latin typeface="Arial Narrow"/>
              </a:rPr>
              <a:t>General Travel Reminders </a:t>
            </a:r>
            <a:endParaRPr lang="en-US" sz="2000" b="1" dirty="0">
              <a:latin typeface="Arial Narrow"/>
            </a:endParaRPr>
          </a:p>
          <a:p>
            <a:pPr>
              <a:lnSpc>
                <a:spcPct val="120000"/>
              </a:lnSpc>
              <a:spcBef>
                <a:spcPts val="0"/>
              </a:spcBef>
              <a:spcAft>
                <a:spcPts val="600"/>
              </a:spcAft>
            </a:pPr>
            <a:r>
              <a:rPr lang="en-US" sz="2000" dirty="0">
                <a:latin typeface="Arial Narrow"/>
              </a:rPr>
              <a:t>Donor Cultivation and Recruitment  Events </a:t>
            </a:r>
            <a:endParaRPr lang="en-US" sz="2000" b="1" dirty="0">
              <a:latin typeface="Arial Narrow"/>
            </a:endParaRPr>
          </a:p>
          <a:p>
            <a:pPr>
              <a:lnSpc>
                <a:spcPct val="120000"/>
              </a:lnSpc>
              <a:spcBef>
                <a:spcPts val="0"/>
              </a:spcBef>
              <a:spcAft>
                <a:spcPts val="600"/>
              </a:spcAft>
            </a:pPr>
            <a:r>
              <a:rPr lang="en-US" sz="2000" dirty="0">
                <a:solidFill>
                  <a:schemeClr val="tx1">
                    <a:lumMod val="95000"/>
                    <a:lumOff val="5000"/>
                  </a:schemeClr>
                </a:solidFill>
                <a:latin typeface="Arial Narrow"/>
              </a:rPr>
              <a:t>Concur Update </a:t>
            </a:r>
            <a:endParaRPr lang="en-US" sz="2000" b="1" dirty="0">
              <a:solidFill>
                <a:schemeClr val="tx1">
                  <a:lumMod val="95000"/>
                  <a:lumOff val="5000"/>
                </a:schemeClr>
              </a:solidFill>
              <a:latin typeface="Arial Narrow"/>
            </a:endParaRPr>
          </a:p>
          <a:p>
            <a:pPr>
              <a:lnSpc>
                <a:spcPct val="120000"/>
              </a:lnSpc>
              <a:spcBef>
                <a:spcPts val="0"/>
              </a:spcBef>
              <a:spcAft>
                <a:spcPts val="600"/>
              </a:spcAft>
            </a:pPr>
            <a:r>
              <a:rPr lang="en-US" sz="2000" dirty="0">
                <a:latin typeface="Arial Narrow"/>
              </a:rPr>
              <a:t>Q&amp;A</a:t>
            </a:r>
            <a:endParaRPr lang="en-US" sz="2000" dirty="0">
              <a:latin typeface="Arial Narrow" panose="020B0606020202030204" pitchFamily="34" charset="0"/>
            </a:endParaRP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65229" y="1263192"/>
            <a:ext cx="10047361" cy="319377"/>
          </a:xfrm>
        </p:spPr>
        <p:txBody>
          <a:bodyPr/>
          <a:lstStyle/>
          <a:p>
            <a:endParaRPr lang="en-US"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a:t>
            </a:fld>
            <a:endParaRPr lang="en-US" dirty="0"/>
          </a:p>
        </p:txBody>
      </p:sp>
    </p:spTree>
    <p:extLst>
      <p:ext uri="{BB962C8B-B14F-4D97-AF65-F5344CB8AC3E}">
        <p14:creationId xmlns:p14="http://schemas.microsoft.com/office/powerpoint/2010/main" val="2972101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Additional Agreement Updates/Discussions</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a:bodyPr>
          <a:lstStyle/>
          <a:p>
            <a:pPr marL="623888" indent="-457200">
              <a:lnSpc>
                <a:spcPct val="100000"/>
              </a:lnSpc>
              <a:spcBef>
                <a:spcPts val="0"/>
              </a:spcBef>
              <a:spcAft>
                <a:spcPts val="1800"/>
              </a:spcAft>
            </a:pPr>
            <a:r>
              <a:rPr lang="en-US" sz="2800" b="1" dirty="0">
                <a:latin typeface="Arial Narrow" panose="020B0606020202030204" pitchFamily="34" charset="0"/>
              </a:rPr>
              <a:t>Modified agreement also includes various size commercial truck rentals</a:t>
            </a:r>
          </a:p>
          <a:p>
            <a:pPr marL="623888" indent="-457200">
              <a:lnSpc>
                <a:spcPct val="100000"/>
              </a:lnSpc>
              <a:spcBef>
                <a:spcPts val="0"/>
              </a:spcBef>
              <a:spcAft>
                <a:spcPts val="1800"/>
              </a:spcAft>
            </a:pPr>
            <a:r>
              <a:rPr lang="en-US" sz="2800" b="1" dirty="0">
                <a:latin typeface="Arial Narrow" panose="020B0606020202030204" pitchFamily="34" charset="0"/>
              </a:rPr>
              <a:t>Discussions forthcoming regarding below market discounts for electric vehicle rentals</a:t>
            </a:r>
          </a:p>
          <a:p>
            <a:pPr marL="623888" indent="-457200">
              <a:lnSpc>
                <a:spcPct val="100000"/>
              </a:lnSpc>
              <a:spcBef>
                <a:spcPts val="0"/>
              </a:spcBef>
              <a:spcAft>
                <a:spcPts val="1800"/>
              </a:spcAft>
            </a:pPr>
            <a:r>
              <a:rPr lang="en-US" sz="2800" b="1" dirty="0">
                <a:latin typeface="Arial Narrow" panose="020B0606020202030204" pitchFamily="34" charset="0"/>
              </a:rPr>
              <a:t>Additional updates will be coming</a:t>
            </a:r>
          </a:p>
          <a:p>
            <a:pPr marL="1081088" lvl="1" indent="-457200">
              <a:lnSpc>
                <a:spcPct val="100000"/>
              </a:lnSpc>
              <a:spcBef>
                <a:spcPts val="0"/>
              </a:spcBef>
              <a:spcAft>
                <a:spcPts val="1800"/>
              </a:spcAft>
            </a:pPr>
            <a:r>
              <a:rPr lang="en-US" sz="2800" b="1" dirty="0">
                <a:latin typeface="Arial Narrow" panose="020B0606020202030204" pitchFamily="34" charset="0"/>
              </a:rPr>
              <a:t>To sign up for webinars provided by UC Travel visit </a:t>
            </a:r>
            <a:r>
              <a:rPr lang="en-US" sz="2800" u="sng" dirty="0">
                <a:hlinkClick r:id="rId2"/>
              </a:rPr>
              <a:t>https://travel.ucop.edu/connexxus/travel-webinars</a:t>
            </a:r>
            <a:endParaRPr lang="en-US" sz="2800" dirty="0"/>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20</a:t>
            </a:fld>
            <a:endParaRPr lang="en-US" dirty="0"/>
          </a:p>
        </p:txBody>
      </p:sp>
    </p:spTree>
    <p:extLst>
      <p:ext uri="{BB962C8B-B14F-4D97-AF65-F5344CB8AC3E}">
        <p14:creationId xmlns:p14="http://schemas.microsoft.com/office/powerpoint/2010/main" val="541692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Emirates Ticket Update</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21</a:t>
            </a:fld>
            <a:endParaRPr lang="en-US" dirty="0"/>
          </a:p>
        </p:txBody>
      </p:sp>
    </p:spTree>
    <p:extLst>
      <p:ext uri="{BB962C8B-B14F-4D97-AF65-F5344CB8AC3E}">
        <p14:creationId xmlns:p14="http://schemas.microsoft.com/office/powerpoint/2010/main" val="3699432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Emirates Airline</a:t>
            </a:r>
            <a:r>
              <a:rPr lang="en-US" dirty="0">
                <a:solidFill>
                  <a:srgbClr val="FF0000"/>
                </a:solidFill>
                <a:latin typeface="Arial Narrow" panose="020B0606020202030204" pitchFamily="34" charset="0"/>
              </a:rPr>
              <a:t> </a:t>
            </a:r>
            <a:r>
              <a:rPr lang="en-US" dirty="0">
                <a:latin typeface="Arial Narrow" panose="020B0606020202030204" pitchFamily="34" charset="0"/>
              </a:rPr>
              <a:t>Ticket Updates</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a:bodyPr>
          <a:lstStyle/>
          <a:p>
            <a:pPr marL="0" lvl="1" indent="-111125">
              <a:lnSpc>
                <a:spcPct val="100000"/>
              </a:lnSpc>
              <a:spcBef>
                <a:spcPts val="0"/>
              </a:spcBef>
              <a:spcAft>
                <a:spcPts val="2400"/>
              </a:spcAft>
              <a:buNone/>
            </a:pPr>
            <a:r>
              <a:rPr lang="en-US" sz="2800" dirty="0">
                <a:latin typeface="Arial Narrow" panose="020B0606020202030204" pitchFamily="34" charset="0"/>
              </a:rPr>
              <a:t>As of July 1</a:t>
            </a:r>
            <a:r>
              <a:rPr lang="en-US" sz="2800" dirty="0">
                <a:solidFill>
                  <a:schemeClr val="tx1">
                    <a:lumMod val="95000"/>
                    <a:lumOff val="5000"/>
                  </a:schemeClr>
                </a:solidFill>
                <a:latin typeface="Arial Narrow" panose="020B0606020202030204" pitchFamily="34" charset="0"/>
              </a:rPr>
              <a:t>, 2021, Emirates no longer offer their airfare inventory in a system that is easily accessible by BCD Travel:</a:t>
            </a:r>
          </a:p>
          <a:p>
            <a:pPr marL="692150" lvl="1" indent="-457200">
              <a:lnSpc>
                <a:spcPct val="100000"/>
              </a:lnSpc>
              <a:spcBef>
                <a:spcPts val="0"/>
              </a:spcBef>
              <a:spcAft>
                <a:spcPts val="1200"/>
              </a:spcAft>
            </a:pPr>
            <a:r>
              <a:rPr lang="en-US" sz="2800" dirty="0">
                <a:solidFill>
                  <a:schemeClr val="tx1">
                    <a:lumMod val="95000"/>
                    <a:lumOff val="5000"/>
                  </a:schemeClr>
                </a:solidFill>
                <a:latin typeface="Arial Narrow" panose="020B0606020202030204" pitchFamily="34" charset="0"/>
              </a:rPr>
              <a:t>BCD is working on how to best support the few remaining tickets</a:t>
            </a:r>
          </a:p>
          <a:p>
            <a:pPr marL="692150" lvl="1" indent="-457200">
              <a:lnSpc>
                <a:spcPct val="100000"/>
              </a:lnSpc>
              <a:spcBef>
                <a:spcPts val="0"/>
              </a:spcBef>
              <a:spcAft>
                <a:spcPts val="1200"/>
              </a:spcAft>
            </a:pPr>
            <a:r>
              <a:rPr lang="en-US" sz="2800" dirty="0">
                <a:solidFill>
                  <a:schemeClr val="tx1">
                    <a:lumMod val="95000"/>
                    <a:lumOff val="5000"/>
                  </a:schemeClr>
                </a:solidFill>
                <a:latin typeface="Arial Narrow" panose="020B0606020202030204" pitchFamily="34" charset="0"/>
              </a:rPr>
              <a:t>For new tickets, BCD has recommended travelers look at alternate options to Emirates</a:t>
            </a:r>
          </a:p>
          <a:p>
            <a:pPr marL="692150" lvl="1" indent="-457200">
              <a:lnSpc>
                <a:spcPct val="100000"/>
              </a:lnSpc>
              <a:spcBef>
                <a:spcPts val="0"/>
              </a:spcBef>
              <a:spcAft>
                <a:spcPts val="1200"/>
              </a:spcAft>
            </a:pPr>
            <a:r>
              <a:rPr lang="en-US" sz="2800" dirty="0">
                <a:latin typeface="Arial Narrow" panose="020B0606020202030204" pitchFamily="34" charset="0"/>
              </a:rPr>
              <a:t>Operations at UC Travel Center will not be affected by this change</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22</a:t>
            </a:fld>
            <a:endParaRPr lang="en-US" dirty="0"/>
          </a:p>
        </p:txBody>
      </p:sp>
    </p:spTree>
    <p:extLst>
      <p:ext uri="{BB962C8B-B14F-4D97-AF65-F5344CB8AC3E}">
        <p14:creationId xmlns:p14="http://schemas.microsoft.com/office/powerpoint/2010/main" val="272230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Group Bookings with BCD Travel</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23</a:t>
            </a:fld>
            <a:endParaRPr lang="en-US" dirty="0"/>
          </a:p>
        </p:txBody>
      </p:sp>
    </p:spTree>
    <p:extLst>
      <p:ext uri="{BB962C8B-B14F-4D97-AF65-F5344CB8AC3E}">
        <p14:creationId xmlns:p14="http://schemas.microsoft.com/office/powerpoint/2010/main" val="2580988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Group Bookings with BCD Travel</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a:bodyPr>
          <a:lstStyle/>
          <a:p>
            <a:pPr marL="0" lvl="1" indent="-111125">
              <a:lnSpc>
                <a:spcPct val="100000"/>
              </a:lnSpc>
              <a:spcBef>
                <a:spcPts val="0"/>
              </a:spcBef>
              <a:spcAft>
                <a:spcPts val="2400"/>
              </a:spcAft>
              <a:buNone/>
            </a:pPr>
            <a:r>
              <a:rPr lang="en-US" sz="3600" dirty="0">
                <a:latin typeface="Arial Narrow" panose="020B0606020202030204" pitchFamily="34" charset="0"/>
              </a:rPr>
              <a:t>BCD Travel updated their internal processes to deal with groups more efficiently and there will now be TWO options depending on group size:</a:t>
            </a:r>
          </a:p>
          <a:p>
            <a:pPr marL="692150" lvl="1" indent="-457200">
              <a:lnSpc>
                <a:spcPct val="100000"/>
              </a:lnSpc>
              <a:spcBef>
                <a:spcPts val="0"/>
              </a:spcBef>
              <a:spcAft>
                <a:spcPts val="1200"/>
              </a:spcAft>
            </a:pPr>
            <a:r>
              <a:rPr lang="en-US" sz="3600" dirty="0">
                <a:latin typeface="Arial Narrow" panose="020B0606020202030204" pitchFamily="34" charset="0"/>
              </a:rPr>
              <a:t>less than 10 travelers (traditional)</a:t>
            </a:r>
          </a:p>
          <a:p>
            <a:pPr marL="692150" lvl="1" indent="-457200">
              <a:lnSpc>
                <a:spcPct val="100000"/>
              </a:lnSpc>
              <a:spcBef>
                <a:spcPts val="0"/>
              </a:spcBef>
              <a:spcAft>
                <a:spcPts val="1200"/>
              </a:spcAft>
            </a:pPr>
            <a:r>
              <a:rPr lang="en-US" sz="3600" dirty="0">
                <a:latin typeface="Arial Narrow" panose="020B0606020202030204" pitchFamily="34" charset="0"/>
              </a:rPr>
              <a:t>more than 10 travelers (group air)</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24</a:t>
            </a:fld>
            <a:endParaRPr lang="en-US" dirty="0"/>
          </a:p>
        </p:txBody>
      </p:sp>
    </p:spTree>
    <p:extLst>
      <p:ext uri="{BB962C8B-B14F-4D97-AF65-F5344CB8AC3E}">
        <p14:creationId xmlns:p14="http://schemas.microsoft.com/office/powerpoint/2010/main" val="230574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Group Bookings w/ BCD Travel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85000" lnSpcReduction="10000"/>
          </a:bodyPr>
          <a:lstStyle/>
          <a:p>
            <a:pPr marL="0" lvl="1" indent="-111125">
              <a:lnSpc>
                <a:spcPct val="100000"/>
              </a:lnSpc>
              <a:spcBef>
                <a:spcPts val="0"/>
              </a:spcBef>
              <a:spcAft>
                <a:spcPts val="2400"/>
              </a:spcAft>
              <a:buNone/>
            </a:pPr>
            <a:r>
              <a:rPr lang="en-US" sz="3800" dirty="0">
                <a:latin typeface="Arial Narrow" panose="020B0606020202030204" pitchFamily="34" charset="0"/>
              </a:rPr>
              <a:t>For groups of less than 10 people, travel coordinators should email </a:t>
            </a:r>
            <a:r>
              <a:rPr lang="en-US" sz="3800" dirty="0">
                <a:latin typeface="Arial Narrow" panose="020B0606020202030204" pitchFamily="34" charset="0"/>
                <a:hlinkClick r:id="rId2"/>
              </a:rPr>
              <a:t>BCD4UC@bcdtravel.com</a:t>
            </a:r>
            <a:r>
              <a:rPr lang="en-US" sz="3800" dirty="0">
                <a:latin typeface="Arial Narrow" panose="020B0606020202030204" pitchFamily="34" charset="0"/>
              </a:rPr>
              <a:t> or call BCD directly to book the flights.</a:t>
            </a:r>
          </a:p>
          <a:p>
            <a:pPr marL="692150" lvl="1" indent="-457200">
              <a:lnSpc>
                <a:spcPct val="100000"/>
              </a:lnSpc>
              <a:spcBef>
                <a:spcPts val="0"/>
              </a:spcBef>
              <a:spcAft>
                <a:spcPts val="1200"/>
              </a:spcAft>
            </a:pPr>
            <a:r>
              <a:rPr lang="en-US" sz="3000" dirty="0">
                <a:latin typeface="Arial Narrow" panose="020B0606020202030204" pitchFamily="34" charset="0"/>
              </a:rPr>
              <a:t>If the CTS card is used, a campus trip/request/direct bill ID for each traveler can be used; </a:t>
            </a:r>
          </a:p>
          <a:p>
            <a:pPr marL="692150" lvl="1" indent="-457200">
              <a:lnSpc>
                <a:spcPct val="100000"/>
              </a:lnSpc>
              <a:spcBef>
                <a:spcPts val="0"/>
              </a:spcBef>
              <a:spcAft>
                <a:spcPts val="1200"/>
              </a:spcAft>
            </a:pPr>
            <a:r>
              <a:rPr lang="en-US" sz="3200" dirty="0">
                <a:latin typeface="Arial Narrow" panose="020B0606020202030204" pitchFamily="34" charset="0"/>
              </a:rPr>
              <a:t>Travel coordinators </a:t>
            </a:r>
            <a:r>
              <a:rPr lang="en-US" sz="3000" dirty="0">
                <a:latin typeface="Arial Narrow" panose="020B0606020202030204" pitchFamily="34" charset="0"/>
              </a:rPr>
              <a:t>can request to be copied on all traveler invoices;</a:t>
            </a:r>
          </a:p>
          <a:p>
            <a:pPr marL="692150" lvl="1" indent="-457200">
              <a:lnSpc>
                <a:spcPct val="100000"/>
              </a:lnSpc>
              <a:spcBef>
                <a:spcPts val="0"/>
              </a:spcBef>
              <a:spcAft>
                <a:spcPts val="1200"/>
              </a:spcAft>
            </a:pPr>
            <a:r>
              <a:rPr lang="en-US" sz="3000" dirty="0">
                <a:latin typeface="Arial Narrow" panose="020B0606020202030204" pitchFamily="34" charset="0"/>
              </a:rPr>
              <a:t>Booking fee of $34 per ticket will apply at the time of booking;</a:t>
            </a:r>
          </a:p>
          <a:p>
            <a:pPr marL="692150" lvl="1" indent="-457200">
              <a:lnSpc>
                <a:spcPct val="100000"/>
              </a:lnSpc>
              <a:spcBef>
                <a:spcPts val="0"/>
              </a:spcBef>
              <a:spcAft>
                <a:spcPts val="1200"/>
              </a:spcAft>
            </a:pPr>
            <a:r>
              <a:rPr lang="en-US" sz="3000" dirty="0">
                <a:solidFill>
                  <a:schemeClr val="bg2">
                    <a:lumMod val="10000"/>
                  </a:schemeClr>
                </a:solidFill>
                <a:latin typeface="Arial Narrow" panose="020B0606020202030204" pitchFamily="34" charset="0"/>
              </a:rPr>
              <a:t>Travel Coordinators </a:t>
            </a:r>
            <a:r>
              <a:rPr lang="en-US" sz="3000" dirty="0">
                <a:latin typeface="Arial Narrow" panose="020B0606020202030204" pitchFamily="34" charset="0"/>
              </a:rPr>
              <a:t>can also book directly in Concur for the online booking fee of $9.75 </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25</a:t>
            </a:fld>
            <a:endParaRPr lang="en-US" dirty="0"/>
          </a:p>
        </p:txBody>
      </p:sp>
    </p:spTree>
    <p:extLst>
      <p:ext uri="{BB962C8B-B14F-4D97-AF65-F5344CB8AC3E}">
        <p14:creationId xmlns:p14="http://schemas.microsoft.com/office/powerpoint/2010/main" val="4128598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Group Bookings w/ BCD Travel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450047"/>
            <a:ext cx="10710710" cy="4136280"/>
          </a:xfrm>
        </p:spPr>
        <p:txBody>
          <a:bodyPr>
            <a:normAutofit/>
          </a:bodyPr>
          <a:lstStyle/>
          <a:p>
            <a:r>
              <a:rPr lang="en-US" sz="2000" dirty="0">
                <a:latin typeface="Arial Narrow" panose="020B0606020202030204" pitchFamily="34" charset="0"/>
              </a:rPr>
              <a:t>For groups of 10 people or more, Travel Coordinators will need to fill out the Group Air Request Form </a:t>
            </a:r>
            <a:r>
              <a:rPr lang="en-US" sz="2000" dirty="0">
                <a:latin typeface="Arial Narrow" panose="020B0606020202030204" pitchFamily="34" charset="0"/>
                <a:hlinkClick r:id="rId2"/>
              </a:rPr>
              <a:t>https://app.smartsheet.com/b/form/f0989fd729844edbad10e2fc6731fdbb</a:t>
            </a:r>
            <a:r>
              <a:rPr lang="en-US" sz="2000" dirty="0">
                <a:latin typeface="Arial Narrow" panose="020B0606020202030204" pitchFamily="34" charset="0"/>
              </a:rPr>
              <a:t> </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90304" y="1271673"/>
            <a:ext cx="10022286" cy="0"/>
          </a:xfrm>
        </p:spPr>
        <p:txBody>
          <a:bodyPr/>
          <a:lstStyle/>
          <a:p>
            <a:endParaRPr lang="en-US"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26</a:t>
            </a:fld>
            <a:endParaRPr lang="en-US" dirty="0"/>
          </a:p>
        </p:txBody>
      </p:sp>
      <p:pic>
        <p:nvPicPr>
          <p:cNvPr id="6" name="Picture 5">
            <a:extLst>
              <a:ext uri="{FF2B5EF4-FFF2-40B4-BE49-F238E27FC236}">
                <a16:creationId xmlns:a16="http://schemas.microsoft.com/office/drawing/2014/main" id="{6B9CB296-F1E1-4EB3-8189-D745EA9AC226}"/>
              </a:ext>
            </a:extLst>
          </p:cNvPr>
          <p:cNvPicPr>
            <a:picLocks noChangeAspect="1"/>
          </p:cNvPicPr>
          <p:nvPr/>
        </p:nvPicPr>
        <p:blipFill rotWithShape="1">
          <a:blip r:embed="rId3"/>
          <a:srcRect l="9726" t="4078" r="7926"/>
          <a:stretch/>
        </p:blipFill>
        <p:spPr>
          <a:xfrm>
            <a:off x="1090304" y="2127920"/>
            <a:ext cx="7752039" cy="4730080"/>
          </a:xfrm>
          <a:prstGeom prst="rect">
            <a:avLst/>
          </a:prstGeom>
        </p:spPr>
      </p:pic>
    </p:spTree>
    <p:extLst>
      <p:ext uri="{BB962C8B-B14F-4D97-AF65-F5344CB8AC3E}">
        <p14:creationId xmlns:p14="http://schemas.microsoft.com/office/powerpoint/2010/main" val="1574838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Group Bookings w/ BCD Travel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lnSpcReduction="10000"/>
          </a:bodyPr>
          <a:lstStyle/>
          <a:p>
            <a:pPr marL="234950" indent="-457200">
              <a:lnSpc>
                <a:spcPct val="100000"/>
              </a:lnSpc>
              <a:spcBef>
                <a:spcPts val="0"/>
              </a:spcBef>
              <a:spcAft>
                <a:spcPts val="1200"/>
              </a:spcAft>
            </a:pPr>
            <a:r>
              <a:rPr lang="en-US" sz="2800" dirty="0">
                <a:latin typeface="Arial Narrow" panose="020B0606020202030204" pitchFamily="34" charset="0"/>
              </a:rPr>
              <a:t>BCD meeting coordinator will respond within 24 business hours</a:t>
            </a:r>
          </a:p>
          <a:p>
            <a:pPr marL="234950" indent="-457200">
              <a:lnSpc>
                <a:spcPct val="100000"/>
              </a:lnSpc>
              <a:spcBef>
                <a:spcPts val="0"/>
              </a:spcBef>
              <a:spcAft>
                <a:spcPts val="1200"/>
              </a:spcAft>
            </a:pPr>
            <a:r>
              <a:rPr lang="en-US" sz="2800" dirty="0">
                <a:latin typeface="Arial Narrow" panose="020B0606020202030204" pitchFamily="34" charset="0"/>
              </a:rPr>
              <a:t>If the CTS card is used, only ONE unique campus trip/request/direct bill ID (DAPO or PO for UCR) will be used for ALL travelers</a:t>
            </a:r>
          </a:p>
          <a:p>
            <a:pPr marL="234950" indent="-457200">
              <a:lnSpc>
                <a:spcPct val="100000"/>
              </a:lnSpc>
              <a:spcBef>
                <a:spcPts val="0"/>
              </a:spcBef>
              <a:spcAft>
                <a:spcPts val="1200"/>
              </a:spcAft>
            </a:pPr>
            <a:r>
              <a:rPr lang="en-US" sz="2800" dirty="0">
                <a:latin typeface="Arial Narrow" panose="020B0606020202030204" pitchFamily="34" charset="0"/>
              </a:rPr>
              <a:t>NO hotel space will be negotiated or booked</a:t>
            </a:r>
          </a:p>
          <a:p>
            <a:pPr marL="234950" indent="-457200">
              <a:lnSpc>
                <a:spcPct val="100000"/>
              </a:lnSpc>
              <a:spcBef>
                <a:spcPts val="0"/>
              </a:spcBef>
              <a:spcAft>
                <a:spcPts val="1200"/>
              </a:spcAft>
            </a:pPr>
            <a:r>
              <a:rPr lang="en-US" sz="2800" dirty="0">
                <a:latin typeface="Arial Narrow" panose="020B0606020202030204" pitchFamily="34" charset="0"/>
              </a:rPr>
              <a:t>Booking fee of $34 per ticket will apply at the time of booking</a:t>
            </a:r>
          </a:p>
          <a:p>
            <a:pPr marL="234950" indent="-457200">
              <a:lnSpc>
                <a:spcPct val="100000"/>
              </a:lnSpc>
              <a:spcBef>
                <a:spcPts val="0"/>
              </a:spcBef>
              <a:spcAft>
                <a:spcPts val="1200"/>
              </a:spcAft>
            </a:pPr>
            <a:r>
              <a:rPr lang="en-US" sz="2800" dirty="0">
                <a:latin typeface="Arial Narrow" panose="020B0606020202030204" pitchFamily="34" charset="0"/>
              </a:rPr>
              <a:t>An invoice will be generated for $10 upcharge fee per ticket</a:t>
            </a:r>
          </a:p>
          <a:p>
            <a:pPr marL="234950" indent="-457200">
              <a:lnSpc>
                <a:spcPct val="100000"/>
              </a:lnSpc>
              <a:spcBef>
                <a:spcPts val="0"/>
              </a:spcBef>
              <a:spcAft>
                <a:spcPts val="1200"/>
              </a:spcAft>
            </a:pPr>
            <a:r>
              <a:rPr lang="en-US" sz="2800" dirty="0">
                <a:latin typeface="Arial Narrow" panose="020B0606020202030204" pitchFamily="34" charset="0"/>
              </a:rPr>
              <a:t>BCD has programed phone prompt #4 to direct travelers to the Group Air        team</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27</a:t>
            </a:fld>
            <a:endParaRPr lang="en-US" dirty="0"/>
          </a:p>
        </p:txBody>
      </p:sp>
    </p:spTree>
    <p:extLst>
      <p:ext uri="{BB962C8B-B14F-4D97-AF65-F5344CB8AC3E}">
        <p14:creationId xmlns:p14="http://schemas.microsoft.com/office/powerpoint/2010/main" val="411210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General Travel Reminders</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28</a:t>
            </a:fld>
            <a:endParaRPr lang="en-US" dirty="0"/>
          </a:p>
        </p:txBody>
      </p:sp>
    </p:spTree>
    <p:extLst>
      <p:ext uri="{BB962C8B-B14F-4D97-AF65-F5344CB8AC3E}">
        <p14:creationId xmlns:p14="http://schemas.microsoft.com/office/powerpoint/2010/main" val="3879090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General Travel Reminders </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3" y="1747207"/>
            <a:ext cx="10900591" cy="4776141"/>
          </a:xfrm>
        </p:spPr>
        <p:txBody>
          <a:bodyPr>
            <a:normAutofit fontScale="62500" lnSpcReduction="20000"/>
          </a:bodyPr>
          <a:lstStyle/>
          <a:p>
            <a:pPr marL="0" indent="0">
              <a:spcAft>
                <a:spcPts val="1200"/>
              </a:spcAft>
              <a:buNone/>
            </a:pPr>
            <a:r>
              <a:rPr lang="en-US" sz="3200" dirty="0">
                <a:latin typeface="Arial Narrow" panose="020B0606020202030204" pitchFamily="34" charset="0"/>
              </a:rPr>
              <a:t>Please ensure travelers review and understand G-28 Travel policy </a:t>
            </a:r>
            <a:r>
              <a:rPr lang="en-US" sz="3200" u="sng" dirty="0">
                <a:latin typeface="Arial Narrow" panose="020B0606020202030204" pitchFamily="34" charset="0"/>
              </a:rPr>
              <a:t>before</a:t>
            </a:r>
            <a:r>
              <a:rPr lang="en-US" sz="3200" dirty="0">
                <a:latin typeface="Arial Narrow" panose="020B0606020202030204" pitchFamily="34" charset="0"/>
              </a:rPr>
              <a:t> traveling to avoid un-reimbursable expenditures</a:t>
            </a:r>
          </a:p>
          <a:p>
            <a:pPr>
              <a:spcAft>
                <a:spcPts val="1200"/>
              </a:spcAft>
            </a:pPr>
            <a:r>
              <a:rPr lang="en-US" sz="3200" dirty="0">
                <a:latin typeface="Arial Narrow" panose="020B0606020202030204" pitchFamily="34" charset="0"/>
              </a:rPr>
              <a:t>Travel reimbursement requests must be submitted within forty-five (45) days after the completion of travel. </a:t>
            </a:r>
          </a:p>
          <a:p>
            <a:pPr lvl="1">
              <a:lnSpc>
                <a:spcPct val="100000"/>
              </a:lnSpc>
              <a:spcBef>
                <a:spcPts val="0"/>
              </a:spcBef>
              <a:spcAft>
                <a:spcPts val="1200"/>
              </a:spcAft>
            </a:pPr>
            <a:r>
              <a:rPr lang="en-US" sz="3200" dirty="0">
                <a:latin typeface="Arial Narrow" panose="020B0606020202030204" pitchFamily="34" charset="0"/>
              </a:rPr>
              <a:t>To ensure</a:t>
            </a:r>
            <a:r>
              <a:rPr lang="en-US" sz="3200" dirty="0">
                <a:solidFill>
                  <a:schemeClr val="bg2">
                    <a:lumMod val="10000"/>
                  </a:schemeClr>
                </a:solidFill>
                <a:latin typeface="Arial Narrow" panose="020B0606020202030204" pitchFamily="34" charset="0"/>
              </a:rPr>
              <a:t> travel reimbursement are promptly initiated, reimbursed to travelers and reflected in the general ledger.</a:t>
            </a:r>
          </a:p>
          <a:p>
            <a:pPr lvl="1">
              <a:lnSpc>
                <a:spcPct val="100000"/>
              </a:lnSpc>
              <a:spcBef>
                <a:spcPts val="0"/>
              </a:spcBef>
              <a:spcAft>
                <a:spcPts val="1200"/>
              </a:spcAft>
            </a:pPr>
            <a:r>
              <a:rPr lang="en-US" sz="3200" dirty="0">
                <a:latin typeface="Arial Narrow" panose="020B0606020202030204" pitchFamily="34" charset="0"/>
              </a:rPr>
              <a:t>UCR requires a justification after 21 days</a:t>
            </a:r>
          </a:p>
          <a:p>
            <a:r>
              <a:rPr lang="en-US" sz="3200" dirty="0">
                <a:latin typeface="Arial Narrow" panose="020B0606020202030204" pitchFamily="34" charset="0"/>
              </a:rPr>
              <a:t>Meals and Incidental expenses are based on actuals, not per diem.</a:t>
            </a:r>
          </a:p>
          <a:p>
            <a:r>
              <a:rPr lang="en-US" sz="3200" dirty="0">
                <a:latin typeface="Arial Narrow" panose="020B0606020202030204" pitchFamily="34" charset="0"/>
              </a:rPr>
              <a:t>Receipts are required for most charges $75 and over </a:t>
            </a:r>
          </a:p>
          <a:p>
            <a:r>
              <a:rPr lang="en-US" sz="3200" u="sng" dirty="0">
                <a:latin typeface="Arial Narrow" panose="020B0606020202030204" pitchFamily="34" charset="0"/>
              </a:rPr>
              <a:t>Regardless of dollar amount,</a:t>
            </a:r>
            <a:r>
              <a:rPr lang="en-US" sz="3200" dirty="0">
                <a:latin typeface="Arial Narrow" panose="020B0606020202030204" pitchFamily="34" charset="0"/>
              </a:rPr>
              <a:t> original receipts are required to be submitted for the following: </a:t>
            </a:r>
          </a:p>
          <a:p>
            <a:pPr lvl="1">
              <a:lnSpc>
                <a:spcPct val="110000"/>
              </a:lnSpc>
              <a:spcBef>
                <a:spcPts val="0"/>
              </a:spcBef>
              <a:spcAft>
                <a:spcPts val="600"/>
              </a:spcAft>
            </a:pPr>
            <a:r>
              <a:rPr lang="en-US" sz="3200" dirty="0">
                <a:latin typeface="Arial Narrow" panose="020B0606020202030204" pitchFamily="34" charset="0"/>
              </a:rPr>
              <a:t>Airfare</a:t>
            </a:r>
          </a:p>
          <a:p>
            <a:pPr lvl="1">
              <a:lnSpc>
                <a:spcPct val="110000"/>
              </a:lnSpc>
              <a:spcBef>
                <a:spcPts val="0"/>
              </a:spcBef>
              <a:spcAft>
                <a:spcPts val="600"/>
              </a:spcAft>
            </a:pPr>
            <a:r>
              <a:rPr lang="en-US" sz="3200" dirty="0">
                <a:latin typeface="Arial Narrow" panose="020B0606020202030204" pitchFamily="34" charset="0"/>
              </a:rPr>
              <a:t>Lodging</a:t>
            </a:r>
          </a:p>
          <a:p>
            <a:pPr lvl="1">
              <a:lnSpc>
                <a:spcPct val="110000"/>
              </a:lnSpc>
              <a:spcBef>
                <a:spcPts val="0"/>
              </a:spcBef>
              <a:spcAft>
                <a:spcPts val="600"/>
              </a:spcAft>
            </a:pPr>
            <a:r>
              <a:rPr lang="en-US" sz="3200" dirty="0">
                <a:latin typeface="Arial Narrow" panose="020B0606020202030204" pitchFamily="34" charset="0"/>
              </a:rPr>
              <a:t>Rental car expenses</a:t>
            </a:r>
          </a:p>
          <a:p>
            <a:pPr lvl="1">
              <a:lnSpc>
                <a:spcPct val="110000"/>
              </a:lnSpc>
              <a:spcBef>
                <a:spcPts val="0"/>
              </a:spcBef>
              <a:spcAft>
                <a:spcPts val="600"/>
              </a:spcAft>
            </a:pPr>
            <a:r>
              <a:rPr lang="en-US" sz="3200" dirty="0">
                <a:latin typeface="Arial Narrow" panose="020B0606020202030204" pitchFamily="34" charset="0"/>
              </a:rPr>
              <a:t>Registration fees</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29</a:t>
            </a:fld>
            <a:endParaRPr lang="en-US" dirty="0"/>
          </a:p>
        </p:txBody>
      </p:sp>
    </p:spTree>
    <p:extLst>
      <p:ext uri="{BB962C8B-B14F-4D97-AF65-F5344CB8AC3E}">
        <p14:creationId xmlns:p14="http://schemas.microsoft.com/office/powerpoint/2010/main" val="158745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Grocery Store PO Updates</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a:p>
            <a:endParaRPr lang="en-US" dirty="0"/>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3</a:t>
            </a:fld>
            <a:endParaRPr lang="en-US" dirty="0"/>
          </a:p>
        </p:txBody>
      </p:sp>
    </p:spTree>
    <p:extLst>
      <p:ext uri="{BB962C8B-B14F-4D97-AF65-F5344CB8AC3E}">
        <p14:creationId xmlns:p14="http://schemas.microsoft.com/office/powerpoint/2010/main" val="412228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Insurance - Car Rentals</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926318"/>
            <a:ext cx="10710710" cy="4644164"/>
          </a:xfrm>
        </p:spPr>
        <p:txBody>
          <a:bodyPr>
            <a:normAutofit fontScale="62500" lnSpcReduction="20000"/>
          </a:bodyPr>
          <a:lstStyle/>
          <a:p>
            <a:pPr>
              <a:lnSpc>
                <a:spcPct val="100000"/>
              </a:lnSpc>
              <a:spcBef>
                <a:spcPts val="0"/>
              </a:spcBef>
              <a:spcAft>
                <a:spcPts val="1200"/>
              </a:spcAft>
            </a:pPr>
            <a:r>
              <a:rPr lang="en-US" sz="3500" b="1" dirty="0">
                <a:latin typeface="Arial Narrow" panose="020B0606020202030204" pitchFamily="34" charset="0"/>
              </a:rPr>
              <a:t>Car Rental Insurance DO’s</a:t>
            </a:r>
          </a:p>
          <a:p>
            <a:pPr lvl="1">
              <a:lnSpc>
                <a:spcPct val="100000"/>
              </a:lnSpc>
              <a:spcBef>
                <a:spcPts val="0"/>
              </a:spcBef>
              <a:spcAft>
                <a:spcPts val="1200"/>
              </a:spcAft>
            </a:pPr>
            <a:r>
              <a:rPr lang="en-US" sz="2500" dirty="0">
                <a:latin typeface="Arial Narrow" panose="020B0606020202030204" pitchFamily="34" charset="0"/>
              </a:rPr>
              <a:t>Utilize the UC agreements whenever possible due to the exceptional pricing and insurance coverage</a:t>
            </a:r>
          </a:p>
          <a:p>
            <a:pPr lvl="1">
              <a:lnSpc>
                <a:spcPct val="100000"/>
              </a:lnSpc>
              <a:spcBef>
                <a:spcPts val="0"/>
              </a:spcBef>
              <a:spcAft>
                <a:spcPts val="1200"/>
              </a:spcAft>
            </a:pPr>
            <a:r>
              <a:rPr lang="en-US" sz="2500" dirty="0">
                <a:latin typeface="Arial Narrow" panose="020B0606020202030204" pitchFamily="34" charset="0"/>
              </a:rPr>
              <a:t>Accept full collision coverage for car rentals </a:t>
            </a:r>
            <a:r>
              <a:rPr lang="en-US" sz="2500" b="1" dirty="0">
                <a:latin typeface="Arial Narrow" panose="020B0606020202030204" pitchFamily="34" charset="0"/>
              </a:rPr>
              <a:t>OUTSIDE</a:t>
            </a:r>
            <a:r>
              <a:rPr lang="en-US" sz="2500" dirty="0">
                <a:latin typeface="Arial Narrow" panose="020B0606020202030204" pitchFamily="34" charset="0"/>
              </a:rPr>
              <a:t> of the continental US (OCONUS) and in foreign locations</a:t>
            </a:r>
          </a:p>
          <a:p>
            <a:pPr lvl="2">
              <a:lnSpc>
                <a:spcPct val="100000"/>
              </a:lnSpc>
              <a:spcBef>
                <a:spcPts val="0"/>
              </a:spcBef>
              <a:spcAft>
                <a:spcPts val="1200"/>
              </a:spcAft>
            </a:pPr>
            <a:r>
              <a:rPr lang="en-US" sz="2500" dirty="0">
                <a:latin typeface="Arial Narrow" panose="020B0606020202030204" pitchFamily="34" charset="0"/>
              </a:rPr>
              <a:t>Supplemental insurance is also recommended outside of the US</a:t>
            </a:r>
          </a:p>
          <a:p>
            <a:pPr lvl="2">
              <a:lnSpc>
                <a:spcPct val="100000"/>
              </a:lnSpc>
              <a:spcBef>
                <a:spcPts val="0"/>
              </a:spcBef>
              <a:spcAft>
                <a:spcPts val="1200"/>
              </a:spcAft>
            </a:pPr>
            <a:r>
              <a:rPr lang="en-US" sz="2500" dirty="0">
                <a:latin typeface="Arial Narrow" panose="020B0606020202030204" pitchFamily="34" charset="0"/>
              </a:rPr>
              <a:t>Costs of additional rental insurance in OCONUS and Foreign locations is reimbursable to the traveler</a:t>
            </a:r>
          </a:p>
          <a:p>
            <a:pPr>
              <a:lnSpc>
                <a:spcPct val="100000"/>
              </a:lnSpc>
              <a:spcBef>
                <a:spcPts val="0"/>
              </a:spcBef>
              <a:spcAft>
                <a:spcPts val="1200"/>
              </a:spcAft>
            </a:pPr>
            <a:r>
              <a:rPr lang="en-US" sz="3500" b="1" dirty="0">
                <a:latin typeface="Arial Narrow" panose="020B0606020202030204" pitchFamily="34" charset="0"/>
              </a:rPr>
              <a:t>Car Rental Insurance DONT’S </a:t>
            </a:r>
          </a:p>
          <a:p>
            <a:pPr lvl="1">
              <a:lnSpc>
                <a:spcPct val="100000"/>
              </a:lnSpc>
              <a:spcBef>
                <a:spcPts val="0"/>
              </a:spcBef>
              <a:spcAft>
                <a:spcPts val="1200"/>
              </a:spcAft>
            </a:pPr>
            <a:r>
              <a:rPr lang="en-US" sz="2600" dirty="0">
                <a:latin typeface="Arial Narrow" panose="020B0606020202030204" pitchFamily="34" charset="0"/>
              </a:rPr>
              <a:t>Do not accept additional insurances, including collision waiver (CDW) on normal vehicles rented in the Continental United States (CONUS) </a:t>
            </a:r>
          </a:p>
          <a:p>
            <a:pPr lvl="2">
              <a:lnSpc>
                <a:spcPct val="100000"/>
              </a:lnSpc>
              <a:spcBef>
                <a:spcPts val="0"/>
              </a:spcBef>
              <a:spcAft>
                <a:spcPts val="1200"/>
              </a:spcAft>
            </a:pPr>
            <a:r>
              <a:rPr lang="en-US" sz="2600" dirty="0">
                <a:latin typeface="Arial Narrow" panose="020B0606020202030204" pitchFamily="34" charset="0"/>
              </a:rPr>
              <a:t>For rentals on the UC agreement, </a:t>
            </a:r>
            <a:r>
              <a:rPr lang="en-US" sz="2600" dirty="0">
                <a:solidFill>
                  <a:schemeClr val="bg2">
                    <a:lumMod val="10000"/>
                  </a:schemeClr>
                </a:solidFill>
                <a:latin typeface="Arial Narrow" panose="020B0606020202030204" pitchFamily="34" charset="0"/>
              </a:rPr>
              <a:t>additional rental car insurance is not allowable as it is a duplicative and unnecessary cost</a:t>
            </a:r>
          </a:p>
          <a:p>
            <a:pPr lvl="2">
              <a:lnSpc>
                <a:spcPct val="100000"/>
              </a:lnSpc>
              <a:spcBef>
                <a:spcPts val="0"/>
              </a:spcBef>
              <a:spcAft>
                <a:spcPts val="1200"/>
              </a:spcAft>
            </a:pPr>
            <a:r>
              <a:rPr lang="en-US" sz="2600" dirty="0">
                <a:solidFill>
                  <a:schemeClr val="bg2">
                    <a:lumMod val="10000"/>
                  </a:schemeClr>
                </a:solidFill>
                <a:latin typeface="Arial Narrow" panose="020B0606020202030204" pitchFamily="34" charset="0"/>
              </a:rPr>
              <a:t>Additional charges for insurance on non-contract rentals are not reimbursable UNLESS a UC agreement car rental company is unavailable in the travel destination area</a:t>
            </a:r>
          </a:p>
          <a:p>
            <a:pPr lvl="2">
              <a:lnSpc>
                <a:spcPct val="100000"/>
              </a:lnSpc>
              <a:spcBef>
                <a:spcPts val="0"/>
              </a:spcBef>
              <a:spcAft>
                <a:spcPts val="1200"/>
              </a:spcAft>
            </a:pPr>
            <a:r>
              <a:rPr lang="en-US" sz="2600" dirty="0">
                <a:latin typeface="Arial Narrow" panose="020B0606020202030204" pitchFamily="34" charset="0"/>
              </a:rPr>
              <a:t>For additional information on rental car insurance coverage, see UC Car Rental Insurance Information. </a:t>
            </a:r>
            <a:r>
              <a:rPr lang="en-US" sz="2600" dirty="0">
                <a:latin typeface="Arial Narrow" panose="020B0606020202030204" pitchFamily="34" charset="0"/>
                <a:hlinkClick r:id="rId2"/>
              </a:rPr>
              <a:t>https://www.ucop.edu/risk-services-travel/index.html</a:t>
            </a:r>
            <a:endParaRPr lang="en-US" sz="2600" dirty="0">
              <a:latin typeface="Arial Narrow" panose="020B0606020202030204" pitchFamily="34" charset="0"/>
            </a:endParaRPr>
          </a:p>
          <a:p>
            <a:pPr marL="0" indent="0">
              <a:lnSpc>
                <a:spcPct val="100000"/>
              </a:lnSpc>
              <a:spcBef>
                <a:spcPts val="0"/>
              </a:spcBef>
              <a:spcAft>
                <a:spcPts val="3000"/>
              </a:spcAft>
              <a:buNone/>
            </a:pPr>
            <a:endParaRPr lang="en-US" sz="2600" dirty="0">
              <a:latin typeface="Arial Narrow" panose="020B0606020202030204" pitchFamily="34" charset="0"/>
            </a:endParaRP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30</a:t>
            </a:fld>
            <a:endParaRPr lang="en-US" dirty="0"/>
          </a:p>
        </p:txBody>
      </p:sp>
    </p:spTree>
    <p:extLst>
      <p:ext uri="{BB962C8B-B14F-4D97-AF65-F5344CB8AC3E}">
        <p14:creationId xmlns:p14="http://schemas.microsoft.com/office/powerpoint/2010/main" val="331825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Lodging Policy Reminders</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85000" lnSpcReduction="20000"/>
          </a:bodyPr>
          <a:lstStyle/>
          <a:p>
            <a:pPr marL="0" indent="0">
              <a:buNone/>
            </a:pPr>
            <a:r>
              <a:rPr lang="en-US" sz="3200" b="1" dirty="0">
                <a:latin typeface="Arial Narrow" panose="020B0606020202030204" pitchFamily="34" charset="0"/>
              </a:rPr>
              <a:t>Traveler must be at least forty miles or more from the headquarters or home, whichever is closer, before overnight lodging is reimbursed.</a:t>
            </a:r>
          </a:p>
          <a:p>
            <a:pPr marL="0" indent="0">
              <a:buNone/>
            </a:pPr>
            <a:endParaRPr lang="en-US" sz="1800" dirty="0">
              <a:solidFill>
                <a:srgbClr val="FF0000"/>
              </a:solidFill>
              <a:latin typeface="Arial Narrow" panose="020B0606020202030204" pitchFamily="34" charset="0"/>
            </a:endParaRPr>
          </a:p>
          <a:p>
            <a:pPr>
              <a:lnSpc>
                <a:spcPct val="100000"/>
              </a:lnSpc>
              <a:spcBef>
                <a:spcPts val="0"/>
              </a:spcBef>
              <a:spcAft>
                <a:spcPts val="600"/>
              </a:spcAft>
            </a:pPr>
            <a:r>
              <a:rPr lang="en-US" sz="3200" dirty="0">
                <a:latin typeface="Arial Narrow" panose="020B0606020202030204" pitchFamily="34" charset="0"/>
              </a:rPr>
              <a:t>Maximum of $275 on nightly room rates for travel assignments of less than 30 days within the continental United States (CONUS).</a:t>
            </a:r>
          </a:p>
          <a:p>
            <a:pPr marL="0" indent="0">
              <a:lnSpc>
                <a:spcPct val="100000"/>
              </a:lnSpc>
              <a:spcBef>
                <a:spcPts val="0"/>
              </a:spcBef>
              <a:spcAft>
                <a:spcPts val="600"/>
              </a:spcAft>
              <a:buNone/>
            </a:pPr>
            <a:endParaRPr lang="en-US" sz="3200" dirty="0">
              <a:latin typeface="Arial Narrow" panose="020B0606020202030204" pitchFamily="34" charset="0"/>
            </a:endParaRPr>
          </a:p>
          <a:p>
            <a:pPr>
              <a:lnSpc>
                <a:spcPct val="100000"/>
              </a:lnSpc>
              <a:spcBef>
                <a:spcPts val="0"/>
              </a:spcBef>
              <a:spcAft>
                <a:spcPts val="600"/>
              </a:spcAft>
            </a:pPr>
            <a:r>
              <a:rPr lang="en-US" sz="3200" dirty="0">
                <a:latin typeface="Arial Narrow" panose="020B0606020202030204" pitchFamily="34" charset="0"/>
              </a:rPr>
              <a:t>Lodging expenses are reimbursed for actuals up to $275 per night before taxes and mandatory hotel fees.</a:t>
            </a:r>
          </a:p>
          <a:p>
            <a:pPr marL="0" indent="0">
              <a:lnSpc>
                <a:spcPct val="100000"/>
              </a:lnSpc>
              <a:spcBef>
                <a:spcPts val="0"/>
              </a:spcBef>
              <a:spcAft>
                <a:spcPts val="600"/>
              </a:spcAft>
              <a:buNone/>
            </a:pPr>
            <a:endParaRPr lang="en-US" sz="3200" dirty="0">
              <a:latin typeface="Arial Narrow" panose="020B0606020202030204" pitchFamily="34" charset="0"/>
            </a:endParaRPr>
          </a:p>
          <a:p>
            <a:pPr>
              <a:lnSpc>
                <a:spcPct val="100000"/>
              </a:lnSpc>
              <a:spcBef>
                <a:spcPts val="0"/>
              </a:spcBef>
              <a:spcAft>
                <a:spcPts val="600"/>
              </a:spcAft>
            </a:pPr>
            <a:r>
              <a:rPr lang="en-US" sz="3200" dirty="0">
                <a:latin typeface="Arial Narrow" panose="020B0606020202030204" pitchFamily="34" charset="0"/>
              </a:rPr>
              <a:t>Must be supported by original itemized receipts, </a:t>
            </a:r>
            <a:r>
              <a:rPr lang="en-US" sz="3200" u="sng" dirty="0">
                <a:latin typeface="Arial Narrow" panose="020B0606020202030204" pitchFamily="34" charset="0"/>
              </a:rPr>
              <a:t>regardless of the amounts incurred.</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31</a:t>
            </a:fld>
            <a:endParaRPr lang="en-US" dirty="0"/>
          </a:p>
        </p:txBody>
      </p:sp>
    </p:spTree>
    <p:extLst>
      <p:ext uri="{BB962C8B-B14F-4D97-AF65-F5344CB8AC3E}">
        <p14:creationId xmlns:p14="http://schemas.microsoft.com/office/powerpoint/2010/main" val="2528755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Lodging Policy Reminders (Cont’d)</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926318"/>
            <a:ext cx="10879192" cy="4456194"/>
          </a:xfrm>
        </p:spPr>
        <p:txBody>
          <a:bodyPr>
            <a:normAutofit fontScale="77500" lnSpcReduction="20000"/>
          </a:bodyPr>
          <a:lstStyle/>
          <a:p>
            <a:pPr lvl="1">
              <a:lnSpc>
                <a:spcPct val="100000"/>
              </a:lnSpc>
              <a:spcBef>
                <a:spcPts val="0"/>
              </a:spcBef>
              <a:spcAft>
                <a:spcPts val="3000"/>
              </a:spcAft>
            </a:pPr>
            <a:r>
              <a:rPr lang="en-US" sz="3100" dirty="0">
                <a:latin typeface="Arial Narrow" panose="020B0606020202030204" pitchFamily="34" charset="0"/>
              </a:rPr>
              <a:t>The cost of the lodging must be reasonable for the locality of travel.</a:t>
            </a:r>
          </a:p>
          <a:p>
            <a:pPr lvl="1">
              <a:lnSpc>
                <a:spcPct val="100000"/>
              </a:lnSpc>
              <a:spcBef>
                <a:spcPts val="0"/>
              </a:spcBef>
              <a:spcAft>
                <a:spcPts val="1200"/>
              </a:spcAft>
            </a:pPr>
            <a:r>
              <a:rPr lang="en-US" sz="3100" dirty="0">
                <a:latin typeface="Arial Narrow" panose="020B0606020202030204" pitchFamily="34" charset="0"/>
              </a:rPr>
              <a:t>Lodging comparisons are required when a traveler is unable to secure lodging at $275 or less per night.</a:t>
            </a:r>
          </a:p>
          <a:p>
            <a:pPr lvl="1">
              <a:lnSpc>
                <a:spcPct val="100000"/>
              </a:lnSpc>
              <a:spcBef>
                <a:spcPts val="0"/>
              </a:spcBef>
              <a:spcAft>
                <a:spcPts val="1200"/>
              </a:spcAft>
            </a:pPr>
            <a:r>
              <a:rPr lang="en-US" sz="3100" dirty="0">
                <a:latin typeface="Arial Narrow" panose="020B0606020202030204" pitchFamily="34" charset="0"/>
              </a:rPr>
              <a:t>Price comparisons must be:</a:t>
            </a:r>
          </a:p>
          <a:p>
            <a:pPr lvl="2">
              <a:lnSpc>
                <a:spcPct val="120000"/>
              </a:lnSpc>
              <a:spcBef>
                <a:spcPts val="0"/>
              </a:spcBef>
              <a:spcAft>
                <a:spcPts val="3000"/>
              </a:spcAft>
            </a:pPr>
            <a:r>
              <a:rPr lang="en-US" sz="3100" dirty="0">
                <a:latin typeface="Arial Narrow" panose="020B0606020202030204" pitchFamily="34" charset="0"/>
              </a:rPr>
              <a:t>Made at the time of booking</a:t>
            </a:r>
          </a:p>
          <a:p>
            <a:pPr lvl="2">
              <a:lnSpc>
                <a:spcPct val="120000"/>
              </a:lnSpc>
              <a:spcBef>
                <a:spcPts val="0"/>
              </a:spcBef>
              <a:spcAft>
                <a:spcPts val="3000"/>
              </a:spcAft>
            </a:pPr>
            <a:r>
              <a:rPr lang="en-US" sz="3100" dirty="0">
                <a:latin typeface="Arial Narrow" panose="020B0606020202030204" pitchFamily="34" charset="0"/>
              </a:rPr>
              <a:t>Within the proximity of the meeting that support the higher lodging rate incurred.</a:t>
            </a:r>
          </a:p>
          <a:p>
            <a:pPr lvl="1">
              <a:lnSpc>
                <a:spcPct val="100000"/>
              </a:lnSpc>
              <a:spcBef>
                <a:spcPts val="0"/>
              </a:spcBef>
            </a:pPr>
            <a:r>
              <a:rPr lang="en-US" sz="3100" dirty="0">
                <a:latin typeface="Arial Narrow" panose="020B0606020202030204" pitchFamily="34" charset="0"/>
              </a:rPr>
              <a:t>A traveler who is required to attend a conference where the prearranged conference lodging rate exceeds the $275 per night cap may stay at the conference hotel without exceptional approval.</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32</a:t>
            </a:fld>
            <a:endParaRPr lang="en-US" dirty="0"/>
          </a:p>
        </p:txBody>
      </p:sp>
    </p:spTree>
    <p:extLst>
      <p:ext uri="{BB962C8B-B14F-4D97-AF65-F5344CB8AC3E}">
        <p14:creationId xmlns:p14="http://schemas.microsoft.com/office/powerpoint/2010/main" val="4166222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Ancillary Charges</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615421"/>
            <a:ext cx="10778608" cy="4649073"/>
          </a:xfrm>
        </p:spPr>
        <p:txBody>
          <a:bodyPr>
            <a:normAutofit fontScale="32500" lnSpcReduction="20000"/>
          </a:bodyPr>
          <a:lstStyle/>
          <a:p>
            <a:pPr>
              <a:lnSpc>
                <a:spcPct val="100000"/>
              </a:lnSpc>
              <a:spcBef>
                <a:spcPts val="0"/>
              </a:spcBef>
              <a:spcAft>
                <a:spcPts val="1200"/>
              </a:spcAft>
            </a:pPr>
            <a:r>
              <a:rPr lang="en-US" sz="8000" dirty="0">
                <a:latin typeface="Arial Narrow" panose="020B0606020202030204" pitchFamily="34" charset="0"/>
              </a:rPr>
              <a:t>The UC Travel policy, Business and Finance Bulletin G-28 (BFB G-28) allows campus Chancellors to establish  </a:t>
            </a:r>
            <a:r>
              <a:rPr lang="en-US" sz="8000" u="sng" dirty="0">
                <a:latin typeface="Arial Narrow" panose="020B0606020202030204" pitchFamily="34" charset="0"/>
              </a:rPr>
              <a:t>local policy </a:t>
            </a:r>
            <a:r>
              <a:rPr lang="en-US" sz="8000" dirty="0">
                <a:latin typeface="Arial Narrow" panose="020B0606020202030204" pitchFamily="34" charset="0"/>
              </a:rPr>
              <a:t>on ancillary travel charges.</a:t>
            </a:r>
          </a:p>
          <a:p>
            <a:pPr marL="234950" indent="-234950">
              <a:spcAft>
                <a:spcPts val="1200"/>
              </a:spcAft>
            </a:pPr>
            <a:r>
              <a:rPr lang="en-US" sz="8000" dirty="0">
                <a:latin typeface="Arial Narrow" panose="020B0606020202030204" pitchFamily="34" charset="0"/>
              </a:rPr>
              <a:t>Effective 10/01/2018, Chancellor Wilcox approved certain ancillary travel expenses in order to streamline the travel reimbursement process.</a:t>
            </a:r>
            <a:endParaRPr lang="en-US" sz="8000" b="1" dirty="0">
              <a:latin typeface="Arial Narrow" panose="020B0606020202030204" pitchFamily="34" charset="0"/>
            </a:endParaRPr>
          </a:p>
          <a:p>
            <a:pPr lvl="1">
              <a:lnSpc>
                <a:spcPct val="120000"/>
              </a:lnSpc>
              <a:spcBef>
                <a:spcPts val="0"/>
              </a:spcBef>
              <a:spcAft>
                <a:spcPts val="600"/>
              </a:spcAft>
            </a:pPr>
            <a:r>
              <a:rPr lang="en-US" sz="8000" b="1" dirty="0">
                <a:latin typeface="Arial Narrow" panose="020B0606020202030204" pitchFamily="34" charset="0"/>
              </a:rPr>
              <a:t>Department approval: </a:t>
            </a:r>
          </a:p>
          <a:p>
            <a:pPr lvl="2">
              <a:lnSpc>
                <a:spcPct val="120000"/>
              </a:lnSpc>
              <a:spcBef>
                <a:spcPts val="0"/>
              </a:spcBef>
              <a:spcAft>
                <a:spcPts val="600"/>
              </a:spcAft>
            </a:pPr>
            <a:r>
              <a:rPr lang="en-US" sz="8000" dirty="0">
                <a:latin typeface="Arial Narrow" panose="020B0606020202030204" pitchFamily="34" charset="0"/>
              </a:rPr>
              <a:t> Standard checked baggage fees up to 2 bags</a:t>
            </a:r>
          </a:p>
          <a:p>
            <a:pPr lvl="2">
              <a:lnSpc>
                <a:spcPct val="120000"/>
              </a:lnSpc>
              <a:spcBef>
                <a:spcPts val="0"/>
              </a:spcBef>
              <a:spcAft>
                <a:spcPts val="600"/>
              </a:spcAft>
            </a:pPr>
            <a:r>
              <a:rPr lang="en-US" sz="8000" dirty="0">
                <a:latin typeface="Arial Narrow" panose="020B0606020202030204" pitchFamily="34" charset="0"/>
              </a:rPr>
              <a:t> Carry-on baggage fees up to 2 bags </a:t>
            </a:r>
          </a:p>
          <a:p>
            <a:pPr lvl="2">
              <a:lnSpc>
                <a:spcPct val="120000"/>
              </a:lnSpc>
              <a:spcBef>
                <a:spcPts val="0"/>
              </a:spcBef>
              <a:spcAft>
                <a:spcPts val="600"/>
              </a:spcAft>
            </a:pPr>
            <a:r>
              <a:rPr lang="en-US" sz="8000" dirty="0">
                <a:latin typeface="Arial Narrow" panose="020B0606020202030204" pitchFamily="34" charset="0"/>
              </a:rPr>
              <a:t> Seat selection charges—cannot exceed $30. Does not include seat upgrades</a:t>
            </a:r>
          </a:p>
          <a:p>
            <a:pPr marL="0" indent="0">
              <a:lnSpc>
                <a:spcPct val="120000"/>
              </a:lnSpc>
              <a:spcBef>
                <a:spcPts val="0"/>
              </a:spcBef>
              <a:spcAft>
                <a:spcPts val="600"/>
              </a:spcAft>
              <a:buNone/>
            </a:pPr>
            <a:endParaRPr lang="en-US" sz="8000" b="1" dirty="0">
              <a:solidFill>
                <a:srgbClr val="FF0000"/>
              </a:solidFill>
              <a:latin typeface="Arial Narrow" panose="020B0606020202030204" pitchFamily="34" charset="0"/>
            </a:endParaRPr>
          </a:p>
          <a:p>
            <a:pPr marL="0" indent="0">
              <a:lnSpc>
                <a:spcPct val="120000"/>
              </a:lnSpc>
              <a:spcBef>
                <a:spcPts val="0"/>
              </a:spcBef>
              <a:spcAft>
                <a:spcPts val="600"/>
              </a:spcAft>
              <a:buNone/>
            </a:pPr>
            <a:r>
              <a:rPr lang="en-US" sz="8000" b="1" dirty="0">
                <a:solidFill>
                  <a:srgbClr val="FF0000"/>
                </a:solidFill>
                <a:latin typeface="Arial Narrow" panose="020B0606020202030204" pitchFamily="34" charset="0"/>
              </a:rPr>
              <a:t>Receipts are required for all charges in excess of $75</a:t>
            </a:r>
            <a:endParaRPr lang="en-US" dirty="0">
              <a:latin typeface="Arial Narrow" panose="020B0606020202030204" pitchFamily="34" charset="0"/>
            </a:endParaRPr>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33</a:t>
            </a:fld>
            <a:endParaRPr lang="en-US" dirty="0"/>
          </a:p>
        </p:txBody>
      </p:sp>
    </p:spTree>
    <p:extLst>
      <p:ext uri="{BB962C8B-B14F-4D97-AF65-F5344CB8AC3E}">
        <p14:creationId xmlns:p14="http://schemas.microsoft.com/office/powerpoint/2010/main" val="2397326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 </a:t>
            </a:r>
            <a:r>
              <a:rPr lang="en-US" dirty="0">
                <a:latin typeface="Arial Narrow" panose="020B0606020202030204" pitchFamily="34" charset="0"/>
              </a:rPr>
              <a:t>Ancillary Charges (Cont’d) </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615420"/>
            <a:ext cx="10844030" cy="4804233"/>
          </a:xfrm>
        </p:spPr>
        <p:txBody>
          <a:bodyPr>
            <a:noAutofit/>
          </a:bodyPr>
          <a:lstStyle/>
          <a:p>
            <a:pPr lvl="1">
              <a:lnSpc>
                <a:spcPct val="100000"/>
              </a:lnSpc>
              <a:spcBef>
                <a:spcPts val="0"/>
              </a:spcBef>
              <a:spcAft>
                <a:spcPts val="1200"/>
              </a:spcAft>
            </a:pPr>
            <a:r>
              <a:rPr lang="en-US" sz="2200" b="1" dirty="0">
                <a:latin typeface="Arial Narrow" panose="020B0606020202030204" pitchFamily="34" charset="0"/>
              </a:rPr>
              <a:t>Department head approval and a written explanation of the business purpose: </a:t>
            </a:r>
          </a:p>
          <a:p>
            <a:pPr lvl="2">
              <a:lnSpc>
                <a:spcPct val="100000"/>
              </a:lnSpc>
              <a:spcBef>
                <a:spcPts val="0"/>
              </a:spcBef>
              <a:spcAft>
                <a:spcPts val="600"/>
              </a:spcAft>
            </a:pPr>
            <a:r>
              <a:rPr lang="en-US" sz="2200" dirty="0">
                <a:latin typeface="Arial Narrow" panose="020B0606020202030204" pitchFamily="34" charset="0"/>
              </a:rPr>
              <a:t> Non-standard checked baggage fees </a:t>
            </a:r>
          </a:p>
          <a:p>
            <a:pPr lvl="2">
              <a:lnSpc>
                <a:spcPct val="100000"/>
              </a:lnSpc>
              <a:spcBef>
                <a:spcPts val="0"/>
              </a:spcBef>
              <a:spcAft>
                <a:spcPts val="600"/>
              </a:spcAft>
            </a:pPr>
            <a:r>
              <a:rPr lang="en-US" sz="2200" dirty="0">
                <a:latin typeface="Arial Narrow" panose="020B0606020202030204" pitchFamily="34" charset="0"/>
              </a:rPr>
              <a:t> Wi-Fi services </a:t>
            </a:r>
          </a:p>
          <a:p>
            <a:pPr lvl="2">
              <a:lnSpc>
                <a:spcPct val="100000"/>
              </a:lnSpc>
              <a:spcBef>
                <a:spcPts val="0"/>
              </a:spcBef>
              <a:spcAft>
                <a:spcPts val="600"/>
              </a:spcAft>
            </a:pPr>
            <a:r>
              <a:rPr lang="en-US" sz="2200" dirty="0">
                <a:latin typeface="Arial Narrow" panose="020B0606020202030204" pitchFamily="34" charset="0"/>
              </a:rPr>
              <a:t> Seat selection charges in excess of $30. Does not include seat upgrades.</a:t>
            </a:r>
          </a:p>
          <a:p>
            <a:pPr marL="914400" lvl="2" indent="0">
              <a:lnSpc>
                <a:spcPct val="100000"/>
              </a:lnSpc>
              <a:spcBef>
                <a:spcPts val="0"/>
              </a:spcBef>
              <a:spcAft>
                <a:spcPts val="600"/>
              </a:spcAft>
              <a:buNone/>
            </a:pPr>
            <a:r>
              <a:rPr lang="en-US" sz="2200" b="1" dirty="0">
                <a:solidFill>
                  <a:srgbClr val="FF0000"/>
                </a:solidFill>
                <a:latin typeface="Arial Narrow" panose="020B0606020202030204" pitchFamily="34" charset="0"/>
              </a:rPr>
              <a:t>Receipts are required for all charges in excess of $75 </a:t>
            </a:r>
          </a:p>
          <a:p>
            <a:pPr lvl="1">
              <a:lnSpc>
                <a:spcPct val="100000"/>
              </a:lnSpc>
              <a:spcBef>
                <a:spcPts val="0"/>
              </a:spcBef>
              <a:spcAft>
                <a:spcPts val="600"/>
              </a:spcAft>
            </a:pPr>
            <a:r>
              <a:rPr lang="en-US" sz="2200" b="1" dirty="0">
                <a:latin typeface="Arial Narrow" panose="020B0606020202030204" pitchFamily="34" charset="0"/>
              </a:rPr>
              <a:t> Exceptional Organizational Unit Head Approval and a written justification of the business need:</a:t>
            </a:r>
          </a:p>
          <a:p>
            <a:pPr lvl="2">
              <a:lnSpc>
                <a:spcPct val="100000"/>
              </a:lnSpc>
              <a:spcBef>
                <a:spcPts val="0"/>
              </a:spcBef>
              <a:spcAft>
                <a:spcPts val="600"/>
              </a:spcAft>
            </a:pPr>
            <a:r>
              <a:rPr lang="en-US" sz="2200" dirty="0">
                <a:latin typeface="Arial Narrow" panose="020B0606020202030204" pitchFamily="34" charset="0"/>
              </a:rPr>
              <a:t> Early Bird Check-in or priority boarding </a:t>
            </a:r>
          </a:p>
          <a:p>
            <a:pPr lvl="2">
              <a:lnSpc>
                <a:spcPct val="100000"/>
              </a:lnSpc>
              <a:spcBef>
                <a:spcPts val="0"/>
              </a:spcBef>
              <a:spcAft>
                <a:spcPts val="600"/>
              </a:spcAft>
            </a:pPr>
            <a:r>
              <a:rPr lang="en-US" sz="2200" dirty="0">
                <a:latin typeface="Arial Narrow" panose="020B0606020202030204" pitchFamily="34" charset="0"/>
              </a:rPr>
              <a:t> Seat Upgrade to Economy Plus/Extra Comfort within the economy class airfare or similar -- excludes Business or First Class airfares (see BFB G-28 for policy requirements on business or first class airfares)</a:t>
            </a:r>
          </a:p>
          <a:p>
            <a:pPr marL="914400" lvl="2" indent="0">
              <a:lnSpc>
                <a:spcPct val="100000"/>
              </a:lnSpc>
              <a:spcBef>
                <a:spcPts val="0"/>
              </a:spcBef>
              <a:spcAft>
                <a:spcPts val="600"/>
              </a:spcAft>
              <a:buNone/>
            </a:pPr>
            <a:r>
              <a:rPr lang="en-US" sz="2200" b="1" dirty="0">
                <a:solidFill>
                  <a:srgbClr val="FF0000"/>
                </a:solidFill>
                <a:latin typeface="Arial Narrow" panose="020B0606020202030204" pitchFamily="34" charset="0"/>
              </a:rPr>
              <a:t>Receipts are required for ALL charges</a:t>
            </a:r>
            <a:endParaRPr lang="en-US" sz="2200"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34</a:t>
            </a:fld>
            <a:endParaRPr lang="en-US" dirty="0"/>
          </a:p>
        </p:txBody>
      </p:sp>
    </p:spTree>
    <p:extLst>
      <p:ext uri="{BB962C8B-B14F-4D97-AF65-F5344CB8AC3E}">
        <p14:creationId xmlns:p14="http://schemas.microsoft.com/office/powerpoint/2010/main" val="405971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sz="2800" dirty="0"/>
              <a:t/>
            </a:r>
            <a:br>
              <a:rPr lang="en-US" sz="2800" dirty="0"/>
            </a:br>
            <a:r>
              <a:rPr lang="en-US" dirty="0">
                <a:latin typeface="Arial Narrow" panose="020B0606020202030204" pitchFamily="34" charset="0"/>
              </a:rPr>
              <a:t>Donor Cultivation and Recruitment Events </a:t>
            </a:r>
            <a:endParaRPr lang="en-US" dirty="0"/>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35</a:t>
            </a:fld>
            <a:endParaRPr lang="en-US" dirty="0"/>
          </a:p>
        </p:txBody>
      </p:sp>
    </p:spTree>
    <p:extLst>
      <p:ext uri="{BB962C8B-B14F-4D97-AF65-F5344CB8AC3E}">
        <p14:creationId xmlns:p14="http://schemas.microsoft.com/office/powerpoint/2010/main" val="1315650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Donor Cultivation and Recruitment Events </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lnSpcReduction="10000"/>
          </a:bodyPr>
          <a:lstStyle/>
          <a:p>
            <a:pPr marL="0" indent="0">
              <a:buNone/>
            </a:pPr>
            <a:r>
              <a:rPr lang="en-US" sz="2800" dirty="0">
                <a:latin typeface="Arial Narrow" panose="020B0606020202030204" pitchFamily="34" charset="0"/>
              </a:rPr>
              <a:t>Effective January 1, 2022, entertainment events held by the President or Chancellors are subject to reimbursement of expenses up to 200% of the listed meal rate limits without requiring additional approval. </a:t>
            </a:r>
          </a:p>
          <a:p>
            <a:r>
              <a:rPr lang="en-US" sz="2800" dirty="0">
                <a:latin typeface="Arial Narrow" panose="020B0606020202030204" pitchFamily="34" charset="0"/>
              </a:rPr>
              <a:t>The following events can be included</a:t>
            </a:r>
          </a:p>
          <a:p>
            <a:pPr lvl="1"/>
            <a:r>
              <a:rPr lang="en-US" sz="2800" dirty="0">
                <a:latin typeface="Arial Narrow" panose="020B0606020202030204" pitchFamily="34" charset="0"/>
              </a:rPr>
              <a:t>Donor Cultivation </a:t>
            </a:r>
          </a:p>
          <a:p>
            <a:pPr lvl="1"/>
            <a:r>
              <a:rPr lang="en-US" sz="2800" dirty="0">
                <a:latin typeface="Arial Narrow" panose="020B0606020202030204" pitchFamily="34" charset="0"/>
              </a:rPr>
              <a:t>Stewardship</a:t>
            </a:r>
          </a:p>
          <a:p>
            <a:pPr lvl="1"/>
            <a:r>
              <a:rPr lang="en-US" sz="2800" dirty="0">
                <a:latin typeface="Arial Narrow" panose="020B0606020202030204" pitchFamily="34" charset="0"/>
              </a:rPr>
              <a:t>Recruitment </a:t>
            </a:r>
          </a:p>
          <a:p>
            <a:pPr marL="457200" lvl="1" indent="0">
              <a:buNone/>
            </a:pPr>
            <a:endParaRPr lang="en-US" sz="2800" dirty="0">
              <a:latin typeface="Arial Narrow" panose="020B0606020202030204" pitchFamily="34" charset="0"/>
            </a:endParaRPr>
          </a:p>
          <a:p>
            <a:pPr marL="0" indent="0">
              <a:buNone/>
            </a:pPr>
            <a:r>
              <a:rPr lang="en-US" sz="2800" dirty="0">
                <a:solidFill>
                  <a:srgbClr val="FF0000"/>
                </a:solidFill>
                <a:latin typeface="Arial Narrow" panose="020B0606020202030204" pitchFamily="34" charset="0"/>
              </a:rPr>
              <a:t>Note: This special rule is only applicable to the Chancellor and would not include events for internal senior leadership or for other non-donor related events.</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90304" y="1356514"/>
            <a:ext cx="10022286" cy="310896"/>
          </a:xfrm>
        </p:spPr>
        <p:txBody>
          <a:bodyPr/>
          <a:lstStyle/>
          <a:p>
            <a:endParaRPr lang="en-US"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36</a:t>
            </a:fld>
            <a:endParaRPr lang="en-US" dirty="0"/>
          </a:p>
        </p:txBody>
      </p:sp>
    </p:spTree>
    <p:extLst>
      <p:ext uri="{BB962C8B-B14F-4D97-AF65-F5344CB8AC3E}">
        <p14:creationId xmlns:p14="http://schemas.microsoft.com/office/powerpoint/2010/main" val="2748704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Impact23 Program Updates - </a:t>
            </a:r>
            <a:r>
              <a:rPr lang="en-US" b="0" dirty="0"/>
              <a:t>Concur Travel and Expense</a:t>
            </a:r>
            <a:endParaRPr lang="en-US" dirty="0"/>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37</a:t>
            </a:fld>
            <a:endParaRPr lang="en-US" dirty="0"/>
          </a:p>
        </p:txBody>
      </p:sp>
    </p:spTree>
    <p:extLst>
      <p:ext uri="{BB962C8B-B14F-4D97-AF65-F5344CB8AC3E}">
        <p14:creationId xmlns:p14="http://schemas.microsoft.com/office/powerpoint/2010/main" val="217115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a:xfrm>
            <a:off x="1084857" y="123018"/>
            <a:ext cx="10022286" cy="557784"/>
          </a:xfrm>
        </p:spPr>
        <p:txBody>
          <a:bodyPr/>
          <a:lstStyle/>
          <a:p>
            <a:r>
              <a:rPr lang="en-US" sz="3200" dirty="0"/>
              <a:t/>
            </a:r>
            <a:br>
              <a:rPr lang="en-US" sz="3200" dirty="0"/>
            </a:br>
            <a:r>
              <a:rPr lang="en-US" dirty="0"/>
              <a:t>Concur Travel and Expense</a:t>
            </a:r>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84857" y="798495"/>
            <a:ext cx="10022286" cy="310896"/>
          </a:xfrm>
        </p:spPr>
        <p:txBody>
          <a:bodyPr/>
          <a:lstStyle/>
          <a:p>
            <a:r>
              <a:rPr lang="en-US" dirty="0"/>
              <a:t>Testing and Pilot Group Updates</a:t>
            </a:r>
            <a:endParaRPr lang="en-US" b="1"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38</a:t>
            </a:fld>
            <a:endParaRPr lang="en-US" dirty="0"/>
          </a:p>
        </p:txBody>
      </p:sp>
      <p:pic>
        <p:nvPicPr>
          <p:cNvPr id="14" name="Picture 13">
            <a:extLst>
              <a:ext uri="{FF2B5EF4-FFF2-40B4-BE49-F238E27FC236}">
                <a16:creationId xmlns:a16="http://schemas.microsoft.com/office/drawing/2014/main" id="{1A7C7077-E685-487A-95D3-A9E77647C5C8}"/>
              </a:ext>
            </a:extLst>
          </p:cNvPr>
          <p:cNvPicPr>
            <a:picLocks noChangeAspect="1"/>
          </p:cNvPicPr>
          <p:nvPr/>
        </p:nvPicPr>
        <p:blipFill>
          <a:blip r:embed="rId2"/>
          <a:stretch>
            <a:fillRect/>
          </a:stretch>
        </p:blipFill>
        <p:spPr>
          <a:xfrm>
            <a:off x="1084857" y="1376309"/>
            <a:ext cx="8346580" cy="5164447"/>
          </a:xfrm>
          <a:prstGeom prst="rect">
            <a:avLst/>
          </a:prstGeom>
        </p:spPr>
      </p:pic>
      <p:grpSp>
        <p:nvGrpSpPr>
          <p:cNvPr id="15" name="Group 14">
            <a:extLst>
              <a:ext uri="{FF2B5EF4-FFF2-40B4-BE49-F238E27FC236}">
                <a16:creationId xmlns:a16="http://schemas.microsoft.com/office/drawing/2014/main" id="{1ACFA924-675B-4E5A-98E7-E52652F4F965}"/>
              </a:ext>
            </a:extLst>
          </p:cNvPr>
          <p:cNvGrpSpPr/>
          <p:nvPr/>
        </p:nvGrpSpPr>
        <p:grpSpPr>
          <a:xfrm>
            <a:off x="6723775" y="833217"/>
            <a:ext cx="1423316" cy="5620698"/>
            <a:chOff x="6609420" y="649264"/>
            <a:chExt cx="1453465" cy="5734105"/>
          </a:xfrm>
        </p:grpSpPr>
        <p:cxnSp>
          <p:nvCxnSpPr>
            <p:cNvPr id="16" name="Straight Connector 15">
              <a:extLst>
                <a:ext uri="{FF2B5EF4-FFF2-40B4-BE49-F238E27FC236}">
                  <a16:creationId xmlns:a16="http://schemas.microsoft.com/office/drawing/2014/main" id="{4F0CA206-CBC5-41B3-B381-5FB218C53F70}"/>
                </a:ext>
              </a:extLst>
            </p:cNvPr>
            <p:cNvCxnSpPr>
              <a:cxnSpLocks/>
            </p:cNvCxnSpPr>
            <p:nvPr/>
          </p:nvCxnSpPr>
          <p:spPr>
            <a:xfrm flipH="1">
              <a:off x="6625746" y="850603"/>
              <a:ext cx="2336" cy="5532766"/>
            </a:xfrm>
            <a:prstGeom prst="line">
              <a:avLst/>
            </a:prstGeom>
            <a:ln w="38100">
              <a:solidFill>
                <a:srgbClr val="C84067"/>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D5AD16A-6E87-4781-8534-AEF0BBB154CF}"/>
                </a:ext>
              </a:extLst>
            </p:cNvPr>
            <p:cNvSpPr/>
            <p:nvPr/>
          </p:nvSpPr>
          <p:spPr>
            <a:xfrm>
              <a:off x="6609420" y="649264"/>
              <a:ext cx="1453465" cy="413883"/>
            </a:xfrm>
            <a:prstGeom prst="rect">
              <a:avLst/>
            </a:prstGeom>
            <a:solidFill>
              <a:srgbClr val="C84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are here!</a:t>
              </a:r>
            </a:p>
          </p:txBody>
        </p:sp>
      </p:grpSp>
      <p:sp>
        <p:nvSpPr>
          <p:cNvPr id="18" name="TextBox 17">
            <a:extLst>
              <a:ext uri="{FF2B5EF4-FFF2-40B4-BE49-F238E27FC236}">
                <a16:creationId xmlns:a16="http://schemas.microsoft.com/office/drawing/2014/main" id="{A32440D9-95B7-4B2C-BE17-BB7FFE8901C6}"/>
              </a:ext>
            </a:extLst>
          </p:cNvPr>
          <p:cNvSpPr txBox="1"/>
          <p:nvPr/>
        </p:nvSpPr>
        <p:spPr>
          <a:xfrm>
            <a:off x="9523168" y="1756751"/>
            <a:ext cx="2273263"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B050"/>
                </a:solidFill>
                <a:ea typeface="+mn-lt"/>
                <a:cs typeface="+mn-lt"/>
              </a:rPr>
              <a:t>Key Activities</a:t>
            </a:r>
            <a:r>
              <a:rPr lang="en-US" sz="1400" b="1" dirty="0">
                <a:ea typeface="+mn-lt"/>
                <a:cs typeface="+mn-lt"/>
              </a:rPr>
              <a:t/>
            </a:r>
            <a:br>
              <a:rPr lang="en-US" sz="1400" b="1" dirty="0">
                <a:ea typeface="+mn-lt"/>
                <a:cs typeface="+mn-lt"/>
              </a:rPr>
            </a:br>
            <a:r>
              <a:rPr lang="en-US" sz="1400" b="1" dirty="0">
                <a:ea typeface="+mn-lt"/>
                <a:cs typeface="+mn-lt"/>
              </a:rPr>
              <a:t/>
            </a:r>
            <a:br>
              <a:rPr lang="en-US" sz="1400" b="1" dirty="0">
                <a:ea typeface="+mn-lt"/>
                <a:cs typeface="+mn-lt"/>
              </a:rPr>
            </a:br>
            <a:r>
              <a:rPr lang="en-US" sz="1600" b="1" dirty="0">
                <a:ea typeface="+mn-lt"/>
                <a:cs typeface="+mn-lt"/>
              </a:rPr>
              <a:t>April 2022</a:t>
            </a:r>
            <a:r>
              <a:rPr lang="en-US" sz="1600" dirty="0">
                <a:ea typeface="+mn-lt"/>
                <a:cs typeface="+mn-lt"/>
              </a:rPr>
              <a:t> </a:t>
            </a:r>
            <a:r>
              <a:rPr lang="en-US" sz="1400" dirty="0"/>
              <a:t/>
            </a:r>
            <a:br>
              <a:rPr lang="en-US" sz="1400" dirty="0"/>
            </a:br>
            <a:r>
              <a:rPr lang="en-US" sz="1400" dirty="0"/>
              <a:t>Concur Workgroup and Pilot </a:t>
            </a:r>
            <a:r>
              <a:rPr lang="en-US" sz="1400" dirty="0">
                <a:ea typeface="+mn-lt"/>
                <a:cs typeface="+mn-lt"/>
              </a:rPr>
              <a:t>Departments will partake in Concur testing</a:t>
            </a:r>
            <a:r>
              <a:rPr lang="en-US" dirty="0">
                <a:ea typeface="+mn-lt"/>
                <a:cs typeface="+mn-lt"/>
              </a:rPr>
              <a:t/>
            </a:r>
            <a:br>
              <a:rPr lang="en-US" dirty="0">
                <a:ea typeface="+mn-lt"/>
                <a:cs typeface="+mn-lt"/>
              </a:rPr>
            </a:br>
            <a:endParaRPr lang="en-US" dirty="0">
              <a:cs typeface="Calibri" panose="020F0502020204030204"/>
            </a:endParaRPr>
          </a:p>
          <a:p>
            <a:r>
              <a:rPr lang="en-US" sz="1600" b="1" dirty="0">
                <a:ea typeface="+mn-lt"/>
                <a:cs typeface="+mn-lt"/>
              </a:rPr>
              <a:t>May 2022</a:t>
            </a:r>
            <a:r>
              <a:rPr lang="en-US" sz="1400" b="1" dirty="0">
                <a:ea typeface="+mn-lt"/>
                <a:cs typeface="+mn-lt"/>
              </a:rPr>
              <a:t/>
            </a:r>
            <a:br>
              <a:rPr lang="en-US" sz="1400" b="1" dirty="0">
                <a:ea typeface="+mn-lt"/>
                <a:cs typeface="+mn-lt"/>
              </a:rPr>
            </a:br>
            <a:r>
              <a:rPr lang="en-US" sz="1400" dirty="0">
                <a:ea typeface="+mn-lt"/>
                <a:cs typeface="+mn-lt"/>
              </a:rPr>
              <a:t>Pilot Department will participate in the Production Pilot</a:t>
            </a:r>
            <a:endParaRPr lang="en-US" sz="1600" dirty="0">
              <a:ea typeface="+mn-lt"/>
              <a:cs typeface="+mn-lt"/>
            </a:endParaRPr>
          </a:p>
          <a:p>
            <a:endParaRPr lang="en-US" sz="1600" dirty="0">
              <a:solidFill>
                <a:srgbClr val="00B050"/>
              </a:solidFill>
              <a:ea typeface="+mn-lt"/>
              <a:cs typeface="+mn-lt"/>
            </a:endParaRPr>
          </a:p>
          <a:p>
            <a:r>
              <a:rPr lang="en-US" sz="1600" b="1" dirty="0">
                <a:ea typeface="+mn-lt"/>
                <a:cs typeface="+mn-lt"/>
              </a:rPr>
              <a:t>June 2022 </a:t>
            </a:r>
          </a:p>
          <a:p>
            <a:r>
              <a:rPr lang="en-US" sz="1400" dirty="0">
                <a:ea typeface="+mn-lt"/>
                <a:cs typeface="+mn-lt"/>
              </a:rPr>
              <a:t>Campus-wide Deployment of Concur, issuance of T&amp;E Corporate Cards, the retirement of </a:t>
            </a:r>
            <a:r>
              <a:rPr lang="en-US" sz="1400" dirty="0" err="1">
                <a:ea typeface="+mn-lt"/>
                <a:cs typeface="+mn-lt"/>
              </a:rPr>
              <a:t>iTravel</a:t>
            </a:r>
            <a:r>
              <a:rPr lang="en-US" sz="1400" dirty="0">
                <a:ea typeface="+mn-lt"/>
                <a:cs typeface="+mn-lt"/>
              </a:rPr>
              <a:t> (read-only)</a:t>
            </a:r>
            <a:endParaRPr lang="en-US" sz="1400" dirty="0"/>
          </a:p>
        </p:txBody>
      </p:sp>
    </p:spTree>
    <p:extLst>
      <p:ext uri="{BB962C8B-B14F-4D97-AF65-F5344CB8AC3E}">
        <p14:creationId xmlns:p14="http://schemas.microsoft.com/office/powerpoint/2010/main" val="2989621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a:xfrm>
            <a:off x="1084857" y="501628"/>
            <a:ext cx="10022286" cy="675477"/>
          </a:xfrm>
        </p:spPr>
        <p:txBody>
          <a:bodyPr/>
          <a:lstStyle/>
          <a:p>
            <a:r>
              <a:rPr lang="en-US" dirty="0"/>
              <a:t>Concur Functional Workgroup</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84857" y="1758484"/>
            <a:ext cx="10710710" cy="4597887"/>
          </a:xfrm>
        </p:spPr>
        <p:txBody>
          <a:bodyPr>
            <a:normAutofit fontScale="77500" lnSpcReduction="20000"/>
          </a:bodyPr>
          <a:lstStyle/>
          <a:p>
            <a:r>
              <a:rPr lang="en-US" sz="3700" dirty="0"/>
              <a:t>Concur Implementation Partner: </a:t>
            </a:r>
            <a:r>
              <a:rPr lang="en-US" sz="3400" dirty="0">
                <a:solidFill>
                  <a:srgbClr val="003CA6"/>
                </a:solidFill>
              </a:rPr>
              <a:t>Huron Consulting Group</a:t>
            </a:r>
          </a:p>
          <a:p>
            <a:r>
              <a:rPr lang="en-US" sz="3800" dirty="0"/>
              <a:t>Concur Workgroup:</a:t>
            </a:r>
          </a:p>
          <a:p>
            <a:pPr marL="731520" lvl="1">
              <a:spcBef>
                <a:spcPts val="1200"/>
              </a:spcBef>
            </a:pPr>
            <a:r>
              <a:rPr lang="en-US" sz="3100" b="1" dirty="0">
                <a:solidFill>
                  <a:srgbClr val="003CA6"/>
                </a:solidFill>
              </a:rPr>
              <a:t>Lead</a:t>
            </a:r>
            <a:r>
              <a:rPr lang="en-US" sz="3100" dirty="0">
                <a:solidFill>
                  <a:srgbClr val="003CA6"/>
                </a:solidFill>
              </a:rPr>
              <a:t> - Aver Smith, Accounting</a:t>
            </a:r>
          </a:p>
          <a:p>
            <a:pPr marL="731520" lvl="1">
              <a:spcBef>
                <a:spcPts val="1200"/>
              </a:spcBef>
            </a:pPr>
            <a:r>
              <a:rPr lang="en-US" sz="3100" dirty="0">
                <a:solidFill>
                  <a:srgbClr val="003CA6"/>
                </a:solidFill>
              </a:rPr>
              <a:t>SME - Sandy Danford, Accounting</a:t>
            </a:r>
          </a:p>
          <a:p>
            <a:pPr marL="731520" lvl="1">
              <a:spcBef>
                <a:spcPts val="1200"/>
              </a:spcBef>
            </a:pPr>
            <a:r>
              <a:rPr lang="en-US" sz="3100" dirty="0">
                <a:solidFill>
                  <a:srgbClr val="003CA6"/>
                </a:solidFill>
              </a:rPr>
              <a:t>SME - Eric Latham, </a:t>
            </a:r>
            <a:r>
              <a:rPr lang="en-US" sz="3100" dirty="0" err="1">
                <a:solidFill>
                  <a:srgbClr val="003CA6"/>
                </a:solidFill>
              </a:rPr>
              <a:t>Unex</a:t>
            </a:r>
            <a:endParaRPr lang="en-US" sz="3100" dirty="0">
              <a:solidFill>
                <a:srgbClr val="003CA6"/>
              </a:solidFill>
            </a:endParaRPr>
          </a:p>
          <a:p>
            <a:pPr marL="731520" lvl="1">
              <a:spcBef>
                <a:spcPts val="1200"/>
              </a:spcBef>
            </a:pPr>
            <a:r>
              <a:rPr lang="en-US" sz="3100" dirty="0">
                <a:solidFill>
                  <a:srgbClr val="003CA6"/>
                </a:solidFill>
              </a:rPr>
              <a:t>SMA - Becki Jo Ray, BCOE Dean’s Office</a:t>
            </a:r>
          </a:p>
          <a:p>
            <a:pPr marL="731520" lvl="1">
              <a:spcBef>
                <a:spcPts val="1200"/>
              </a:spcBef>
            </a:pPr>
            <a:r>
              <a:rPr lang="en-US" sz="3100" dirty="0">
                <a:solidFill>
                  <a:srgbClr val="003CA6"/>
                </a:solidFill>
              </a:rPr>
              <a:t>SMA - Jaime Matute, Chemistry</a:t>
            </a:r>
          </a:p>
          <a:p>
            <a:pPr marL="731520" lvl="1">
              <a:spcBef>
                <a:spcPts val="1200"/>
              </a:spcBef>
            </a:pPr>
            <a:r>
              <a:rPr lang="en-US" sz="3100" dirty="0">
                <a:solidFill>
                  <a:srgbClr val="003CA6"/>
                </a:solidFill>
              </a:rPr>
              <a:t>SMA - Jennifer Reising, Botany</a:t>
            </a:r>
          </a:p>
          <a:p>
            <a:pPr marL="731520" lvl="1">
              <a:spcBef>
                <a:spcPts val="1200"/>
              </a:spcBef>
            </a:pPr>
            <a:r>
              <a:rPr lang="en-US" sz="3100" dirty="0">
                <a:solidFill>
                  <a:srgbClr val="003CA6"/>
                </a:solidFill>
              </a:rPr>
              <a:t>SMA - Mimi Collins, Accounting</a:t>
            </a:r>
          </a:p>
          <a:p>
            <a:pPr marL="731520" lvl="1">
              <a:spcBef>
                <a:spcPts val="1200"/>
              </a:spcBef>
            </a:pPr>
            <a:r>
              <a:rPr lang="en-US" sz="3100" dirty="0">
                <a:solidFill>
                  <a:srgbClr val="003CA6"/>
                </a:solidFill>
              </a:rPr>
              <a:t>SMA - Shellee Kreuter, School of Medicine</a:t>
            </a:r>
          </a:p>
          <a:p>
            <a:pPr marL="0" indent="0">
              <a:buNone/>
            </a:pPr>
            <a:r>
              <a:rPr lang="en-US" sz="2800" dirty="0"/>
              <a:t> </a:t>
            </a:r>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39</a:t>
            </a:fld>
            <a:endParaRPr lang="en-US" dirty="0"/>
          </a:p>
        </p:txBody>
      </p:sp>
      <p:cxnSp>
        <p:nvCxnSpPr>
          <p:cNvPr id="7" name="Straight Connector 6">
            <a:extLst>
              <a:ext uri="{FF2B5EF4-FFF2-40B4-BE49-F238E27FC236}">
                <a16:creationId xmlns:a16="http://schemas.microsoft.com/office/drawing/2014/main" id="{571FB014-6534-48DE-94D0-15769E8D504A}"/>
              </a:ext>
            </a:extLst>
          </p:cNvPr>
          <p:cNvCxnSpPr/>
          <p:nvPr/>
        </p:nvCxnSpPr>
        <p:spPr>
          <a:xfrm>
            <a:off x="6337140" y="2193404"/>
            <a:ext cx="862314" cy="0"/>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9768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072A58E-3732-434F-A339-3856D3561E3F}"/>
              </a:ext>
            </a:extLst>
          </p:cNvPr>
          <p:cNvSpPr>
            <a:spLocks noGrp="1"/>
          </p:cNvSpPr>
          <p:nvPr>
            <p:ph type="title"/>
          </p:nvPr>
        </p:nvSpPr>
        <p:spPr/>
        <p:txBody>
          <a:bodyPr/>
          <a:lstStyle/>
          <a:p>
            <a:r>
              <a:rPr lang="en-US" dirty="0">
                <a:latin typeface="Arial Narrow" panose="020B0606020202030204" pitchFamily="34" charset="0"/>
              </a:rPr>
              <a:t>Grocery Store PO’s</a:t>
            </a:r>
            <a:endParaRPr lang="en-US" dirty="0"/>
          </a:p>
        </p:txBody>
      </p:sp>
      <p:sp>
        <p:nvSpPr>
          <p:cNvPr id="19" name="Content Placeholder 18">
            <a:extLst>
              <a:ext uri="{FF2B5EF4-FFF2-40B4-BE49-F238E27FC236}">
                <a16:creationId xmlns:a16="http://schemas.microsoft.com/office/drawing/2014/main" id="{8A2C555D-44CF-40C7-96D4-F7181B06DAF0}"/>
              </a:ext>
            </a:extLst>
          </p:cNvPr>
          <p:cNvSpPr>
            <a:spLocks noGrp="1"/>
          </p:cNvSpPr>
          <p:nvPr>
            <p:ph idx="1"/>
          </p:nvPr>
        </p:nvSpPr>
        <p:spPr/>
        <p:txBody>
          <a:bodyPr/>
          <a:lstStyle/>
          <a:p>
            <a:pPr marL="0" indent="0">
              <a:lnSpc>
                <a:spcPct val="100000"/>
              </a:lnSpc>
              <a:spcBef>
                <a:spcPts val="0"/>
              </a:spcBef>
              <a:spcAft>
                <a:spcPts val="600"/>
              </a:spcAft>
              <a:buNone/>
            </a:pPr>
            <a:r>
              <a:rPr lang="en-US" sz="2800" dirty="0">
                <a:latin typeface="Arial Narrow" panose="020B0606020202030204" pitchFamily="34" charset="0"/>
              </a:rPr>
              <a:t>As of March 2022, AP was informed Ralph’s grocery stores have stopped accepting PO’s for business purchases. </a:t>
            </a:r>
          </a:p>
          <a:p>
            <a:pPr marL="0" indent="0">
              <a:lnSpc>
                <a:spcPct val="100000"/>
              </a:lnSpc>
              <a:spcBef>
                <a:spcPts val="0"/>
              </a:spcBef>
              <a:spcAft>
                <a:spcPts val="600"/>
              </a:spcAft>
              <a:buNone/>
            </a:pPr>
            <a:endParaRPr lang="en-US" sz="2800" dirty="0">
              <a:latin typeface="Arial Narrow" panose="020B0606020202030204" pitchFamily="34" charset="0"/>
            </a:endParaRPr>
          </a:p>
          <a:p>
            <a:pPr marL="0" indent="0">
              <a:lnSpc>
                <a:spcPct val="100000"/>
              </a:lnSpc>
              <a:spcBef>
                <a:spcPts val="0"/>
              </a:spcBef>
              <a:spcAft>
                <a:spcPts val="600"/>
              </a:spcAft>
              <a:buNone/>
            </a:pPr>
            <a:r>
              <a:rPr lang="en-US" sz="2800" dirty="0">
                <a:latin typeface="Arial Narrow" panose="020B0606020202030204" pitchFamily="34" charset="0"/>
              </a:rPr>
              <a:t>The following stores still allow purchases via PO:</a:t>
            </a:r>
          </a:p>
          <a:p>
            <a:pPr marL="858838" indent="-388938">
              <a:lnSpc>
                <a:spcPct val="100000"/>
              </a:lnSpc>
              <a:spcBef>
                <a:spcPts val="0"/>
              </a:spcBef>
              <a:spcAft>
                <a:spcPts val="1800"/>
              </a:spcAft>
            </a:pPr>
            <a:r>
              <a:rPr lang="en-US" sz="2800" dirty="0">
                <a:latin typeface="Arial Narrow" panose="020B0606020202030204" pitchFamily="34" charset="0"/>
              </a:rPr>
              <a:t>Goodwin’s Organic Foods</a:t>
            </a:r>
          </a:p>
          <a:p>
            <a:pPr marL="858838" indent="-388938">
              <a:lnSpc>
                <a:spcPct val="100000"/>
              </a:lnSpc>
              <a:spcBef>
                <a:spcPts val="0"/>
              </a:spcBef>
              <a:spcAft>
                <a:spcPts val="1800"/>
              </a:spcAft>
            </a:pPr>
            <a:r>
              <a:rPr lang="en-US" sz="2800" dirty="0">
                <a:latin typeface="Arial Narrow" panose="020B0606020202030204" pitchFamily="34" charset="0"/>
              </a:rPr>
              <a:t>Smart &amp; Final</a:t>
            </a:r>
          </a:p>
          <a:p>
            <a:endParaRPr lang="en-US" dirty="0"/>
          </a:p>
        </p:txBody>
      </p:sp>
      <p:sp>
        <p:nvSpPr>
          <p:cNvPr id="20" name="Text Placeholder 19">
            <a:extLst>
              <a:ext uri="{FF2B5EF4-FFF2-40B4-BE49-F238E27FC236}">
                <a16:creationId xmlns:a16="http://schemas.microsoft.com/office/drawing/2014/main" id="{37814722-2B33-484C-8609-97FF37C02BE1}"/>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D8CEBC7A-5A73-4BF6-AD56-C89C350F8EA0}"/>
              </a:ext>
            </a:extLst>
          </p:cNvPr>
          <p:cNvSpPr>
            <a:spLocks noGrp="1"/>
          </p:cNvSpPr>
          <p:nvPr>
            <p:ph type="sldNum" sz="quarter" idx="12"/>
          </p:nvPr>
        </p:nvSpPr>
        <p:spPr/>
        <p:txBody>
          <a:bodyPr/>
          <a:lstStyle/>
          <a:p>
            <a:fld id="{7B71A368-6F16-4F47-B26D-B9BF600B5BD6}" type="slidenum">
              <a:rPr lang="en-US" smtClean="0"/>
              <a:pPr/>
              <a:t>4</a:t>
            </a:fld>
            <a:endParaRPr lang="en-US" dirty="0"/>
          </a:p>
        </p:txBody>
      </p:sp>
      <p:pic>
        <p:nvPicPr>
          <p:cNvPr id="6" name="Picture 2" descr="A logo of Goodwin's Organics">
            <a:extLst>
              <a:ext uri="{FF2B5EF4-FFF2-40B4-BE49-F238E27FC236}">
                <a16:creationId xmlns:a16="http://schemas.microsoft.com/office/drawing/2014/main" id="{69F33E6C-81B7-4401-BA28-2116A7508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300" y="3876931"/>
            <a:ext cx="1662544" cy="7875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ome">
            <a:extLst>
              <a:ext uri="{FF2B5EF4-FFF2-40B4-BE49-F238E27FC236}">
                <a16:creationId xmlns:a16="http://schemas.microsoft.com/office/drawing/2014/main" id="{E22235D6-F2C1-4C4B-BF7D-01503325C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981" y="4643784"/>
            <a:ext cx="2299854" cy="31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18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a:xfrm>
            <a:off x="1090304" y="385881"/>
            <a:ext cx="10022286" cy="675477"/>
          </a:xfrm>
        </p:spPr>
        <p:txBody>
          <a:bodyPr/>
          <a:lstStyle/>
          <a:p>
            <a:r>
              <a:rPr lang="en-US" dirty="0"/>
              <a:t>Workgroup Recent Activities</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660101"/>
            <a:ext cx="10022286" cy="4136280"/>
          </a:xfrm>
        </p:spPr>
        <p:txBody>
          <a:bodyPr>
            <a:normAutofit fontScale="92500" lnSpcReduction="20000"/>
          </a:bodyPr>
          <a:lstStyle/>
          <a:p>
            <a:r>
              <a:rPr lang="en-US" sz="2800" dirty="0"/>
              <a:t>Concur Scope for Phase 1 (June 2022)</a:t>
            </a:r>
          </a:p>
          <a:p>
            <a:pPr lvl="1">
              <a:lnSpc>
                <a:spcPct val="110000"/>
              </a:lnSpc>
            </a:pPr>
            <a:r>
              <a:rPr lang="en-US" sz="2400" dirty="0">
                <a:solidFill>
                  <a:srgbClr val="003CA6"/>
                </a:solidFill>
              </a:rPr>
              <a:t>Travel Requests</a:t>
            </a:r>
          </a:p>
          <a:p>
            <a:pPr lvl="1">
              <a:lnSpc>
                <a:spcPct val="110000"/>
              </a:lnSpc>
            </a:pPr>
            <a:r>
              <a:rPr lang="en-US" sz="2400" dirty="0">
                <a:solidFill>
                  <a:srgbClr val="003CA6"/>
                </a:solidFill>
              </a:rPr>
              <a:t>Travel Booking</a:t>
            </a:r>
          </a:p>
          <a:p>
            <a:pPr lvl="1">
              <a:lnSpc>
                <a:spcPct val="110000"/>
              </a:lnSpc>
            </a:pPr>
            <a:r>
              <a:rPr lang="en-US" sz="2400" dirty="0">
                <a:solidFill>
                  <a:srgbClr val="003CA6"/>
                </a:solidFill>
              </a:rPr>
              <a:t>Travel Expense Reporting (replacing </a:t>
            </a:r>
            <a:r>
              <a:rPr lang="en-US" sz="2400" dirty="0" err="1">
                <a:solidFill>
                  <a:srgbClr val="003CA6"/>
                </a:solidFill>
              </a:rPr>
              <a:t>iTravel</a:t>
            </a:r>
            <a:r>
              <a:rPr lang="en-US" sz="2400" dirty="0">
                <a:solidFill>
                  <a:srgbClr val="003CA6"/>
                </a:solidFill>
              </a:rPr>
              <a:t>)</a:t>
            </a:r>
          </a:p>
          <a:p>
            <a:pPr lvl="1">
              <a:lnSpc>
                <a:spcPct val="110000"/>
              </a:lnSpc>
            </a:pPr>
            <a:r>
              <a:rPr lang="en-US" sz="2400" dirty="0">
                <a:solidFill>
                  <a:srgbClr val="003CA6"/>
                </a:solidFill>
              </a:rPr>
              <a:t>Travel Management Company (TMC) integration with Anthony’s Travel</a:t>
            </a:r>
          </a:p>
          <a:p>
            <a:pPr lvl="1">
              <a:lnSpc>
                <a:spcPct val="110000"/>
              </a:lnSpc>
            </a:pPr>
            <a:r>
              <a:rPr lang="en-US" sz="2400" dirty="0">
                <a:solidFill>
                  <a:srgbClr val="003CA6"/>
                </a:solidFill>
              </a:rPr>
              <a:t>Transition to the T&amp;E Corporate Card for integration with Concur</a:t>
            </a:r>
          </a:p>
          <a:p>
            <a:pPr lvl="1">
              <a:lnSpc>
                <a:spcPct val="110000"/>
              </a:lnSpc>
            </a:pPr>
            <a:r>
              <a:rPr lang="en-US" sz="2400" dirty="0">
                <a:solidFill>
                  <a:srgbClr val="003CA6"/>
                </a:solidFill>
              </a:rPr>
              <a:t>T&amp;E Corporate Card Requests</a:t>
            </a:r>
          </a:p>
          <a:p>
            <a:pPr lvl="1">
              <a:lnSpc>
                <a:spcPct val="110000"/>
              </a:lnSpc>
            </a:pPr>
            <a:r>
              <a:rPr lang="en-US" sz="2400" dirty="0" err="1">
                <a:solidFill>
                  <a:srgbClr val="003CA6"/>
                </a:solidFill>
              </a:rPr>
              <a:t>ProCard</a:t>
            </a:r>
            <a:r>
              <a:rPr lang="en-US" sz="2400" dirty="0">
                <a:solidFill>
                  <a:srgbClr val="003CA6"/>
                </a:solidFill>
              </a:rPr>
              <a:t> Requests</a:t>
            </a:r>
          </a:p>
          <a:p>
            <a:r>
              <a:rPr lang="en-US" sz="2800" dirty="0"/>
              <a:t>Small workgroup completed initial validation of configuration</a:t>
            </a:r>
          </a:p>
          <a:p>
            <a:r>
              <a:rPr lang="en-US" sz="2800" dirty="0"/>
              <a:t>Larger workgroup including SMAs completed the first round of User Acceptance Testing</a:t>
            </a:r>
          </a:p>
          <a:p>
            <a:pPr marL="457200" lvl="1" indent="0">
              <a:buNone/>
            </a:pPr>
            <a:endParaRPr lang="en-US" sz="2800"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40</a:t>
            </a:fld>
            <a:endParaRPr lang="en-US" dirty="0"/>
          </a:p>
        </p:txBody>
      </p:sp>
    </p:spTree>
    <p:extLst>
      <p:ext uri="{BB962C8B-B14F-4D97-AF65-F5344CB8AC3E}">
        <p14:creationId xmlns:p14="http://schemas.microsoft.com/office/powerpoint/2010/main" val="3879194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a:xfrm>
            <a:off x="1090304" y="507416"/>
            <a:ext cx="10022286" cy="675477"/>
          </a:xfrm>
        </p:spPr>
        <p:txBody>
          <a:bodyPr/>
          <a:lstStyle/>
          <a:p>
            <a:r>
              <a:rPr lang="en-US" dirty="0"/>
              <a:t>Concur Pilot Departments</a:t>
            </a:r>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596440"/>
            <a:ext cx="10710710" cy="4136280"/>
          </a:xfrm>
        </p:spPr>
        <p:txBody>
          <a:bodyPr>
            <a:normAutofit/>
          </a:bodyPr>
          <a:lstStyle/>
          <a:p>
            <a:r>
              <a:rPr lang="en-US" sz="2800" dirty="0"/>
              <a:t>Pilot Departments</a:t>
            </a:r>
          </a:p>
          <a:p>
            <a:pPr lvl="1"/>
            <a:r>
              <a:rPr lang="en-US" sz="2400" dirty="0">
                <a:solidFill>
                  <a:srgbClr val="003CA6"/>
                </a:solidFill>
              </a:rPr>
              <a:t>Biomedical Sciences</a:t>
            </a:r>
          </a:p>
          <a:p>
            <a:pPr lvl="1"/>
            <a:r>
              <a:rPr lang="en-US" sz="2400" dirty="0">
                <a:solidFill>
                  <a:srgbClr val="003CA6"/>
                </a:solidFill>
              </a:rPr>
              <a:t>Botany and Plant Sciences</a:t>
            </a:r>
          </a:p>
          <a:p>
            <a:pPr lvl="1"/>
            <a:r>
              <a:rPr lang="en-US" sz="2400" dirty="0">
                <a:solidFill>
                  <a:srgbClr val="003CA6"/>
                </a:solidFill>
              </a:rPr>
              <a:t>Intercollegiate Athletics</a:t>
            </a:r>
          </a:p>
          <a:p>
            <a:pPr lvl="1"/>
            <a:r>
              <a:rPr lang="en-US" sz="2400" dirty="0">
                <a:solidFill>
                  <a:srgbClr val="003CA6"/>
                </a:solidFill>
              </a:rPr>
              <a:t>Mechanical Engineering</a:t>
            </a:r>
          </a:p>
          <a:p>
            <a:pPr lvl="1"/>
            <a:r>
              <a:rPr lang="en-US" sz="2400" dirty="0">
                <a:solidFill>
                  <a:srgbClr val="003CA6"/>
                </a:solidFill>
              </a:rPr>
              <a:t>Performing Arts (Dance, Music, Theater, Creative Writing)</a:t>
            </a:r>
          </a:p>
          <a:p>
            <a:pPr lvl="1"/>
            <a:r>
              <a:rPr lang="en-US" sz="2400" dirty="0">
                <a:solidFill>
                  <a:srgbClr val="003CA6"/>
                </a:solidFill>
              </a:rPr>
              <a:t>School of Business</a:t>
            </a:r>
          </a:p>
          <a:p>
            <a:pPr lvl="1"/>
            <a:r>
              <a:rPr lang="en-US" sz="2400" dirty="0">
                <a:solidFill>
                  <a:srgbClr val="003CA6"/>
                </a:solidFill>
              </a:rPr>
              <a:t>School of Education/School of Public Policy</a:t>
            </a:r>
          </a:p>
          <a:p>
            <a:r>
              <a:rPr lang="en-US" sz="2800" dirty="0"/>
              <a:t>Pilot Departments will participate in end-to-end testing in April and pilot in May</a:t>
            </a:r>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41</a:t>
            </a:fld>
            <a:endParaRPr lang="en-US" dirty="0"/>
          </a:p>
        </p:txBody>
      </p:sp>
    </p:spTree>
    <p:extLst>
      <p:ext uri="{BB962C8B-B14F-4D97-AF65-F5344CB8AC3E}">
        <p14:creationId xmlns:p14="http://schemas.microsoft.com/office/powerpoint/2010/main" val="2929956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a:xfrm>
            <a:off x="1032430" y="321910"/>
            <a:ext cx="10022286" cy="557784"/>
          </a:xfrm>
        </p:spPr>
        <p:txBody>
          <a:bodyPr/>
          <a:lstStyle/>
          <a:p>
            <a:r>
              <a:rPr lang="en-US" sz="3200" dirty="0"/>
              <a:t>Travel and Entertainment Corporate Card (T&amp;E)</a:t>
            </a:r>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84857" y="885181"/>
            <a:ext cx="10022286" cy="310896"/>
          </a:xfrm>
        </p:spPr>
        <p:txBody>
          <a:bodyPr/>
          <a:lstStyle/>
          <a:p>
            <a:r>
              <a:rPr lang="en-US" dirty="0"/>
              <a:t>Transition Overview</a:t>
            </a:r>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42</a:t>
            </a:fld>
            <a:endParaRPr lang="en-US" dirty="0"/>
          </a:p>
        </p:txBody>
      </p:sp>
      <p:graphicFrame>
        <p:nvGraphicFramePr>
          <p:cNvPr id="11" name="Diagram 10">
            <a:extLst>
              <a:ext uri="{FF2B5EF4-FFF2-40B4-BE49-F238E27FC236}">
                <a16:creationId xmlns:a16="http://schemas.microsoft.com/office/drawing/2014/main" id="{AB5C171F-C68B-44BF-AEF8-EA5A53BAA731}"/>
              </a:ext>
            </a:extLst>
          </p:cNvPr>
          <p:cNvGraphicFramePr/>
          <p:nvPr>
            <p:extLst>
              <p:ext uri="{D42A27DB-BD31-4B8C-83A1-F6EECF244321}">
                <p14:modId xmlns:p14="http://schemas.microsoft.com/office/powerpoint/2010/main" val="2466581644"/>
              </p:ext>
            </p:extLst>
          </p:nvPr>
        </p:nvGraphicFramePr>
        <p:xfrm>
          <a:off x="1199377" y="1476261"/>
          <a:ext cx="9688392" cy="478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657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43</a:t>
            </a:fld>
            <a:endParaRPr lang="en-US" dirty="0"/>
          </a:p>
        </p:txBody>
      </p:sp>
      <p:sp>
        <p:nvSpPr>
          <p:cNvPr id="13" name="Content Placeholder 12">
            <a:extLst>
              <a:ext uri="{FF2B5EF4-FFF2-40B4-BE49-F238E27FC236}">
                <a16:creationId xmlns:a16="http://schemas.microsoft.com/office/drawing/2014/main" id="{356A6DE0-96C5-4E4D-846E-B0E3175D3CA1}"/>
              </a:ext>
            </a:extLst>
          </p:cNvPr>
          <p:cNvSpPr>
            <a:spLocks noGrp="1"/>
          </p:cNvSpPr>
          <p:nvPr>
            <p:ph idx="1"/>
          </p:nvPr>
        </p:nvSpPr>
        <p:spPr>
          <a:xfrm>
            <a:off x="1117550" y="2172174"/>
            <a:ext cx="7594507" cy="4502424"/>
          </a:xfrm>
        </p:spPr>
        <p:txBody>
          <a:bodyPr>
            <a:normAutofit fontScale="70000" lnSpcReduction="20000"/>
          </a:bodyPr>
          <a:lstStyle/>
          <a:p>
            <a:pPr marL="342900" indent="-342900">
              <a:lnSpc>
                <a:spcPct val="150000"/>
              </a:lnSpc>
            </a:pPr>
            <a:r>
              <a:rPr lang="en-US" sz="2300" dirty="0"/>
              <a:t>Obtaining trip and budget information from your travelers and travel arrangers</a:t>
            </a:r>
          </a:p>
          <a:p>
            <a:pPr marL="342900" indent="-342900">
              <a:lnSpc>
                <a:spcPct val="150000"/>
              </a:lnSpc>
            </a:pPr>
            <a:r>
              <a:rPr lang="en-US" sz="2300" dirty="0"/>
              <a:t>Researching travel options</a:t>
            </a:r>
          </a:p>
          <a:p>
            <a:pPr marL="342900" indent="-342900">
              <a:lnSpc>
                <a:spcPct val="150000"/>
              </a:lnSpc>
            </a:pPr>
            <a:r>
              <a:rPr lang="en-US" sz="2300" dirty="0"/>
              <a:t>Recommending and booking travel reservations</a:t>
            </a:r>
          </a:p>
          <a:p>
            <a:pPr marL="342900" indent="-342900">
              <a:lnSpc>
                <a:spcPct val="150000"/>
              </a:lnSpc>
            </a:pPr>
            <a:r>
              <a:rPr lang="en-US" sz="2300" dirty="0"/>
              <a:t>Streamlining overall processes</a:t>
            </a:r>
          </a:p>
          <a:p>
            <a:pPr marL="342900" indent="-342900">
              <a:lnSpc>
                <a:spcPct val="150000"/>
              </a:lnSpc>
            </a:pPr>
            <a:r>
              <a:rPr lang="en-US" sz="2300" dirty="0"/>
              <a:t>Rearranging flights and travel arrangements as needed </a:t>
            </a:r>
          </a:p>
          <a:p>
            <a:pPr marL="342900" indent="-342900">
              <a:lnSpc>
                <a:spcPct val="150000"/>
              </a:lnSpc>
            </a:pPr>
            <a:r>
              <a:rPr lang="en-US" sz="2300" dirty="0"/>
              <a:t>Offers agent services or an online booking tool directly in Concur for simpler self-booking travel</a:t>
            </a:r>
          </a:p>
          <a:p>
            <a:pPr marL="342900" indent="-342900">
              <a:lnSpc>
                <a:spcPct val="150000"/>
              </a:lnSpc>
            </a:pPr>
            <a:r>
              <a:rPr lang="en-US" sz="2300" dirty="0"/>
              <a:t>24/7/365 support and emergency assistance</a:t>
            </a:r>
          </a:p>
          <a:p>
            <a:pPr marL="0" indent="0">
              <a:lnSpc>
                <a:spcPct val="150000"/>
              </a:lnSpc>
              <a:buNone/>
            </a:pPr>
            <a:r>
              <a:rPr lang="en-US" sz="1900" i="1" dirty="0"/>
              <a:t>The use of Concur/Anthony’s Travel is for business travel only as trips will be charged directly to the university. </a:t>
            </a:r>
          </a:p>
          <a:p>
            <a:pPr marL="0" indent="0">
              <a:lnSpc>
                <a:spcPct val="150000"/>
              </a:lnSpc>
              <a:buNone/>
            </a:pPr>
            <a:endParaRPr lang="en-US" dirty="0"/>
          </a:p>
          <a:p>
            <a:pPr marL="0" indent="0">
              <a:buNone/>
            </a:pPr>
            <a:endParaRPr lang="en-US" dirty="0"/>
          </a:p>
        </p:txBody>
      </p:sp>
      <p:grpSp>
        <p:nvGrpSpPr>
          <p:cNvPr id="8" name="object 3">
            <a:extLst>
              <a:ext uri="{FF2B5EF4-FFF2-40B4-BE49-F238E27FC236}">
                <a16:creationId xmlns:a16="http://schemas.microsoft.com/office/drawing/2014/main" id="{94E3B5F0-CCEF-4B33-9F6E-4DA310EA6B40}"/>
              </a:ext>
            </a:extLst>
          </p:cNvPr>
          <p:cNvGrpSpPr/>
          <p:nvPr/>
        </p:nvGrpSpPr>
        <p:grpSpPr>
          <a:xfrm>
            <a:off x="793124" y="-3880366"/>
            <a:ext cx="10362556" cy="5312273"/>
            <a:chOff x="177027" y="1348524"/>
            <a:chExt cx="15266896" cy="9031423"/>
          </a:xfrm>
        </p:grpSpPr>
        <p:pic>
          <p:nvPicPr>
            <p:cNvPr id="9" name="object 4">
              <a:extLst>
                <a:ext uri="{FF2B5EF4-FFF2-40B4-BE49-F238E27FC236}">
                  <a16:creationId xmlns:a16="http://schemas.microsoft.com/office/drawing/2014/main" id="{F7CE588F-7D3C-4966-A313-67F077CB8CA6}"/>
                </a:ext>
              </a:extLst>
            </p:cNvPr>
            <p:cNvPicPr/>
            <p:nvPr/>
          </p:nvPicPr>
          <p:blipFill>
            <a:blip r:embed="rId2" cstate="print"/>
            <a:stretch>
              <a:fillRect/>
            </a:stretch>
          </p:blipFill>
          <p:spPr>
            <a:xfrm>
              <a:off x="11457715" y="1348524"/>
              <a:ext cx="3986208" cy="146507"/>
            </a:xfrm>
            <a:prstGeom prst="rect">
              <a:avLst/>
            </a:prstGeom>
          </p:spPr>
        </p:pic>
        <p:pic>
          <p:nvPicPr>
            <p:cNvPr id="10" name="object 5">
              <a:extLst>
                <a:ext uri="{FF2B5EF4-FFF2-40B4-BE49-F238E27FC236}">
                  <a16:creationId xmlns:a16="http://schemas.microsoft.com/office/drawing/2014/main" id="{122E8004-1A5A-4664-8C57-117031F93ED4}"/>
                </a:ext>
              </a:extLst>
            </p:cNvPr>
            <p:cNvPicPr/>
            <p:nvPr/>
          </p:nvPicPr>
          <p:blipFill>
            <a:blip r:embed="rId3" cstate="print"/>
            <a:stretch>
              <a:fillRect/>
            </a:stretch>
          </p:blipFill>
          <p:spPr>
            <a:xfrm>
              <a:off x="177027" y="7945554"/>
              <a:ext cx="6182150" cy="2434393"/>
            </a:xfrm>
            <a:prstGeom prst="rect">
              <a:avLst/>
            </a:prstGeom>
          </p:spPr>
        </p:pic>
      </p:grpSp>
      <p:sp>
        <p:nvSpPr>
          <p:cNvPr id="14" name="Rectangle 13">
            <a:extLst>
              <a:ext uri="{FF2B5EF4-FFF2-40B4-BE49-F238E27FC236}">
                <a16:creationId xmlns:a16="http://schemas.microsoft.com/office/drawing/2014/main" id="{D0B306A1-0AA1-4175-A417-CB56B024516C}"/>
              </a:ext>
            </a:extLst>
          </p:cNvPr>
          <p:cNvSpPr/>
          <p:nvPr/>
        </p:nvSpPr>
        <p:spPr>
          <a:xfrm>
            <a:off x="1109154" y="1178733"/>
            <a:ext cx="10599126" cy="923330"/>
          </a:xfrm>
          <a:prstGeom prst="rect">
            <a:avLst/>
          </a:prstGeom>
        </p:spPr>
        <p:txBody>
          <a:bodyPr wrap="square">
            <a:spAutoFit/>
          </a:bodyPr>
          <a:lstStyle/>
          <a:p>
            <a:r>
              <a:rPr lang="en-US" b="1" dirty="0"/>
              <a:t>Anthony Travel is the nation’s largest provider of university and sports travel management services. </a:t>
            </a:r>
            <a:r>
              <a:rPr lang="en-US" dirty="0"/>
              <a:t>Anthony Travel specializes in university business travel, athletic department travel, and study abroad programs. Anthony Travel provides travel management services by:</a:t>
            </a:r>
          </a:p>
        </p:txBody>
      </p:sp>
      <p:grpSp>
        <p:nvGrpSpPr>
          <p:cNvPr id="16" name="object 8">
            <a:extLst>
              <a:ext uri="{FF2B5EF4-FFF2-40B4-BE49-F238E27FC236}">
                <a16:creationId xmlns:a16="http://schemas.microsoft.com/office/drawing/2014/main" id="{B7B5D1B2-7D8F-4FCA-AF19-77E66C2BAFE7}"/>
              </a:ext>
            </a:extLst>
          </p:cNvPr>
          <p:cNvGrpSpPr/>
          <p:nvPr/>
        </p:nvGrpSpPr>
        <p:grpSpPr>
          <a:xfrm>
            <a:off x="8674101" y="4286250"/>
            <a:ext cx="3454400" cy="2501900"/>
            <a:chOff x="6586181" y="1858502"/>
            <a:chExt cx="9670415" cy="7281545"/>
          </a:xfrm>
        </p:grpSpPr>
        <p:pic>
          <p:nvPicPr>
            <p:cNvPr id="17" name="object 9">
              <a:extLst>
                <a:ext uri="{FF2B5EF4-FFF2-40B4-BE49-F238E27FC236}">
                  <a16:creationId xmlns:a16="http://schemas.microsoft.com/office/drawing/2014/main" id="{05767C76-AF7A-477D-8D3B-24DA1D4EE7A9}"/>
                </a:ext>
              </a:extLst>
            </p:cNvPr>
            <p:cNvPicPr/>
            <p:nvPr/>
          </p:nvPicPr>
          <p:blipFill>
            <a:blip r:embed="rId4" cstate="print"/>
            <a:stretch>
              <a:fillRect/>
            </a:stretch>
          </p:blipFill>
          <p:spPr>
            <a:xfrm>
              <a:off x="9486899" y="8809566"/>
              <a:ext cx="6769100" cy="330200"/>
            </a:xfrm>
            <a:prstGeom prst="rect">
              <a:avLst/>
            </a:prstGeom>
          </p:spPr>
        </p:pic>
        <p:pic>
          <p:nvPicPr>
            <p:cNvPr id="18" name="object 10">
              <a:extLst>
                <a:ext uri="{FF2B5EF4-FFF2-40B4-BE49-F238E27FC236}">
                  <a16:creationId xmlns:a16="http://schemas.microsoft.com/office/drawing/2014/main" id="{E303615A-1050-4EFF-A9D3-4C9CA91C5F65}"/>
                </a:ext>
              </a:extLst>
            </p:cNvPr>
            <p:cNvPicPr/>
            <p:nvPr/>
          </p:nvPicPr>
          <p:blipFill>
            <a:blip r:embed="rId5" cstate="print"/>
            <a:stretch>
              <a:fillRect/>
            </a:stretch>
          </p:blipFill>
          <p:spPr>
            <a:xfrm>
              <a:off x="6586181" y="6956285"/>
              <a:ext cx="8063758" cy="861630"/>
            </a:xfrm>
            <a:prstGeom prst="rect">
              <a:avLst/>
            </a:prstGeom>
          </p:spPr>
        </p:pic>
        <p:pic>
          <p:nvPicPr>
            <p:cNvPr id="19" name="object 11">
              <a:extLst>
                <a:ext uri="{FF2B5EF4-FFF2-40B4-BE49-F238E27FC236}">
                  <a16:creationId xmlns:a16="http://schemas.microsoft.com/office/drawing/2014/main" id="{250CA30C-14EC-4B2B-9EF2-743C8091E1AD}"/>
                </a:ext>
              </a:extLst>
            </p:cNvPr>
            <p:cNvPicPr/>
            <p:nvPr/>
          </p:nvPicPr>
          <p:blipFill>
            <a:blip r:embed="rId6" cstate="print"/>
            <a:stretch>
              <a:fillRect/>
            </a:stretch>
          </p:blipFill>
          <p:spPr>
            <a:xfrm>
              <a:off x="9290038" y="4824298"/>
              <a:ext cx="2641229" cy="2757271"/>
            </a:xfrm>
            <a:prstGeom prst="rect">
              <a:avLst/>
            </a:prstGeom>
          </p:spPr>
        </p:pic>
        <p:pic>
          <p:nvPicPr>
            <p:cNvPr id="20" name="object 12">
              <a:extLst>
                <a:ext uri="{FF2B5EF4-FFF2-40B4-BE49-F238E27FC236}">
                  <a16:creationId xmlns:a16="http://schemas.microsoft.com/office/drawing/2014/main" id="{3BE8BD12-D45A-4780-ADE5-EF47412A5D67}"/>
                </a:ext>
              </a:extLst>
            </p:cNvPr>
            <p:cNvPicPr/>
            <p:nvPr/>
          </p:nvPicPr>
          <p:blipFill>
            <a:blip r:embed="rId7" cstate="print"/>
            <a:stretch>
              <a:fillRect/>
            </a:stretch>
          </p:blipFill>
          <p:spPr>
            <a:xfrm>
              <a:off x="9315300" y="4842218"/>
              <a:ext cx="2589649" cy="2705315"/>
            </a:xfrm>
            <a:prstGeom prst="rect">
              <a:avLst/>
            </a:prstGeom>
          </p:spPr>
        </p:pic>
        <p:sp>
          <p:nvSpPr>
            <p:cNvPr id="21" name="object 13">
              <a:extLst>
                <a:ext uri="{FF2B5EF4-FFF2-40B4-BE49-F238E27FC236}">
                  <a16:creationId xmlns:a16="http://schemas.microsoft.com/office/drawing/2014/main" id="{DD890092-4189-4A81-82EA-E51B197BA266}"/>
                </a:ext>
              </a:extLst>
            </p:cNvPr>
            <p:cNvSpPr/>
            <p:nvPr/>
          </p:nvSpPr>
          <p:spPr>
            <a:xfrm>
              <a:off x="6886320" y="1858502"/>
              <a:ext cx="7463155" cy="4559300"/>
            </a:xfrm>
            <a:custGeom>
              <a:avLst/>
              <a:gdLst/>
              <a:ahLst/>
              <a:cxnLst/>
              <a:rect l="l" t="t" r="r" b="b"/>
              <a:pathLst>
                <a:path w="7463155" h="4559300">
                  <a:moveTo>
                    <a:pt x="7247166" y="0"/>
                  </a:moveTo>
                  <a:lnTo>
                    <a:pt x="215785" y="0"/>
                  </a:lnTo>
                  <a:lnTo>
                    <a:pt x="166307" y="5612"/>
                  </a:lnTo>
                  <a:lnTo>
                    <a:pt x="120887" y="21597"/>
                  </a:lnTo>
                  <a:lnTo>
                    <a:pt x="80822" y="46682"/>
                  </a:lnTo>
                  <a:lnTo>
                    <a:pt x="47405" y="79589"/>
                  </a:lnTo>
                  <a:lnTo>
                    <a:pt x="21932" y="119044"/>
                  </a:lnTo>
                  <a:lnTo>
                    <a:pt x="5698" y="163772"/>
                  </a:lnTo>
                  <a:lnTo>
                    <a:pt x="0" y="212496"/>
                  </a:lnTo>
                  <a:lnTo>
                    <a:pt x="0" y="4346206"/>
                  </a:lnTo>
                  <a:lnTo>
                    <a:pt x="5698" y="4394926"/>
                  </a:lnTo>
                  <a:lnTo>
                    <a:pt x="21932" y="4439652"/>
                  </a:lnTo>
                  <a:lnTo>
                    <a:pt x="47405" y="4479107"/>
                  </a:lnTo>
                  <a:lnTo>
                    <a:pt x="80822" y="4512016"/>
                  </a:lnTo>
                  <a:lnTo>
                    <a:pt x="120887" y="4537102"/>
                  </a:lnTo>
                  <a:lnTo>
                    <a:pt x="166307" y="4553090"/>
                  </a:lnTo>
                  <a:lnTo>
                    <a:pt x="215785" y="4558703"/>
                  </a:lnTo>
                  <a:lnTo>
                    <a:pt x="7247166" y="4558703"/>
                  </a:lnTo>
                  <a:lnTo>
                    <a:pt x="7296640" y="4553090"/>
                  </a:lnTo>
                  <a:lnTo>
                    <a:pt x="7342058" y="4537102"/>
                  </a:lnTo>
                  <a:lnTo>
                    <a:pt x="7382124" y="4512016"/>
                  </a:lnTo>
                  <a:lnTo>
                    <a:pt x="7415542" y="4479107"/>
                  </a:lnTo>
                  <a:lnTo>
                    <a:pt x="7441017" y="4439652"/>
                  </a:lnTo>
                  <a:lnTo>
                    <a:pt x="7457252" y="4394926"/>
                  </a:lnTo>
                  <a:lnTo>
                    <a:pt x="7462951" y="4346206"/>
                  </a:lnTo>
                  <a:lnTo>
                    <a:pt x="7462951" y="212496"/>
                  </a:lnTo>
                  <a:lnTo>
                    <a:pt x="7457252" y="163772"/>
                  </a:lnTo>
                  <a:lnTo>
                    <a:pt x="7441017" y="119044"/>
                  </a:lnTo>
                  <a:lnTo>
                    <a:pt x="7415542" y="79589"/>
                  </a:lnTo>
                  <a:lnTo>
                    <a:pt x="7382124" y="46682"/>
                  </a:lnTo>
                  <a:lnTo>
                    <a:pt x="7342058" y="21597"/>
                  </a:lnTo>
                  <a:lnTo>
                    <a:pt x="7296640" y="5612"/>
                  </a:lnTo>
                  <a:lnTo>
                    <a:pt x="7247166" y="0"/>
                  </a:lnTo>
                  <a:close/>
                </a:path>
              </a:pathLst>
            </a:custGeom>
            <a:solidFill>
              <a:srgbClr val="231F20"/>
            </a:solidFill>
          </p:spPr>
          <p:txBody>
            <a:bodyPr wrap="square" lIns="0" tIns="0" rIns="0" bIns="0" rtlCol="0"/>
            <a:lstStyle/>
            <a:p>
              <a:endParaRPr/>
            </a:p>
          </p:txBody>
        </p:sp>
        <p:pic>
          <p:nvPicPr>
            <p:cNvPr id="22" name="object 14">
              <a:extLst>
                <a:ext uri="{FF2B5EF4-FFF2-40B4-BE49-F238E27FC236}">
                  <a16:creationId xmlns:a16="http://schemas.microsoft.com/office/drawing/2014/main" id="{75B94B7E-3530-4181-AEE4-F716290628C2}"/>
                </a:ext>
              </a:extLst>
            </p:cNvPr>
            <p:cNvPicPr/>
            <p:nvPr/>
          </p:nvPicPr>
          <p:blipFill>
            <a:blip r:embed="rId8" cstate="print"/>
            <a:stretch>
              <a:fillRect/>
            </a:stretch>
          </p:blipFill>
          <p:spPr>
            <a:xfrm>
              <a:off x="7191705" y="1858505"/>
              <a:ext cx="7157567" cy="4558703"/>
            </a:xfrm>
            <a:prstGeom prst="rect">
              <a:avLst/>
            </a:prstGeom>
          </p:spPr>
        </p:pic>
        <p:pic>
          <p:nvPicPr>
            <p:cNvPr id="23" name="object 15">
              <a:extLst>
                <a:ext uri="{FF2B5EF4-FFF2-40B4-BE49-F238E27FC236}">
                  <a16:creationId xmlns:a16="http://schemas.microsoft.com/office/drawing/2014/main" id="{6BBB382E-3A6D-4CF4-ACA8-8013B9CE2BB7}"/>
                </a:ext>
              </a:extLst>
            </p:cNvPr>
            <p:cNvPicPr/>
            <p:nvPr/>
          </p:nvPicPr>
          <p:blipFill>
            <a:blip r:embed="rId9" cstate="print"/>
            <a:stretch>
              <a:fillRect/>
            </a:stretch>
          </p:blipFill>
          <p:spPr>
            <a:xfrm>
              <a:off x="10543145" y="6153815"/>
              <a:ext cx="135807" cy="177844"/>
            </a:xfrm>
            <a:prstGeom prst="rect">
              <a:avLst/>
            </a:prstGeom>
          </p:spPr>
        </p:pic>
        <p:sp>
          <p:nvSpPr>
            <p:cNvPr id="24" name="object 16">
              <a:extLst>
                <a:ext uri="{FF2B5EF4-FFF2-40B4-BE49-F238E27FC236}">
                  <a16:creationId xmlns:a16="http://schemas.microsoft.com/office/drawing/2014/main" id="{CE46D63F-9FA9-4A50-A86E-80966D553088}"/>
                </a:ext>
              </a:extLst>
            </p:cNvPr>
            <p:cNvSpPr/>
            <p:nvPr/>
          </p:nvSpPr>
          <p:spPr>
            <a:xfrm>
              <a:off x="7082358" y="2000059"/>
              <a:ext cx="7178675" cy="4276725"/>
            </a:xfrm>
            <a:custGeom>
              <a:avLst/>
              <a:gdLst/>
              <a:ahLst/>
              <a:cxnLst/>
              <a:rect l="l" t="t" r="r" b="b"/>
              <a:pathLst>
                <a:path w="7178675" h="4276725">
                  <a:moveTo>
                    <a:pt x="7178332" y="0"/>
                  </a:moveTo>
                  <a:lnTo>
                    <a:pt x="0" y="0"/>
                  </a:lnTo>
                  <a:lnTo>
                    <a:pt x="0" y="4276267"/>
                  </a:lnTo>
                  <a:lnTo>
                    <a:pt x="7178332" y="4276267"/>
                  </a:lnTo>
                  <a:lnTo>
                    <a:pt x="7178332" y="0"/>
                  </a:lnTo>
                  <a:close/>
                </a:path>
              </a:pathLst>
            </a:custGeom>
            <a:solidFill>
              <a:srgbClr val="231F20">
                <a:alpha val="50000"/>
              </a:srgbClr>
            </a:solidFill>
          </p:spPr>
          <p:txBody>
            <a:bodyPr wrap="square" lIns="0" tIns="0" rIns="0" bIns="0" rtlCol="0"/>
            <a:lstStyle/>
            <a:p>
              <a:endParaRPr/>
            </a:p>
          </p:txBody>
        </p:sp>
        <p:pic>
          <p:nvPicPr>
            <p:cNvPr id="25" name="object 17">
              <a:extLst>
                <a:ext uri="{FF2B5EF4-FFF2-40B4-BE49-F238E27FC236}">
                  <a16:creationId xmlns:a16="http://schemas.microsoft.com/office/drawing/2014/main" id="{FFBB2D21-85D1-4C24-8038-932F489856D4}"/>
                </a:ext>
              </a:extLst>
            </p:cNvPr>
            <p:cNvPicPr/>
            <p:nvPr/>
          </p:nvPicPr>
          <p:blipFill>
            <a:blip r:embed="rId10" cstate="print"/>
            <a:stretch>
              <a:fillRect/>
            </a:stretch>
          </p:blipFill>
          <p:spPr>
            <a:xfrm>
              <a:off x="7185370" y="2110168"/>
              <a:ext cx="6895284" cy="3980684"/>
            </a:xfrm>
            <a:prstGeom prst="rect">
              <a:avLst/>
            </a:prstGeom>
          </p:spPr>
        </p:pic>
        <p:pic>
          <p:nvPicPr>
            <p:cNvPr id="26" name="object 18">
              <a:extLst>
                <a:ext uri="{FF2B5EF4-FFF2-40B4-BE49-F238E27FC236}">
                  <a16:creationId xmlns:a16="http://schemas.microsoft.com/office/drawing/2014/main" id="{765200B6-A349-44F0-9477-EAEFADFA0F79}"/>
                </a:ext>
              </a:extLst>
            </p:cNvPr>
            <p:cNvPicPr/>
            <p:nvPr/>
          </p:nvPicPr>
          <p:blipFill>
            <a:blip r:embed="rId11" cstate="print"/>
            <a:stretch>
              <a:fillRect/>
            </a:stretch>
          </p:blipFill>
          <p:spPr>
            <a:xfrm>
              <a:off x="10971440" y="7640804"/>
              <a:ext cx="4252353" cy="636167"/>
            </a:xfrm>
            <a:prstGeom prst="rect">
              <a:avLst/>
            </a:prstGeom>
          </p:spPr>
        </p:pic>
        <p:pic>
          <p:nvPicPr>
            <p:cNvPr id="27" name="object 19">
              <a:extLst>
                <a:ext uri="{FF2B5EF4-FFF2-40B4-BE49-F238E27FC236}">
                  <a16:creationId xmlns:a16="http://schemas.microsoft.com/office/drawing/2014/main" id="{AC36E85D-09C9-4341-A95A-44AF2B3AAFA6}"/>
                </a:ext>
              </a:extLst>
            </p:cNvPr>
            <p:cNvPicPr/>
            <p:nvPr/>
          </p:nvPicPr>
          <p:blipFill>
            <a:blip r:embed="rId12" cstate="print"/>
            <a:stretch>
              <a:fillRect/>
            </a:stretch>
          </p:blipFill>
          <p:spPr>
            <a:xfrm>
              <a:off x="14657044" y="4561408"/>
              <a:ext cx="31165" cy="315341"/>
            </a:xfrm>
            <a:prstGeom prst="rect">
              <a:avLst/>
            </a:prstGeom>
          </p:spPr>
        </p:pic>
        <p:pic>
          <p:nvPicPr>
            <p:cNvPr id="28" name="object 20">
              <a:extLst>
                <a:ext uri="{FF2B5EF4-FFF2-40B4-BE49-F238E27FC236}">
                  <a16:creationId xmlns:a16="http://schemas.microsoft.com/office/drawing/2014/main" id="{74E97D5F-9183-40BF-A0B0-A0F25201058D}"/>
                </a:ext>
              </a:extLst>
            </p:cNvPr>
            <p:cNvPicPr/>
            <p:nvPr/>
          </p:nvPicPr>
          <p:blipFill>
            <a:blip r:embed="rId13" cstate="print"/>
            <a:stretch>
              <a:fillRect/>
            </a:stretch>
          </p:blipFill>
          <p:spPr>
            <a:xfrm>
              <a:off x="14639962" y="4360735"/>
              <a:ext cx="48247" cy="79197"/>
            </a:xfrm>
            <a:prstGeom prst="rect">
              <a:avLst/>
            </a:prstGeom>
          </p:spPr>
        </p:pic>
        <p:pic>
          <p:nvPicPr>
            <p:cNvPr id="29" name="object 21">
              <a:extLst>
                <a:ext uri="{FF2B5EF4-FFF2-40B4-BE49-F238E27FC236}">
                  <a16:creationId xmlns:a16="http://schemas.microsoft.com/office/drawing/2014/main" id="{01630F04-8114-4F33-A62F-C7332B77CB17}"/>
                </a:ext>
              </a:extLst>
            </p:cNvPr>
            <p:cNvPicPr/>
            <p:nvPr/>
          </p:nvPicPr>
          <p:blipFill>
            <a:blip r:embed="rId14" cstate="print"/>
            <a:stretch>
              <a:fillRect/>
            </a:stretch>
          </p:blipFill>
          <p:spPr>
            <a:xfrm>
              <a:off x="11550053" y="3827970"/>
              <a:ext cx="3118675" cy="4059427"/>
            </a:xfrm>
            <a:prstGeom prst="rect">
              <a:avLst/>
            </a:prstGeom>
          </p:spPr>
        </p:pic>
        <p:sp>
          <p:nvSpPr>
            <p:cNvPr id="30" name="object 22">
              <a:extLst>
                <a:ext uri="{FF2B5EF4-FFF2-40B4-BE49-F238E27FC236}">
                  <a16:creationId xmlns:a16="http://schemas.microsoft.com/office/drawing/2014/main" id="{9E9E2488-3C34-4651-8DAB-97874757BB20}"/>
                </a:ext>
              </a:extLst>
            </p:cNvPr>
            <p:cNvSpPr/>
            <p:nvPr/>
          </p:nvSpPr>
          <p:spPr>
            <a:xfrm>
              <a:off x="11576203" y="3877307"/>
              <a:ext cx="3066415" cy="3983354"/>
            </a:xfrm>
            <a:custGeom>
              <a:avLst/>
              <a:gdLst/>
              <a:ahLst/>
              <a:cxnLst/>
              <a:rect l="l" t="t" r="r" b="b"/>
              <a:pathLst>
                <a:path w="3066415" h="3983354">
                  <a:moveTo>
                    <a:pt x="2824873" y="0"/>
                  </a:moveTo>
                  <a:lnTo>
                    <a:pt x="241477" y="0"/>
                  </a:lnTo>
                  <a:lnTo>
                    <a:pt x="192870" y="5108"/>
                  </a:lnTo>
                  <a:lnTo>
                    <a:pt x="147570" y="19755"/>
                  </a:lnTo>
                  <a:lnTo>
                    <a:pt x="106555" y="42924"/>
                  </a:lnTo>
                  <a:lnTo>
                    <a:pt x="70804" y="73596"/>
                  </a:lnTo>
                  <a:lnTo>
                    <a:pt x="41294" y="110755"/>
                  </a:lnTo>
                  <a:lnTo>
                    <a:pt x="19005" y="153383"/>
                  </a:lnTo>
                  <a:lnTo>
                    <a:pt x="4914" y="200463"/>
                  </a:lnTo>
                  <a:lnTo>
                    <a:pt x="0" y="250977"/>
                  </a:lnTo>
                  <a:lnTo>
                    <a:pt x="0" y="3731907"/>
                  </a:lnTo>
                  <a:lnTo>
                    <a:pt x="4914" y="3782430"/>
                  </a:lnTo>
                  <a:lnTo>
                    <a:pt x="19005" y="3829516"/>
                  </a:lnTo>
                  <a:lnTo>
                    <a:pt x="41294" y="3872148"/>
                  </a:lnTo>
                  <a:lnTo>
                    <a:pt x="70804" y="3909310"/>
                  </a:lnTo>
                  <a:lnTo>
                    <a:pt x="106555" y="3939985"/>
                  </a:lnTo>
                  <a:lnTo>
                    <a:pt x="147570" y="3963154"/>
                  </a:lnTo>
                  <a:lnTo>
                    <a:pt x="192870" y="3977801"/>
                  </a:lnTo>
                  <a:lnTo>
                    <a:pt x="241477" y="3982910"/>
                  </a:lnTo>
                  <a:lnTo>
                    <a:pt x="2824873" y="3982910"/>
                  </a:lnTo>
                  <a:lnTo>
                    <a:pt x="2873481" y="3977801"/>
                  </a:lnTo>
                  <a:lnTo>
                    <a:pt x="2918783" y="3963154"/>
                  </a:lnTo>
                  <a:lnTo>
                    <a:pt x="2959800" y="3939985"/>
                  </a:lnTo>
                  <a:lnTo>
                    <a:pt x="2995553" y="3909310"/>
                  </a:lnTo>
                  <a:lnTo>
                    <a:pt x="3025065" y="3872148"/>
                  </a:lnTo>
                  <a:lnTo>
                    <a:pt x="3047356" y="3829516"/>
                  </a:lnTo>
                  <a:lnTo>
                    <a:pt x="3061449" y="3782430"/>
                  </a:lnTo>
                  <a:lnTo>
                    <a:pt x="3066364" y="3731907"/>
                  </a:lnTo>
                  <a:lnTo>
                    <a:pt x="3066364" y="250977"/>
                  </a:lnTo>
                  <a:lnTo>
                    <a:pt x="3061449" y="200463"/>
                  </a:lnTo>
                  <a:lnTo>
                    <a:pt x="3047356" y="153383"/>
                  </a:lnTo>
                  <a:lnTo>
                    <a:pt x="3025065" y="110755"/>
                  </a:lnTo>
                  <a:lnTo>
                    <a:pt x="2995553" y="73596"/>
                  </a:lnTo>
                  <a:lnTo>
                    <a:pt x="2959800" y="42924"/>
                  </a:lnTo>
                  <a:lnTo>
                    <a:pt x="2918783" y="19755"/>
                  </a:lnTo>
                  <a:lnTo>
                    <a:pt x="2873481" y="5108"/>
                  </a:lnTo>
                  <a:lnTo>
                    <a:pt x="2824873" y="0"/>
                  </a:lnTo>
                  <a:close/>
                </a:path>
              </a:pathLst>
            </a:custGeom>
            <a:solidFill>
              <a:srgbClr val="231F20"/>
            </a:solidFill>
          </p:spPr>
          <p:txBody>
            <a:bodyPr wrap="square" lIns="0" tIns="0" rIns="0" bIns="0" rtlCol="0"/>
            <a:lstStyle/>
            <a:p>
              <a:endParaRPr/>
            </a:p>
          </p:txBody>
        </p:sp>
        <p:pic>
          <p:nvPicPr>
            <p:cNvPr id="31" name="object 23">
              <a:extLst>
                <a:ext uri="{FF2B5EF4-FFF2-40B4-BE49-F238E27FC236}">
                  <a16:creationId xmlns:a16="http://schemas.microsoft.com/office/drawing/2014/main" id="{A7441AB8-2BAE-407A-B812-ABF057C282F5}"/>
                </a:ext>
              </a:extLst>
            </p:cNvPr>
            <p:cNvPicPr/>
            <p:nvPr/>
          </p:nvPicPr>
          <p:blipFill>
            <a:blip r:embed="rId15" cstate="print"/>
            <a:stretch>
              <a:fillRect/>
            </a:stretch>
          </p:blipFill>
          <p:spPr>
            <a:xfrm>
              <a:off x="12992912" y="7521143"/>
              <a:ext cx="232930" cy="232956"/>
            </a:xfrm>
            <a:prstGeom prst="rect">
              <a:avLst/>
            </a:prstGeom>
          </p:spPr>
        </p:pic>
        <p:pic>
          <p:nvPicPr>
            <p:cNvPr id="32" name="object 24">
              <a:extLst>
                <a:ext uri="{FF2B5EF4-FFF2-40B4-BE49-F238E27FC236}">
                  <a16:creationId xmlns:a16="http://schemas.microsoft.com/office/drawing/2014/main" id="{F3A77F5F-6755-454E-B9FC-38E22C20B8B8}"/>
                </a:ext>
              </a:extLst>
            </p:cNvPr>
            <p:cNvPicPr/>
            <p:nvPr/>
          </p:nvPicPr>
          <p:blipFill>
            <a:blip r:embed="rId16" cstate="print"/>
            <a:stretch>
              <a:fillRect/>
            </a:stretch>
          </p:blipFill>
          <p:spPr>
            <a:xfrm>
              <a:off x="13060121" y="7588378"/>
              <a:ext cx="98513" cy="98513"/>
            </a:xfrm>
            <a:prstGeom prst="rect">
              <a:avLst/>
            </a:prstGeom>
          </p:spPr>
        </p:pic>
        <p:pic>
          <p:nvPicPr>
            <p:cNvPr id="33" name="object 25">
              <a:extLst>
                <a:ext uri="{FF2B5EF4-FFF2-40B4-BE49-F238E27FC236}">
                  <a16:creationId xmlns:a16="http://schemas.microsoft.com/office/drawing/2014/main" id="{C76C4BF5-5230-499E-BCF5-F504E2609DCB}"/>
                </a:ext>
              </a:extLst>
            </p:cNvPr>
            <p:cNvPicPr/>
            <p:nvPr/>
          </p:nvPicPr>
          <p:blipFill>
            <a:blip r:embed="rId17" cstate="print"/>
            <a:stretch>
              <a:fillRect/>
            </a:stretch>
          </p:blipFill>
          <p:spPr>
            <a:xfrm>
              <a:off x="11934685" y="3894901"/>
              <a:ext cx="2690280" cy="3928541"/>
            </a:xfrm>
            <a:prstGeom prst="rect">
              <a:avLst/>
            </a:prstGeom>
          </p:spPr>
        </p:pic>
        <p:pic>
          <p:nvPicPr>
            <p:cNvPr id="34" name="object 26">
              <a:extLst>
                <a:ext uri="{FF2B5EF4-FFF2-40B4-BE49-F238E27FC236}">
                  <a16:creationId xmlns:a16="http://schemas.microsoft.com/office/drawing/2014/main" id="{ACDA864F-8E40-4280-BDD7-607F2358CE5D}"/>
                </a:ext>
              </a:extLst>
            </p:cNvPr>
            <p:cNvPicPr/>
            <p:nvPr/>
          </p:nvPicPr>
          <p:blipFill>
            <a:blip r:embed="rId18" cstate="print"/>
            <a:stretch>
              <a:fillRect/>
            </a:stretch>
          </p:blipFill>
          <p:spPr>
            <a:xfrm>
              <a:off x="11922912" y="4252950"/>
              <a:ext cx="2349398" cy="3135718"/>
            </a:xfrm>
            <a:prstGeom prst="rect">
              <a:avLst/>
            </a:prstGeom>
          </p:spPr>
        </p:pic>
        <p:sp>
          <p:nvSpPr>
            <p:cNvPr id="35" name="object 27">
              <a:extLst>
                <a:ext uri="{FF2B5EF4-FFF2-40B4-BE49-F238E27FC236}">
                  <a16:creationId xmlns:a16="http://schemas.microsoft.com/office/drawing/2014/main" id="{FDC8DD74-B3EA-4F3B-AE6F-34D250909C23}"/>
                </a:ext>
              </a:extLst>
            </p:cNvPr>
            <p:cNvSpPr/>
            <p:nvPr/>
          </p:nvSpPr>
          <p:spPr>
            <a:xfrm>
              <a:off x="11834558" y="4184218"/>
              <a:ext cx="2573020" cy="3327400"/>
            </a:xfrm>
            <a:custGeom>
              <a:avLst/>
              <a:gdLst/>
              <a:ahLst/>
              <a:cxnLst/>
              <a:rect l="l" t="t" r="r" b="b"/>
              <a:pathLst>
                <a:path w="2573019" h="3327400">
                  <a:moveTo>
                    <a:pt x="2572600" y="0"/>
                  </a:moveTo>
                  <a:lnTo>
                    <a:pt x="0" y="0"/>
                  </a:lnTo>
                  <a:lnTo>
                    <a:pt x="0" y="3327311"/>
                  </a:lnTo>
                  <a:lnTo>
                    <a:pt x="2572600" y="3327311"/>
                  </a:lnTo>
                  <a:lnTo>
                    <a:pt x="2572600" y="0"/>
                  </a:lnTo>
                  <a:close/>
                </a:path>
              </a:pathLst>
            </a:custGeom>
            <a:solidFill>
              <a:srgbClr val="231F20">
                <a:alpha val="50000"/>
              </a:srgbClr>
            </a:solidFill>
          </p:spPr>
          <p:txBody>
            <a:bodyPr wrap="square" lIns="0" tIns="0" rIns="0" bIns="0" rtlCol="0"/>
            <a:lstStyle/>
            <a:p>
              <a:endParaRPr/>
            </a:p>
          </p:txBody>
        </p:sp>
        <p:pic>
          <p:nvPicPr>
            <p:cNvPr id="36" name="object 28">
              <a:extLst>
                <a:ext uri="{FF2B5EF4-FFF2-40B4-BE49-F238E27FC236}">
                  <a16:creationId xmlns:a16="http://schemas.microsoft.com/office/drawing/2014/main" id="{01C51632-A5C4-4106-9AE1-4F117CC71F0E}"/>
                </a:ext>
              </a:extLst>
            </p:cNvPr>
            <p:cNvPicPr/>
            <p:nvPr/>
          </p:nvPicPr>
          <p:blipFill>
            <a:blip r:embed="rId19" cstate="print"/>
            <a:stretch>
              <a:fillRect/>
            </a:stretch>
          </p:blipFill>
          <p:spPr>
            <a:xfrm>
              <a:off x="11904662" y="4253237"/>
              <a:ext cx="2386215" cy="3142239"/>
            </a:xfrm>
            <a:prstGeom prst="rect">
              <a:avLst/>
            </a:prstGeom>
          </p:spPr>
        </p:pic>
        <p:pic>
          <p:nvPicPr>
            <p:cNvPr id="37" name="object 29">
              <a:extLst>
                <a:ext uri="{FF2B5EF4-FFF2-40B4-BE49-F238E27FC236}">
                  <a16:creationId xmlns:a16="http://schemas.microsoft.com/office/drawing/2014/main" id="{03187879-5ECE-4DF4-ACB1-DBAD18B491EF}"/>
                </a:ext>
              </a:extLst>
            </p:cNvPr>
            <p:cNvPicPr/>
            <p:nvPr/>
          </p:nvPicPr>
          <p:blipFill>
            <a:blip r:embed="rId20" cstate="print"/>
            <a:stretch>
              <a:fillRect/>
            </a:stretch>
          </p:blipFill>
          <p:spPr>
            <a:xfrm>
              <a:off x="14005686" y="5286273"/>
              <a:ext cx="1519720" cy="3039452"/>
            </a:xfrm>
            <a:prstGeom prst="rect">
              <a:avLst/>
            </a:prstGeom>
          </p:spPr>
        </p:pic>
      </p:grpSp>
    </p:spTree>
    <p:extLst>
      <p:ext uri="{BB962C8B-B14F-4D97-AF65-F5344CB8AC3E}">
        <p14:creationId xmlns:p14="http://schemas.microsoft.com/office/powerpoint/2010/main" val="3718719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770060"/>
            <a:ext cx="10710710" cy="4136280"/>
          </a:xfrm>
        </p:spPr>
        <p:txBody>
          <a:bodyPr>
            <a:normAutofit/>
          </a:bodyPr>
          <a:lstStyle/>
          <a:p>
            <a:r>
              <a:rPr lang="en-US" sz="2800" dirty="0"/>
              <a:t>Concur Scope for Phase 2 (July 2023)</a:t>
            </a:r>
          </a:p>
          <a:p>
            <a:pPr lvl="1"/>
            <a:r>
              <a:rPr lang="en-US" sz="2400" dirty="0">
                <a:solidFill>
                  <a:srgbClr val="003CA6"/>
                </a:solidFill>
              </a:rPr>
              <a:t>Business Meetings and Entertainment</a:t>
            </a:r>
          </a:p>
          <a:p>
            <a:pPr lvl="1"/>
            <a:r>
              <a:rPr lang="en-US" sz="2400" dirty="0">
                <a:solidFill>
                  <a:srgbClr val="003CA6"/>
                </a:solidFill>
              </a:rPr>
              <a:t>Other Employee Reimbursements</a:t>
            </a:r>
          </a:p>
          <a:p>
            <a:pPr lvl="1"/>
            <a:r>
              <a:rPr lang="en-US" sz="2400" dirty="0" err="1">
                <a:solidFill>
                  <a:srgbClr val="003CA6"/>
                </a:solidFill>
              </a:rPr>
              <a:t>ProCard</a:t>
            </a:r>
            <a:r>
              <a:rPr lang="en-US" sz="2400" dirty="0">
                <a:solidFill>
                  <a:srgbClr val="003CA6"/>
                </a:solidFill>
              </a:rPr>
              <a:t> Cost Transfers</a:t>
            </a:r>
          </a:p>
          <a:p>
            <a:pPr lvl="1"/>
            <a:r>
              <a:rPr lang="en-US" sz="2400" dirty="0">
                <a:solidFill>
                  <a:srgbClr val="003CA6"/>
                </a:solidFill>
              </a:rPr>
              <a:t>TBD</a:t>
            </a:r>
          </a:p>
          <a:p>
            <a:pPr marL="457200" lvl="1" indent="0">
              <a:buNone/>
            </a:pPr>
            <a:endParaRPr lang="en-US" sz="2800"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44</a:t>
            </a:fld>
            <a:endParaRPr lang="en-US" dirty="0"/>
          </a:p>
        </p:txBody>
      </p:sp>
      <p:sp>
        <p:nvSpPr>
          <p:cNvPr id="7" name="Title 6">
            <a:extLst>
              <a:ext uri="{FF2B5EF4-FFF2-40B4-BE49-F238E27FC236}">
                <a16:creationId xmlns:a16="http://schemas.microsoft.com/office/drawing/2014/main" id="{22480926-AA00-4C80-AA9D-00B110855960}"/>
              </a:ext>
            </a:extLst>
          </p:cNvPr>
          <p:cNvSpPr>
            <a:spLocks noGrp="1"/>
          </p:cNvSpPr>
          <p:nvPr>
            <p:ph type="title"/>
          </p:nvPr>
        </p:nvSpPr>
        <p:spPr/>
        <p:txBody>
          <a:bodyPr/>
          <a:lstStyle/>
          <a:p>
            <a:r>
              <a:rPr lang="en-US" dirty="0"/>
              <a:t>Workgroup Recent Activities</a:t>
            </a:r>
          </a:p>
        </p:txBody>
      </p:sp>
    </p:spTree>
    <p:extLst>
      <p:ext uri="{BB962C8B-B14F-4D97-AF65-F5344CB8AC3E}">
        <p14:creationId xmlns:p14="http://schemas.microsoft.com/office/powerpoint/2010/main" val="1968866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3B03-2A94-4F63-8A63-49690AC93717}"/>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139B5BB5-C792-4D84-A5BA-718ED81966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89FFF8-6D97-4AE4-8DC9-FB7F65E11644}"/>
              </a:ext>
            </a:extLst>
          </p:cNvPr>
          <p:cNvSpPr>
            <a:spLocks noGrp="1"/>
          </p:cNvSpPr>
          <p:nvPr>
            <p:ph type="sldNum" sz="quarter" idx="10"/>
          </p:nvPr>
        </p:nvSpPr>
        <p:spPr/>
        <p:txBody>
          <a:bodyPr/>
          <a:lstStyle/>
          <a:p>
            <a:fld id="{7B71A368-6F16-4F47-B26D-B9BF600B5BD6}" type="slidenum">
              <a:rPr lang="en-US" smtClean="0"/>
              <a:pPr/>
              <a:t>45</a:t>
            </a:fld>
            <a:endParaRPr lang="en-US" dirty="0"/>
          </a:p>
        </p:txBody>
      </p:sp>
    </p:spTree>
    <p:extLst>
      <p:ext uri="{BB962C8B-B14F-4D97-AF65-F5344CB8AC3E}">
        <p14:creationId xmlns:p14="http://schemas.microsoft.com/office/powerpoint/2010/main" val="1079112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359017"/>
            <a:ext cx="10710710" cy="5125673"/>
          </a:xfrm>
        </p:spPr>
        <p:txBody>
          <a:bodyPr>
            <a:normAutofit fontScale="77500" lnSpcReduction="20000"/>
          </a:bodyPr>
          <a:lstStyle/>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Smart &amp; Final on Vine St. does not accept PO’s on weekends. Our department discovered this recently. Are there other stores that have the same limit? </a:t>
            </a:r>
          </a:p>
          <a:p>
            <a:pPr marL="457200" lvl="1" indent="0">
              <a:lnSpc>
                <a:spcPct val="120000"/>
              </a:lnSpc>
              <a:spcBef>
                <a:spcPts val="0"/>
              </a:spcBef>
              <a:spcAft>
                <a:spcPts val="1200"/>
              </a:spcAft>
              <a:buClr>
                <a:srgbClr val="00467A"/>
              </a:buClr>
              <a:buSzPct val="150000"/>
              <a:buNone/>
            </a:pPr>
            <a:r>
              <a:rPr lang="en-US" dirty="0"/>
              <a:t>     We are unaware of any other stores that don't accept PO's on the weekend but we will follow up with Smart and Final. </a:t>
            </a:r>
            <a:endParaRPr lang="en-US" sz="1400" dirty="0"/>
          </a:p>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Will the travel fees be posted to iTravel? </a:t>
            </a:r>
          </a:p>
          <a:p>
            <a:pPr marL="457200" lvl="1" indent="0">
              <a:lnSpc>
                <a:spcPct val="120000"/>
              </a:lnSpc>
              <a:spcBef>
                <a:spcPts val="0"/>
              </a:spcBef>
              <a:spcAft>
                <a:spcPts val="1200"/>
              </a:spcAft>
              <a:buClr>
                <a:srgbClr val="00467A"/>
              </a:buClr>
              <a:buSzPct val="150000"/>
              <a:buNone/>
            </a:pPr>
            <a:r>
              <a:rPr lang="en-US" dirty="0"/>
              <a:t>     These fees are currently posted on Connexxus under the Help section.</a:t>
            </a:r>
            <a:endParaRPr lang="en-US" sz="1400" dirty="0"/>
          </a:p>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I noticed they are charging us agent fees even if the airline has cancelled a flight and we have to call in to make changes </a:t>
            </a:r>
          </a:p>
          <a:p>
            <a:pPr marL="457200" lvl="1" indent="0">
              <a:lnSpc>
                <a:spcPct val="120000"/>
              </a:lnSpc>
              <a:spcBef>
                <a:spcPts val="0"/>
              </a:spcBef>
              <a:spcAft>
                <a:spcPts val="1200"/>
              </a:spcAft>
              <a:buClr>
                <a:srgbClr val="00467A"/>
              </a:buClr>
              <a:buSzPct val="150000"/>
              <a:buNone/>
            </a:pPr>
            <a:r>
              <a:rPr lang="en-US" dirty="0"/>
              <a:t>     That is correct</a:t>
            </a:r>
            <a:r>
              <a:rPr lang="en-US" sz="1400" dirty="0"/>
              <a:t> </a:t>
            </a:r>
            <a:r>
              <a:rPr lang="en-US" dirty="0"/>
              <a:t>as agent fees apply for agent assistance with a booking. </a:t>
            </a:r>
            <a:endParaRPr lang="en-US" sz="1400" dirty="0"/>
          </a:p>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Is there a way to add frequent flyer miles after flight was already booked on BCD? Could the travel do so at the airport as they check-in? </a:t>
            </a:r>
          </a:p>
          <a:p>
            <a:pPr marL="457200" lvl="1" indent="0">
              <a:lnSpc>
                <a:spcPct val="120000"/>
              </a:lnSpc>
              <a:spcBef>
                <a:spcPts val="0"/>
              </a:spcBef>
              <a:spcAft>
                <a:spcPts val="1200"/>
              </a:spcAft>
              <a:buClr>
                <a:srgbClr val="00467A"/>
              </a:buClr>
              <a:buSzPct val="150000"/>
              <a:buNone/>
            </a:pPr>
            <a:r>
              <a:rPr lang="en-US" dirty="0"/>
              <a:t>     That would be a question that would have to be directed to BCD.  We will have to reach out to determine</a:t>
            </a:r>
            <a:r>
              <a:rPr lang="en-US" sz="1400" dirty="0"/>
              <a:t> </a:t>
            </a:r>
          </a:p>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Is it possible to get the link again to attend additional updates meetings noted in one of the slides?  Thank you</a:t>
            </a:r>
          </a:p>
          <a:p>
            <a:pPr marL="457200" lvl="1" indent="0">
              <a:lnSpc>
                <a:spcPct val="120000"/>
              </a:lnSpc>
              <a:spcBef>
                <a:spcPts val="0"/>
              </a:spcBef>
              <a:spcAft>
                <a:spcPts val="1200"/>
              </a:spcAft>
              <a:buClr>
                <a:srgbClr val="00467A"/>
              </a:buClr>
              <a:buSzPct val="150000"/>
              <a:buNone/>
            </a:pPr>
            <a:r>
              <a:rPr lang="en-US" sz="1400" dirty="0"/>
              <a:t>      Links are generated per meeting. Emails are sent prior to the meetings that will include the current link.</a:t>
            </a:r>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Will the departments be getting a list of who currently has a T&amp;E card so we can prepare them for the change and confirm they want to reapply? </a:t>
            </a:r>
          </a:p>
          <a:p>
            <a:pPr marL="690563" lvl="1" indent="-60325">
              <a:lnSpc>
                <a:spcPct val="120000"/>
              </a:lnSpc>
              <a:spcBef>
                <a:spcPts val="0"/>
              </a:spcBef>
              <a:spcAft>
                <a:spcPts val="1200"/>
              </a:spcAft>
              <a:buClr>
                <a:srgbClr val="00467A"/>
              </a:buClr>
              <a:buSzPct val="150000"/>
              <a:buNone/>
            </a:pPr>
            <a:r>
              <a:rPr lang="en-US" dirty="0"/>
              <a:t>  Yes, lists will be sent to select individuals within the department soon.</a:t>
            </a:r>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I had a faculty who just received a Corporate T&amp;E card  last week. Will they need to submit for a new one? </a:t>
            </a:r>
          </a:p>
          <a:p>
            <a:pPr marL="690563" lvl="1" indent="-60325">
              <a:lnSpc>
                <a:spcPct val="120000"/>
              </a:lnSpc>
              <a:spcBef>
                <a:spcPts val="0"/>
              </a:spcBef>
              <a:spcAft>
                <a:spcPts val="1200"/>
              </a:spcAft>
              <a:buClr>
                <a:srgbClr val="00467A"/>
              </a:buClr>
              <a:buSzPct val="150000"/>
              <a:buNone/>
            </a:pPr>
            <a:r>
              <a:rPr lang="en-US" dirty="0"/>
              <a:t>  </a:t>
            </a:r>
            <a:r>
              <a:rPr lang="en-US" dirty="0" smtClean="0"/>
              <a:t>Yes, the </a:t>
            </a:r>
            <a:r>
              <a:rPr lang="en-US" dirty="0" smtClean="0"/>
              <a:t>card they have is under the T&amp;E </a:t>
            </a:r>
            <a:r>
              <a:rPr lang="en-US" dirty="0" smtClean="0"/>
              <a:t>personal liability card program.</a:t>
            </a:r>
            <a:endParaRPr lang="en-US" sz="1400"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46</a:t>
            </a:fld>
            <a:endParaRPr lang="en-US" dirty="0"/>
          </a:p>
        </p:txBody>
      </p:sp>
      <p:sp>
        <p:nvSpPr>
          <p:cNvPr id="7" name="Title 6">
            <a:extLst>
              <a:ext uri="{FF2B5EF4-FFF2-40B4-BE49-F238E27FC236}">
                <a16:creationId xmlns:a16="http://schemas.microsoft.com/office/drawing/2014/main" id="{22480926-AA00-4C80-AA9D-00B110855960}"/>
              </a:ext>
            </a:extLst>
          </p:cNvPr>
          <p:cNvSpPr>
            <a:spLocks noGrp="1"/>
          </p:cNvSpPr>
          <p:nvPr>
            <p:ph type="title"/>
          </p:nvPr>
        </p:nvSpPr>
        <p:spPr>
          <a:xfrm>
            <a:off x="1090304" y="681037"/>
            <a:ext cx="10022286" cy="557784"/>
          </a:xfrm>
        </p:spPr>
        <p:txBody>
          <a:bodyPr/>
          <a:lstStyle/>
          <a:p>
            <a:r>
              <a:rPr lang="en-US" dirty="0"/>
              <a:t>User Group Questions</a:t>
            </a:r>
          </a:p>
        </p:txBody>
      </p:sp>
    </p:spTree>
    <p:extLst>
      <p:ext uri="{BB962C8B-B14F-4D97-AF65-F5344CB8AC3E}">
        <p14:creationId xmlns:p14="http://schemas.microsoft.com/office/powerpoint/2010/main" val="742148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a:xfrm>
            <a:off x="1090304" y="1359017"/>
            <a:ext cx="10710710" cy="5125673"/>
          </a:xfrm>
        </p:spPr>
        <p:txBody>
          <a:bodyPr>
            <a:normAutofit fontScale="77500" lnSpcReduction="20000"/>
          </a:bodyPr>
          <a:lstStyle/>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Will travel coordinators need to have the T&amp;E card or will this just be for travelers ? </a:t>
            </a:r>
          </a:p>
          <a:p>
            <a:pPr marL="690563" lvl="1" indent="-60325">
              <a:lnSpc>
                <a:spcPct val="120000"/>
              </a:lnSpc>
              <a:spcBef>
                <a:spcPts val="0"/>
              </a:spcBef>
              <a:spcAft>
                <a:spcPts val="1200"/>
              </a:spcAft>
              <a:buClr>
                <a:srgbClr val="00467A"/>
              </a:buClr>
              <a:buSzPct val="150000"/>
              <a:buNone/>
            </a:pPr>
            <a:r>
              <a:rPr lang="en-US" dirty="0"/>
              <a:t>  The T&amp;E card is intended for individuals that travel/entertain at least once per year. Travel Coordinator can apply if they will       travel or incur entertainment expenses</a:t>
            </a:r>
          </a:p>
          <a:p>
            <a:pPr marL="690563" indent="-690563">
              <a:lnSpc>
                <a:spcPct val="120000"/>
              </a:lnSpc>
              <a:spcBef>
                <a:spcPts val="0"/>
              </a:spcBef>
              <a:spcAft>
                <a:spcPts val="1200"/>
              </a:spcAft>
              <a:buClr>
                <a:srgbClr val="00467A"/>
              </a:buClr>
              <a:buSzPct val="150000"/>
              <a:buBlip>
                <a:blip r:embed="rId2">
                  <a:extLst/>
                </a:blip>
              </a:buBlip>
            </a:pPr>
            <a:r>
              <a:rPr lang="en-US" b="1" dirty="0">
                <a:solidFill>
                  <a:srgbClr val="0070C0"/>
                </a:solidFill>
              </a:rPr>
              <a:t>During the UCOP meeting that was held yesterday</a:t>
            </a:r>
            <a:r>
              <a:rPr lang="en-US" sz="1400" b="1" dirty="0">
                <a:solidFill>
                  <a:srgbClr val="0070C0"/>
                </a:solidFill>
              </a:rPr>
              <a:t> </a:t>
            </a:r>
            <a:r>
              <a:rPr lang="en-US" b="1" dirty="0">
                <a:solidFill>
                  <a:srgbClr val="0070C0"/>
                </a:solidFill>
              </a:rPr>
              <a:t> they discussed the rental of electric cars</a:t>
            </a:r>
            <a:r>
              <a:rPr lang="en-US" sz="1400" b="1" dirty="0">
                <a:solidFill>
                  <a:srgbClr val="0070C0"/>
                </a:solidFill>
              </a:rPr>
              <a:t> </a:t>
            </a:r>
            <a:r>
              <a:rPr lang="en-US" b="1" dirty="0">
                <a:solidFill>
                  <a:srgbClr val="0070C0"/>
                </a:solidFill>
              </a:rPr>
              <a:t>however they mentioned that these cars would fall under the "elite" car. With that being said</a:t>
            </a:r>
            <a:r>
              <a:rPr lang="en-US" sz="1400" b="1" dirty="0">
                <a:solidFill>
                  <a:srgbClr val="0070C0"/>
                </a:solidFill>
              </a:rPr>
              <a:t> </a:t>
            </a:r>
            <a:r>
              <a:rPr lang="en-US" b="1" dirty="0">
                <a:solidFill>
                  <a:srgbClr val="0070C0"/>
                </a:solidFill>
              </a:rPr>
              <a:t> what is UCR's policy when it comes to reimbursing these elite cars. Will the rental of these cars be reimbursable?" </a:t>
            </a:r>
          </a:p>
          <a:p>
            <a:pPr marL="690563" lvl="1" indent="-60325">
              <a:lnSpc>
                <a:spcPct val="120000"/>
              </a:lnSpc>
              <a:spcBef>
                <a:spcPts val="0"/>
              </a:spcBef>
              <a:spcAft>
                <a:spcPts val="1200"/>
              </a:spcAft>
              <a:buClr>
                <a:srgbClr val="00467A"/>
              </a:buClr>
              <a:buSzPct val="150000"/>
              <a:buNone/>
            </a:pPr>
            <a:r>
              <a:rPr lang="en-US" dirty="0"/>
              <a:t>  As of now</a:t>
            </a:r>
            <a:r>
              <a:rPr lang="en-US" sz="1400" dirty="0"/>
              <a:t> </a:t>
            </a:r>
            <a:r>
              <a:rPr lang="en-US" dirty="0"/>
              <a:t> we will follow our travel policy G-28 which would make an "elite" car outside of the allowable car rental without exceptional approval or valid business purpose</a:t>
            </a:r>
            <a:r>
              <a:rPr lang="en-US" sz="1400" dirty="0"/>
              <a:t> </a:t>
            </a:r>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Can you clarify if a written approval is needed for wi-fi expense while on travel status? </a:t>
            </a:r>
            <a:r>
              <a:rPr lang="en-US" dirty="0"/>
              <a:t>Per the memo from the Chancellor Department head approval and a written explanation of the business purpose is needed for wi-fi  services</a:t>
            </a:r>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Can we pay Hotel via PO only</a:t>
            </a:r>
          </a:p>
          <a:p>
            <a:pPr marL="690563" lvl="1" indent="-60325">
              <a:lnSpc>
                <a:spcPct val="120000"/>
              </a:lnSpc>
              <a:spcBef>
                <a:spcPts val="0"/>
              </a:spcBef>
              <a:spcAft>
                <a:spcPts val="1200"/>
              </a:spcAft>
              <a:buClr>
                <a:srgbClr val="00467A"/>
              </a:buClr>
              <a:buSzPct val="150000"/>
              <a:buNone/>
            </a:pPr>
            <a:r>
              <a:rPr lang="en-US" dirty="0"/>
              <a:t>  To pay for a hotel via PO you will need to contact the procurement dept who can assist you</a:t>
            </a:r>
            <a:endParaRPr lang="en-US" sz="1400" dirty="0"/>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I have a traveler arriving next week for our graduate open house. His partner purchased the flight. Is there a way I could reimburse the potential grad for the flight? His name is not currently on the bank account that purchased the flight but he is looking to getting his name added. </a:t>
            </a:r>
          </a:p>
          <a:p>
            <a:pPr marL="690563" lvl="1" indent="-60325">
              <a:lnSpc>
                <a:spcPct val="120000"/>
              </a:lnSpc>
              <a:spcBef>
                <a:spcPts val="0"/>
              </a:spcBef>
              <a:spcAft>
                <a:spcPts val="1200"/>
              </a:spcAft>
              <a:buClr>
                <a:srgbClr val="00467A"/>
              </a:buClr>
              <a:buSzPct val="150000"/>
              <a:buNone/>
            </a:pPr>
            <a:r>
              <a:rPr lang="en-US" dirty="0"/>
              <a:t>  We have this question in our que in travelfeedback.  In order to reimburse the traveler  we need proof that the traveler physically paid for the travel.  The receipt must show their payment information.</a:t>
            </a:r>
            <a:endParaRPr lang="en-US" sz="1400" dirty="0"/>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r>
              <a:rPr lang="en-US" b="1" dirty="0">
                <a:solidFill>
                  <a:srgbClr val="0070C0"/>
                </a:solidFill>
              </a:rPr>
              <a:t>Since meals and incidentals must be claimed as actuals and not per diem does this apply to international travel?  </a:t>
            </a:r>
          </a:p>
          <a:p>
            <a:pPr marL="690563" lvl="1" indent="-60325">
              <a:lnSpc>
                <a:spcPct val="120000"/>
              </a:lnSpc>
              <a:spcBef>
                <a:spcPts val="0"/>
              </a:spcBef>
              <a:spcAft>
                <a:spcPts val="1200"/>
              </a:spcAft>
              <a:buClr>
                <a:srgbClr val="00467A"/>
              </a:buClr>
              <a:buSzPct val="150000"/>
              <a:buNone/>
            </a:pPr>
            <a:r>
              <a:rPr lang="en-US" dirty="0"/>
              <a:t>  Meals for international travel should always be claimed as actuals up to the per diem amount. CONUS travel should claim actuals up to the cap of $62.  Travelers should not claim $62 a day like a per diem unless they exceed that amount each day. </a:t>
            </a:r>
          </a:p>
          <a:p>
            <a:pPr marL="690563" indent="-690563">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endParaRPr lang="en-US" sz="1400" dirty="0"/>
          </a:p>
          <a:p>
            <a:pPr marL="0" indent="0">
              <a:lnSpc>
                <a:spcPct val="120000"/>
              </a:lnSpc>
              <a:spcBef>
                <a:spcPts val="0"/>
              </a:spcBef>
              <a:spcAft>
                <a:spcPts val="1200"/>
              </a:spcAft>
              <a:buClr>
                <a:srgbClr val="00467A"/>
              </a:buClr>
              <a:buSzPct val="150000"/>
              <a:buNone/>
            </a:pPr>
            <a:endParaRPr lang="en-US" sz="1400" dirty="0"/>
          </a:p>
          <a:p>
            <a:pPr marL="685800" indent="-685800">
              <a:lnSpc>
                <a:spcPct val="120000"/>
              </a:lnSpc>
              <a:spcBef>
                <a:spcPts val="0"/>
              </a:spcBef>
              <a:spcAft>
                <a:spcPts val="1200"/>
              </a:spcAft>
              <a:buClr>
                <a:srgbClr val="00467A"/>
              </a:buClr>
              <a:buSzPct val="150000"/>
              <a:buBlip>
                <a:blip r:embed="rId2">
                  <a:extLst>
                    <a:ext uri="{837473B0-CC2E-450A-ABE3-18F120FF3D39}">
                      <a1611:picAttrSrcUrl xmlns:a1611="http://schemas.microsoft.com/office/drawing/2016/11/main" xmlns="" r:id="rId3"/>
                    </a:ext>
                  </a:extLst>
                </a:blip>
              </a:buBlip>
            </a:pPr>
            <a:endParaRPr lang="en-US" sz="1300" b="1" dirty="0">
              <a:solidFill>
                <a:srgbClr val="005696"/>
              </a:solidFill>
              <a:latin typeface="Arial Narrow" panose="020B0606020202030204" pitchFamily="34" charset="0"/>
            </a:endParaRPr>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47</a:t>
            </a:fld>
            <a:endParaRPr lang="en-US" dirty="0"/>
          </a:p>
        </p:txBody>
      </p:sp>
      <p:sp>
        <p:nvSpPr>
          <p:cNvPr id="7" name="Title 6">
            <a:extLst>
              <a:ext uri="{FF2B5EF4-FFF2-40B4-BE49-F238E27FC236}">
                <a16:creationId xmlns:a16="http://schemas.microsoft.com/office/drawing/2014/main" id="{22480926-AA00-4C80-AA9D-00B110855960}"/>
              </a:ext>
            </a:extLst>
          </p:cNvPr>
          <p:cNvSpPr>
            <a:spLocks noGrp="1"/>
          </p:cNvSpPr>
          <p:nvPr>
            <p:ph type="title"/>
          </p:nvPr>
        </p:nvSpPr>
        <p:spPr/>
        <p:txBody>
          <a:bodyPr/>
          <a:lstStyle/>
          <a:p>
            <a:r>
              <a:rPr lang="en-US" dirty="0"/>
              <a:t>User Group Questions cont.</a:t>
            </a:r>
          </a:p>
        </p:txBody>
      </p:sp>
    </p:spTree>
    <p:extLst>
      <p:ext uri="{BB962C8B-B14F-4D97-AF65-F5344CB8AC3E}">
        <p14:creationId xmlns:p14="http://schemas.microsoft.com/office/powerpoint/2010/main" val="2971040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FDDF-154C-417F-8BBA-852510979114}"/>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99266E40-5791-4B10-A017-D537D5A899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EEFCE5-1C33-44A9-BB8D-729F4374B9AA}"/>
              </a:ext>
            </a:extLst>
          </p:cNvPr>
          <p:cNvSpPr>
            <a:spLocks noGrp="1"/>
          </p:cNvSpPr>
          <p:nvPr>
            <p:ph type="sldNum" sz="quarter" idx="10"/>
          </p:nvPr>
        </p:nvSpPr>
        <p:spPr/>
        <p:txBody>
          <a:bodyPr/>
          <a:lstStyle/>
          <a:p>
            <a:fld id="{7B71A368-6F16-4F47-B26D-B9BF600B5BD6}" type="slidenum">
              <a:rPr lang="en-US" smtClean="0"/>
              <a:pPr/>
              <a:t>48</a:t>
            </a:fld>
            <a:endParaRPr lang="en-US" dirty="0"/>
          </a:p>
        </p:txBody>
      </p:sp>
    </p:spTree>
    <p:extLst>
      <p:ext uri="{BB962C8B-B14F-4D97-AF65-F5344CB8AC3E}">
        <p14:creationId xmlns:p14="http://schemas.microsoft.com/office/powerpoint/2010/main" val="44673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BCD Fee for Name Changes</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5</a:t>
            </a:fld>
            <a:endParaRPr lang="en-US" dirty="0"/>
          </a:p>
        </p:txBody>
      </p:sp>
    </p:spTree>
    <p:extLst>
      <p:ext uri="{BB962C8B-B14F-4D97-AF65-F5344CB8AC3E}">
        <p14:creationId xmlns:p14="http://schemas.microsoft.com/office/powerpoint/2010/main" val="396161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latin typeface="Arial Narrow" panose="020B0606020202030204" pitchFamily="34" charset="0"/>
              </a:rPr>
              <a:t>BCD Name Change Fee</a:t>
            </a:r>
            <a:endParaRPr lang="en-US" dirty="0"/>
          </a:p>
        </p:txBody>
      </p:sp>
      <p:sp>
        <p:nvSpPr>
          <p:cNvPr id="3" name="Content Placeholder 2">
            <a:extLst>
              <a:ext uri="{FF2B5EF4-FFF2-40B4-BE49-F238E27FC236}">
                <a16:creationId xmlns:a16="http://schemas.microsoft.com/office/drawing/2014/main" id="{086BCB45-8DED-4CB3-97ED-DEAD7E499E81}"/>
              </a:ext>
            </a:extLst>
          </p:cNvPr>
          <p:cNvSpPr>
            <a:spLocks noGrp="1"/>
          </p:cNvSpPr>
          <p:nvPr>
            <p:ph idx="1"/>
          </p:nvPr>
        </p:nvSpPr>
        <p:spPr/>
        <p:txBody>
          <a:bodyPr>
            <a:normAutofit fontScale="92500"/>
          </a:bodyPr>
          <a:lstStyle/>
          <a:p>
            <a:pPr lvl="1">
              <a:lnSpc>
                <a:spcPct val="100000"/>
              </a:lnSpc>
              <a:spcBef>
                <a:spcPts val="0"/>
              </a:spcBef>
              <a:spcAft>
                <a:spcPts val="1800"/>
              </a:spcAft>
            </a:pPr>
            <a:r>
              <a:rPr lang="en-US" sz="3600" dirty="0">
                <a:latin typeface="Arial Narrow" panose="020B0606020202030204" pitchFamily="34" charset="0"/>
              </a:rPr>
              <a:t>BCD will charge a </a:t>
            </a:r>
            <a:r>
              <a:rPr lang="en-US" sz="3600" b="1" u="sng" dirty="0">
                <a:latin typeface="Arial Narrow" panose="020B0606020202030204" pitchFamily="34" charset="0"/>
              </a:rPr>
              <a:t>$50 per hour</a:t>
            </a:r>
            <a:r>
              <a:rPr lang="en-US" sz="3600" dirty="0">
                <a:latin typeface="Arial Narrow" panose="020B0606020202030204" pitchFamily="34" charset="0"/>
              </a:rPr>
              <a:t> fee (on top of the booking fees) for any name changes required for credits being used.</a:t>
            </a:r>
            <a:r>
              <a:rPr lang="en-US" sz="3600" dirty="0">
                <a:solidFill>
                  <a:srgbClr val="FF0000"/>
                </a:solidFill>
                <a:latin typeface="Arial Narrow" panose="020B0606020202030204" pitchFamily="34" charset="0"/>
              </a:rPr>
              <a:t>*</a:t>
            </a:r>
          </a:p>
          <a:p>
            <a:pPr lvl="1">
              <a:lnSpc>
                <a:spcPct val="100000"/>
              </a:lnSpc>
              <a:spcBef>
                <a:spcPts val="0"/>
              </a:spcBef>
              <a:spcAft>
                <a:spcPts val="1800"/>
              </a:spcAft>
            </a:pPr>
            <a:r>
              <a:rPr lang="en-US" sz="3600" dirty="0">
                <a:latin typeface="Arial Narrow" panose="020B0606020202030204" pitchFamily="34" charset="0"/>
              </a:rPr>
              <a:t>Fee cannot be charged at the time of ticketing but is charged to the travel accounting office on a monthly basis which will be recharged.</a:t>
            </a:r>
          </a:p>
          <a:p>
            <a:pPr lvl="1">
              <a:lnSpc>
                <a:spcPct val="100000"/>
              </a:lnSpc>
              <a:spcBef>
                <a:spcPts val="0"/>
              </a:spcBef>
              <a:spcAft>
                <a:spcPts val="1800"/>
              </a:spcAft>
            </a:pPr>
            <a:r>
              <a:rPr lang="en-US" sz="3600" dirty="0">
                <a:latin typeface="Arial Narrow" panose="020B0606020202030204" pitchFamily="34" charset="0"/>
              </a:rPr>
              <a:t>UC no longer has a designated team; all calls go to general line.</a:t>
            </a:r>
          </a:p>
          <a:p>
            <a:endParaRPr lang="en-US" dirty="0"/>
          </a:p>
        </p:txBody>
      </p:sp>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6</a:t>
            </a:fld>
            <a:endParaRPr lang="en-US" dirty="0"/>
          </a:p>
        </p:txBody>
      </p:sp>
      <p:sp>
        <p:nvSpPr>
          <p:cNvPr id="6" name="Content Placeholder 2">
            <a:extLst>
              <a:ext uri="{FF2B5EF4-FFF2-40B4-BE49-F238E27FC236}">
                <a16:creationId xmlns:a16="http://schemas.microsoft.com/office/drawing/2014/main" id="{26B0F349-9A02-4E71-B74B-E0BFB160E8F1}"/>
              </a:ext>
            </a:extLst>
          </p:cNvPr>
          <p:cNvSpPr txBox="1">
            <a:spLocks/>
          </p:cNvSpPr>
          <p:nvPr/>
        </p:nvSpPr>
        <p:spPr>
          <a:xfrm>
            <a:off x="533455" y="6062598"/>
            <a:ext cx="8880764" cy="3567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0"/>
              </a:spcBef>
              <a:spcAft>
                <a:spcPts val="1800"/>
              </a:spcAft>
              <a:buNone/>
            </a:pPr>
            <a:r>
              <a:rPr lang="en-US" sz="3200" b="1" dirty="0">
                <a:solidFill>
                  <a:srgbClr val="FF0000"/>
                </a:solidFill>
                <a:latin typeface="Arial Narrow" panose="020B0606020202030204" pitchFamily="34" charset="0"/>
              </a:rPr>
              <a:t>* Ability to change names are dependent on the airline. </a:t>
            </a:r>
          </a:p>
        </p:txBody>
      </p:sp>
    </p:spTree>
    <p:extLst>
      <p:ext uri="{BB962C8B-B14F-4D97-AF65-F5344CB8AC3E}">
        <p14:creationId xmlns:p14="http://schemas.microsoft.com/office/powerpoint/2010/main" val="315403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p:txBody>
          <a:bodyPr/>
          <a:lstStyle/>
          <a:p>
            <a:r>
              <a:rPr lang="en-US" dirty="0"/>
              <a:t>BCD and UCTC Service Fees</a:t>
            </a: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p:txBody>
          <a:bodyPr/>
          <a:lstStyle/>
          <a:p>
            <a:r>
              <a:rPr lang="en-US" dirty="0"/>
              <a:t>March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7</a:t>
            </a:fld>
            <a:endParaRPr lang="en-US" dirty="0"/>
          </a:p>
        </p:txBody>
      </p:sp>
    </p:spTree>
    <p:extLst>
      <p:ext uri="{BB962C8B-B14F-4D97-AF65-F5344CB8AC3E}">
        <p14:creationId xmlns:p14="http://schemas.microsoft.com/office/powerpoint/2010/main" val="117382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Online Service Fees</a:t>
            </a:r>
          </a:p>
        </p:txBody>
      </p:sp>
      <p:pic>
        <p:nvPicPr>
          <p:cNvPr id="6" name="Content Placeholder 5">
            <a:extLst>
              <a:ext uri="{FF2B5EF4-FFF2-40B4-BE49-F238E27FC236}">
                <a16:creationId xmlns:a16="http://schemas.microsoft.com/office/drawing/2014/main" id="{864E3FF0-1688-493F-9C5E-CFF75476092B}"/>
              </a:ext>
            </a:extLst>
          </p:cNvPr>
          <p:cNvPicPr>
            <a:picLocks noGrp="1" noChangeAspect="1"/>
          </p:cNvPicPr>
          <p:nvPr>
            <p:ph idx="1"/>
          </p:nvPr>
        </p:nvPicPr>
        <p:blipFill>
          <a:blip r:embed="rId2"/>
          <a:stretch>
            <a:fillRect/>
          </a:stretch>
        </p:blipFill>
        <p:spPr>
          <a:xfrm>
            <a:off x="1090304" y="2016187"/>
            <a:ext cx="10201235" cy="3768103"/>
          </a:xfrm>
          <a:prstGeom prst="rect">
            <a:avLst/>
          </a:prstGeom>
        </p:spPr>
      </p:pic>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p:txBody>
          <a:bodyPr/>
          <a:lstStyle/>
          <a:p>
            <a:endParaRPr lang="en-US"/>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8</a:t>
            </a:fld>
            <a:endParaRPr lang="en-US" dirty="0"/>
          </a:p>
        </p:txBody>
      </p:sp>
    </p:spTree>
    <p:extLst>
      <p:ext uri="{BB962C8B-B14F-4D97-AF65-F5344CB8AC3E}">
        <p14:creationId xmlns:p14="http://schemas.microsoft.com/office/powerpoint/2010/main" val="1347264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93E1-8762-40B5-A306-C270D0D14EFC}"/>
              </a:ext>
            </a:extLst>
          </p:cNvPr>
          <p:cNvSpPr>
            <a:spLocks noGrp="1"/>
          </p:cNvSpPr>
          <p:nvPr>
            <p:ph type="title"/>
          </p:nvPr>
        </p:nvSpPr>
        <p:spPr/>
        <p:txBody>
          <a:bodyPr/>
          <a:lstStyle/>
          <a:p>
            <a:r>
              <a:rPr lang="en-US" dirty="0"/>
              <a:t>Fees for Agent Assistance</a:t>
            </a:r>
          </a:p>
        </p:txBody>
      </p:sp>
      <p:pic>
        <p:nvPicPr>
          <p:cNvPr id="6" name="Content Placeholder 5">
            <a:extLst>
              <a:ext uri="{FF2B5EF4-FFF2-40B4-BE49-F238E27FC236}">
                <a16:creationId xmlns:a16="http://schemas.microsoft.com/office/drawing/2014/main" id="{6232BF87-B063-426A-842E-9E9716C12114}"/>
              </a:ext>
            </a:extLst>
          </p:cNvPr>
          <p:cNvPicPr>
            <a:picLocks noGrp="1" noChangeAspect="1"/>
          </p:cNvPicPr>
          <p:nvPr>
            <p:ph idx="1"/>
          </p:nvPr>
        </p:nvPicPr>
        <p:blipFill>
          <a:blip r:embed="rId2"/>
          <a:stretch>
            <a:fillRect/>
          </a:stretch>
        </p:blipFill>
        <p:spPr>
          <a:xfrm>
            <a:off x="2546538" y="1602557"/>
            <a:ext cx="6097839" cy="4980403"/>
          </a:xfrm>
          <a:prstGeom prst="rect">
            <a:avLst/>
          </a:prstGeom>
        </p:spPr>
      </p:pic>
      <p:sp>
        <p:nvSpPr>
          <p:cNvPr id="4" name="Text Placeholder 3">
            <a:extLst>
              <a:ext uri="{FF2B5EF4-FFF2-40B4-BE49-F238E27FC236}">
                <a16:creationId xmlns:a16="http://schemas.microsoft.com/office/drawing/2014/main" id="{853D0712-1BBC-4E32-B817-AF60EBADC025}"/>
              </a:ext>
            </a:extLst>
          </p:cNvPr>
          <p:cNvSpPr>
            <a:spLocks noGrp="1"/>
          </p:cNvSpPr>
          <p:nvPr>
            <p:ph type="body" idx="10"/>
          </p:nvPr>
        </p:nvSpPr>
        <p:spPr>
          <a:xfrm>
            <a:off x="1090304" y="1271673"/>
            <a:ext cx="10022286" cy="330884"/>
          </a:xfrm>
        </p:spPr>
        <p:txBody>
          <a:bodyPr/>
          <a:lstStyle/>
          <a:p>
            <a:endParaRPr lang="en-US" dirty="0"/>
          </a:p>
        </p:txBody>
      </p:sp>
      <p:sp>
        <p:nvSpPr>
          <p:cNvPr id="5" name="Slide Number Placeholder 4">
            <a:extLst>
              <a:ext uri="{FF2B5EF4-FFF2-40B4-BE49-F238E27FC236}">
                <a16:creationId xmlns:a16="http://schemas.microsoft.com/office/drawing/2014/main" id="{AAEFED69-A8A4-4F42-A6CE-C92020655D21}"/>
              </a:ext>
            </a:extLst>
          </p:cNvPr>
          <p:cNvSpPr>
            <a:spLocks noGrp="1"/>
          </p:cNvSpPr>
          <p:nvPr>
            <p:ph type="sldNum" sz="quarter" idx="12"/>
          </p:nvPr>
        </p:nvSpPr>
        <p:spPr/>
        <p:txBody>
          <a:bodyPr/>
          <a:lstStyle/>
          <a:p>
            <a:fld id="{7B71A368-6F16-4F47-B26D-B9BF600B5BD6}" type="slidenum">
              <a:rPr lang="en-US" smtClean="0"/>
              <a:pPr/>
              <a:t>9</a:t>
            </a:fld>
            <a:endParaRPr lang="en-US" dirty="0"/>
          </a:p>
        </p:txBody>
      </p:sp>
    </p:spTree>
    <p:extLst>
      <p:ext uri="{BB962C8B-B14F-4D97-AF65-F5344CB8AC3E}">
        <p14:creationId xmlns:p14="http://schemas.microsoft.com/office/powerpoint/2010/main" val="3977957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4FE085FDB9B149BF8F65947F312E64" ma:contentTypeVersion="5" ma:contentTypeDescription="Create a new document." ma:contentTypeScope="" ma:versionID="a732075f8fff743dbab7c09f4c192f07">
  <xsd:schema xmlns:xsd="http://www.w3.org/2001/XMLSchema" xmlns:xs="http://www.w3.org/2001/XMLSchema" xmlns:p="http://schemas.microsoft.com/office/2006/metadata/properties" xmlns:ns2="e3b2f8eb-7077-4394-88dc-fdd005b2502b" xmlns:ns3="95c7e49b-19b2-49bf-a975-18632c1db7e8" targetNamespace="http://schemas.microsoft.com/office/2006/metadata/properties" ma:root="true" ma:fieldsID="2e6a6236ea46b071829f6ed86cd878ce" ns2:_="" ns3:_="">
    <xsd:import namespace="e3b2f8eb-7077-4394-88dc-fdd005b2502b"/>
    <xsd:import namespace="95c7e49b-19b2-49bf-a975-18632c1db7e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2f8eb-7077-4394-88dc-fdd005b250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5c7e49b-19b2-49bf-a975-18632c1db7e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D6817AC-213B-402A-839A-B32CBCF3F1A5}">
  <ds:schemaRefs>
    <ds:schemaRef ds:uri="http://purl.org/dc/term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95c7e49b-19b2-49bf-a975-18632c1db7e8"/>
    <ds:schemaRef ds:uri="e3b2f8eb-7077-4394-88dc-fdd005b2502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0BBB2AA-C244-4F00-B56E-12676416E5A2}">
  <ds:schemaRefs>
    <ds:schemaRef ds:uri="http://schemas.microsoft.com/sharepoint/v3/contenttype/forms"/>
  </ds:schemaRefs>
</ds:datastoreItem>
</file>

<file path=customXml/itemProps3.xml><?xml version="1.0" encoding="utf-8"?>
<ds:datastoreItem xmlns:ds="http://schemas.openxmlformats.org/officeDocument/2006/customXml" ds:itemID="{D46D8557-C95A-4D5C-AF09-4170A3D5A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2f8eb-7077-4394-88dc-fdd005b2502b"/>
    <ds:schemaRef ds:uri="95c7e49b-19b2-49bf-a975-18632c1db7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7A31B60-D696-445D-80D5-5915BC2ACB0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16395</TotalTime>
  <Words>3175</Words>
  <Application>Microsoft Office PowerPoint</Application>
  <PresentationFormat>Widescreen</PresentationFormat>
  <Paragraphs>337</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Narrow</vt:lpstr>
      <vt:lpstr>Calibri</vt:lpstr>
      <vt:lpstr>Wingdings</vt:lpstr>
      <vt:lpstr>Office Theme</vt:lpstr>
      <vt:lpstr>Travel and ePay User Group Meeting</vt:lpstr>
      <vt:lpstr>Agenda</vt:lpstr>
      <vt:lpstr>Grocery Store PO Updates</vt:lpstr>
      <vt:lpstr>Grocery Store PO’s</vt:lpstr>
      <vt:lpstr>BCD Fee for Name Changes</vt:lpstr>
      <vt:lpstr>BCD Name Change Fee</vt:lpstr>
      <vt:lpstr>BCD and UCTC Service Fees</vt:lpstr>
      <vt:lpstr>Online Service Fees</vt:lpstr>
      <vt:lpstr>Fees for Agent Assistance</vt:lpstr>
      <vt:lpstr>Other Services</vt:lpstr>
      <vt:lpstr>Southwest Airlines Integration</vt:lpstr>
      <vt:lpstr>Southwest Airlines Integration</vt:lpstr>
      <vt:lpstr>Southwest Airlines Integration (Cont’d)</vt:lpstr>
      <vt:lpstr>Car Shortage</vt:lpstr>
      <vt:lpstr>Car Shortage</vt:lpstr>
      <vt:lpstr>Car Shortage (Cont’d)</vt:lpstr>
      <vt:lpstr>Car Shortage (Cont’d)</vt:lpstr>
      <vt:lpstr>Updates to UC Preferred Car Rental Agreements</vt:lpstr>
      <vt:lpstr>National Enterprise Rate Increase</vt:lpstr>
      <vt:lpstr>Additional Agreement Updates/Discussions</vt:lpstr>
      <vt:lpstr>Emirates Ticket Update</vt:lpstr>
      <vt:lpstr>Emirates Airline Ticket Updates</vt:lpstr>
      <vt:lpstr>Group Bookings with BCD Travel</vt:lpstr>
      <vt:lpstr>Group Bookings with BCD Travel</vt:lpstr>
      <vt:lpstr>Group Bookings w/ BCD Travel (Cont’d)</vt:lpstr>
      <vt:lpstr>Group Bookings w/ BCD Travel (Cont’d)</vt:lpstr>
      <vt:lpstr>Group Bookings w/ BCD Travel (Cont’d)</vt:lpstr>
      <vt:lpstr>General Travel Reminders</vt:lpstr>
      <vt:lpstr>General Travel Reminders </vt:lpstr>
      <vt:lpstr>Insurance - Car Rentals</vt:lpstr>
      <vt:lpstr>Lodging Policy Reminders</vt:lpstr>
      <vt:lpstr>Lodging Policy Reminders (Cont’d)</vt:lpstr>
      <vt:lpstr>Ancillary Charges</vt:lpstr>
      <vt:lpstr> Ancillary Charges (Cont’d) </vt:lpstr>
      <vt:lpstr> Donor Cultivation and Recruitment Events </vt:lpstr>
      <vt:lpstr>Donor Cultivation and Recruitment Events </vt:lpstr>
      <vt:lpstr>Impact23 Program Updates - Concur Travel and Expense</vt:lpstr>
      <vt:lpstr> Concur Travel and Expense</vt:lpstr>
      <vt:lpstr>Concur Functional Workgroup</vt:lpstr>
      <vt:lpstr>Workgroup Recent Activities</vt:lpstr>
      <vt:lpstr>Concur Pilot Departments</vt:lpstr>
      <vt:lpstr>Travel and Entertainment Corporate Card (T&amp;E)</vt:lpstr>
      <vt:lpstr>PowerPoint Presentation</vt:lpstr>
      <vt:lpstr>Workgroup Recent Activities</vt:lpstr>
      <vt:lpstr>Q&amp;A</vt:lpstr>
      <vt:lpstr>User Group Questions</vt:lpstr>
      <vt:lpstr>User Group Questions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Shannon Virgil</dc:creator>
  <cp:lastModifiedBy>Aver R Smith</cp:lastModifiedBy>
  <cp:revision>121</cp:revision>
  <dcterms:created xsi:type="dcterms:W3CDTF">2021-12-06T02:22:47Z</dcterms:created>
  <dcterms:modified xsi:type="dcterms:W3CDTF">2022-05-03T23:42:21Z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0x010100C54FE085FDB9B149BF8F65947F312E64</vt:lpwstr>
  </property>
  <property fmtid="{D5CDD505-2E9C-101B-9397-08002B2CF9AE}" pid="3" name="MSIP_Label_ea60d57e-af5b-4752-ac57-3e4f28ca11dc_Enabled">
    <vt:lpwstr>true</vt:lpwstr>
  </property>
  <property fmtid="{D5CDD505-2E9C-101B-9397-08002B2CF9AE}" pid="4" name="MSIP_Label_ea60d57e-af5b-4752-ac57-3e4f28ca11dc_SetDate">
    <vt:lpwstr>2021-12-15T22:42:54Z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5b11e262-776f-4bd6-ac66-a407f17a97de</vt:lpwstr>
  </property>
  <property fmtid="{D5CDD505-2E9C-101B-9397-08002B2CF9AE}" pid="9" name="MSIP_Label_ea60d57e-af5b-4752-ac57-3e4f28ca11dc_ContentBits">
    <vt:lpwstr>0</vt:lpwstr>
  </property>
</Properties>
</file>