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62"/>
  </p:notesMasterIdLst>
  <p:sldIdLst>
    <p:sldId id="262" r:id="rId6"/>
    <p:sldId id="297" r:id="rId7"/>
    <p:sldId id="403" r:id="rId8"/>
    <p:sldId id="311" r:id="rId9"/>
    <p:sldId id="363" r:id="rId10"/>
    <p:sldId id="437" r:id="rId11"/>
    <p:sldId id="452" r:id="rId12"/>
    <p:sldId id="399" r:id="rId13"/>
    <p:sldId id="455" r:id="rId14"/>
    <p:sldId id="398" r:id="rId15"/>
    <p:sldId id="410" r:id="rId16"/>
    <p:sldId id="411" r:id="rId17"/>
    <p:sldId id="412" r:id="rId18"/>
    <p:sldId id="413" r:id="rId19"/>
    <p:sldId id="414" r:id="rId20"/>
    <p:sldId id="392" r:id="rId21"/>
    <p:sldId id="446" r:id="rId22"/>
    <p:sldId id="447" r:id="rId23"/>
    <p:sldId id="448" r:id="rId24"/>
    <p:sldId id="449" r:id="rId25"/>
    <p:sldId id="442" r:id="rId26"/>
    <p:sldId id="450" r:id="rId27"/>
    <p:sldId id="418" r:id="rId28"/>
    <p:sldId id="419" r:id="rId29"/>
    <p:sldId id="462" r:id="rId30"/>
    <p:sldId id="421" r:id="rId31"/>
    <p:sldId id="422" r:id="rId32"/>
    <p:sldId id="423" r:id="rId33"/>
    <p:sldId id="456" r:id="rId34"/>
    <p:sldId id="424" r:id="rId35"/>
    <p:sldId id="425" r:id="rId36"/>
    <p:sldId id="426" r:id="rId37"/>
    <p:sldId id="427" r:id="rId38"/>
    <p:sldId id="429" r:id="rId39"/>
    <p:sldId id="430" r:id="rId40"/>
    <p:sldId id="431" r:id="rId41"/>
    <p:sldId id="457" r:id="rId42"/>
    <p:sldId id="432" r:id="rId43"/>
    <p:sldId id="265" r:id="rId44"/>
    <p:sldId id="284" r:id="rId45"/>
    <p:sldId id="281" r:id="rId46"/>
    <p:sldId id="286" r:id="rId47"/>
    <p:sldId id="461" r:id="rId48"/>
    <p:sldId id="458" r:id="rId49"/>
    <p:sldId id="460" r:id="rId50"/>
    <p:sldId id="459" r:id="rId51"/>
    <p:sldId id="288" r:id="rId52"/>
    <p:sldId id="273" r:id="rId53"/>
    <p:sldId id="280" r:id="rId54"/>
    <p:sldId id="282" r:id="rId55"/>
    <p:sldId id="290" r:id="rId56"/>
    <p:sldId id="464" r:id="rId57"/>
    <p:sldId id="465" r:id="rId58"/>
    <p:sldId id="466" r:id="rId59"/>
    <p:sldId id="467" r:id="rId60"/>
    <p:sldId id="468"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bi McCracken" initials="BM" lastIdx="11" clrIdx="0">
    <p:extLst>
      <p:ext uri="{19B8F6BF-5375-455C-9EA6-DF929625EA0E}">
        <p15:presenceInfo xmlns:p15="http://schemas.microsoft.com/office/powerpoint/2012/main" userId="S-1-5-21-98334000-2681454263-4003127818-1651" providerId="AD"/>
      </p:ext>
    </p:extLst>
  </p:cmAuthor>
  <p:cmAuthor id="2" name="Sandra L Danford" initials="" lastIdx="0" clrIdx="1"/>
  <p:cmAuthor id="3" name="Aver R Smith" initials="ARS" lastIdx="3" clrIdx="2">
    <p:extLst>
      <p:ext uri="{19B8F6BF-5375-455C-9EA6-DF929625EA0E}">
        <p15:presenceInfo xmlns:p15="http://schemas.microsoft.com/office/powerpoint/2012/main" userId="S-1-5-21-3758570256-276891776-3938476879-43845" providerId="AD"/>
      </p:ext>
    </p:extLst>
  </p:cmAuthor>
  <p:cmAuthor id="4" name="Laura Shannon Virgil" initials="LSV" lastIdx="1" clrIdx="3">
    <p:extLst>
      <p:ext uri="{19B8F6BF-5375-455C-9EA6-DF929625EA0E}">
        <p15:presenceInfo xmlns:p15="http://schemas.microsoft.com/office/powerpoint/2012/main" userId="S-1-5-21-3758570256-276891776-3938476879-2035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800"/>
    <a:srgbClr val="EEB500"/>
    <a:srgbClr val="8B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33ABF-AB16-C8C6-FDE0-BDB9388335F7}" v="100" dt="2022-03-01T20:58:54.902"/>
    <p1510:client id="{26DB70F5-F2F2-B1C3-A969-EDF8DE7A97A2}" v="4" dt="2022-03-30T00:57:35.044"/>
    <p1510:client id="{671608FC-6E0C-447D-FCE7-6FAD8A471EB2}" v="97" dt="2022-03-07T22:24:44.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524" autoAdjust="0"/>
  </p:normalViewPr>
  <p:slideViewPr>
    <p:cSldViewPr snapToGrid="0">
      <p:cViewPr varScale="1">
        <p:scale>
          <a:sx n="115" d="100"/>
          <a:sy n="115" d="100"/>
        </p:scale>
        <p:origin x="15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 R Smith" userId="S::avers@ucr.edu::00cdf7b3-5f07-416d-a94d-b2c522faf2d1" providerId="AD" clId="Web-{24A33ABF-AB16-C8C6-FDE0-BDB9388335F7}"/>
    <pc:docChg chg="addSld modSld">
      <pc:chgData name="Aver R Smith" userId="S::avers@ucr.edu::00cdf7b3-5f07-416d-a94d-b2c522faf2d1" providerId="AD" clId="Web-{24A33ABF-AB16-C8C6-FDE0-BDB9388335F7}" dt="2022-03-01T20:58:54.902" v="1055" actId="20577"/>
      <pc:docMkLst>
        <pc:docMk/>
      </pc:docMkLst>
      <pc:sldChg chg="modNotes">
        <pc:chgData name="Aver R Smith" userId="S::avers@ucr.edu::00cdf7b3-5f07-416d-a94d-b2c522faf2d1" providerId="AD" clId="Web-{24A33ABF-AB16-C8C6-FDE0-BDB9388335F7}" dt="2022-02-28T17:29:26.665" v="932"/>
        <pc:sldMkLst>
          <pc:docMk/>
          <pc:sldMk cId="1084616544" sldId="273"/>
        </pc:sldMkLst>
      </pc:sldChg>
      <pc:sldChg chg="modNotes">
        <pc:chgData name="Aver R Smith" userId="S::avers@ucr.edu::00cdf7b3-5f07-416d-a94d-b2c522faf2d1" providerId="AD" clId="Web-{24A33ABF-AB16-C8C6-FDE0-BDB9388335F7}" dt="2022-02-28T17:29:54.790" v="944"/>
        <pc:sldMkLst>
          <pc:docMk/>
          <pc:sldMk cId="4212747680" sldId="280"/>
        </pc:sldMkLst>
      </pc:sldChg>
      <pc:sldChg chg="modNotes">
        <pc:chgData name="Aver R Smith" userId="S::avers@ucr.edu::00cdf7b3-5f07-416d-a94d-b2c522faf2d1" providerId="AD" clId="Web-{24A33ABF-AB16-C8C6-FDE0-BDB9388335F7}" dt="2022-02-28T17:13:19.031" v="369"/>
        <pc:sldMkLst>
          <pc:docMk/>
          <pc:sldMk cId="1042568110" sldId="281"/>
        </pc:sldMkLst>
      </pc:sldChg>
      <pc:sldChg chg="modNotes">
        <pc:chgData name="Aver R Smith" userId="S::avers@ucr.edu::00cdf7b3-5f07-416d-a94d-b2c522faf2d1" providerId="AD" clId="Web-{24A33ABF-AB16-C8C6-FDE0-BDB9388335F7}" dt="2022-02-28T17:31:41.727" v="959"/>
        <pc:sldMkLst>
          <pc:docMk/>
          <pc:sldMk cId="4238820143" sldId="282"/>
        </pc:sldMkLst>
      </pc:sldChg>
      <pc:sldChg chg="modNotes">
        <pc:chgData name="Aver R Smith" userId="S::avers@ucr.edu::00cdf7b3-5f07-416d-a94d-b2c522faf2d1" providerId="AD" clId="Web-{24A33ABF-AB16-C8C6-FDE0-BDB9388335F7}" dt="2022-02-28T17:10:51.625" v="237"/>
        <pc:sldMkLst>
          <pc:docMk/>
          <pc:sldMk cId="3378635589" sldId="284"/>
        </pc:sldMkLst>
      </pc:sldChg>
      <pc:sldChg chg="modNotes">
        <pc:chgData name="Aver R Smith" userId="S::avers@ucr.edu::00cdf7b3-5f07-416d-a94d-b2c522faf2d1" providerId="AD" clId="Web-{24A33ABF-AB16-C8C6-FDE0-BDB9388335F7}" dt="2022-02-28T17:28:51.915" v="924"/>
        <pc:sldMkLst>
          <pc:docMk/>
          <pc:sldMk cId="2094318493" sldId="288"/>
        </pc:sldMkLst>
      </pc:sldChg>
      <pc:sldChg chg="modNotes">
        <pc:chgData name="Aver R Smith" userId="S::avers@ucr.edu::00cdf7b3-5f07-416d-a94d-b2c522faf2d1" providerId="AD" clId="Web-{24A33ABF-AB16-C8C6-FDE0-BDB9388335F7}" dt="2022-02-28T17:27:09.807" v="847"/>
        <pc:sldMkLst>
          <pc:docMk/>
          <pc:sldMk cId="3763917315" sldId="459"/>
        </pc:sldMkLst>
      </pc:sldChg>
      <pc:sldChg chg="modNotes">
        <pc:chgData name="Aver R Smith" userId="S::avers@ucr.edu::00cdf7b3-5f07-416d-a94d-b2c522faf2d1" providerId="AD" clId="Web-{24A33ABF-AB16-C8C6-FDE0-BDB9388335F7}" dt="2022-02-28T17:25:41.010" v="713"/>
        <pc:sldMkLst>
          <pc:docMk/>
          <pc:sldMk cId="2757686345" sldId="460"/>
        </pc:sldMkLst>
      </pc:sldChg>
      <pc:sldChg chg="modSp modNotes">
        <pc:chgData name="Aver R Smith" userId="S::avers@ucr.edu::00cdf7b3-5f07-416d-a94d-b2c522faf2d1" providerId="AD" clId="Web-{24A33ABF-AB16-C8C6-FDE0-BDB9388335F7}" dt="2022-02-28T17:19:01.716" v="632"/>
        <pc:sldMkLst>
          <pc:docMk/>
          <pc:sldMk cId="4160919570" sldId="461"/>
        </pc:sldMkLst>
        <pc:picChg chg="mod">
          <ac:chgData name="Aver R Smith" userId="S::avers@ucr.edu::00cdf7b3-5f07-416d-a94d-b2c522faf2d1" providerId="AD" clId="Web-{24A33ABF-AB16-C8C6-FDE0-BDB9388335F7}" dt="2022-02-28T17:13:48.202" v="373" actId="1076"/>
          <ac:picMkLst>
            <pc:docMk/>
            <pc:sldMk cId="4160919570" sldId="461"/>
            <ac:picMk id="7" creationId="{29275CD6-D4E8-4FC9-BB01-E43ABA7217C9}"/>
          </ac:picMkLst>
        </pc:picChg>
      </pc:sldChg>
      <pc:sldChg chg="addSp delSp modSp new">
        <pc:chgData name="Aver R Smith" userId="S::avers@ucr.edu::00cdf7b3-5f07-416d-a94d-b2c522faf2d1" providerId="AD" clId="Web-{24A33ABF-AB16-C8C6-FDE0-BDB9388335F7}" dt="2022-03-01T20:58:54.902" v="1055" actId="20577"/>
        <pc:sldMkLst>
          <pc:docMk/>
          <pc:sldMk cId="4118165910" sldId="463"/>
        </pc:sldMkLst>
        <pc:spChg chg="mod">
          <ac:chgData name="Aver R Smith" userId="S::avers@ucr.edu::00cdf7b3-5f07-416d-a94d-b2c522faf2d1" providerId="AD" clId="Web-{24A33ABF-AB16-C8C6-FDE0-BDB9388335F7}" dt="2022-02-28T23:06:19.259" v="1020" actId="20577"/>
          <ac:spMkLst>
            <pc:docMk/>
            <pc:sldMk cId="4118165910" sldId="463"/>
            <ac:spMk id="2" creationId="{37912015-7FD3-4BD2-860F-F3FED818B7CC}"/>
          </ac:spMkLst>
        </pc:spChg>
        <pc:spChg chg="mod">
          <ac:chgData name="Aver R Smith" userId="S::avers@ucr.edu::00cdf7b3-5f07-416d-a94d-b2c522faf2d1" providerId="AD" clId="Web-{24A33ABF-AB16-C8C6-FDE0-BDB9388335F7}" dt="2022-03-01T20:58:54.902" v="1055" actId="20577"/>
          <ac:spMkLst>
            <pc:docMk/>
            <pc:sldMk cId="4118165910" sldId="463"/>
            <ac:spMk id="3" creationId="{99DFE706-F219-4D88-A5BB-A04BC46FC854}"/>
          </ac:spMkLst>
        </pc:spChg>
        <pc:spChg chg="del mod">
          <ac:chgData name="Aver R Smith" userId="S::avers@ucr.edu::00cdf7b3-5f07-416d-a94d-b2c522faf2d1" providerId="AD" clId="Web-{24A33ABF-AB16-C8C6-FDE0-BDB9388335F7}" dt="2022-02-28T23:06:21.821" v="1021"/>
          <ac:spMkLst>
            <pc:docMk/>
            <pc:sldMk cId="4118165910" sldId="463"/>
            <ac:spMk id="4" creationId="{5FE14AB5-629D-4110-BB0B-7BE080C7F38A}"/>
          </ac:spMkLst>
        </pc:spChg>
        <pc:spChg chg="add del">
          <ac:chgData name="Aver R Smith" userId="S::avers@ucr.edu::00cdf7b3-5f07-416d-a94d-b2c522faf2d1" providerId="AD" clId="Web-{24A33ABF-AB16-C8C6-FDE0-BDB9388335F7}" dt="2022-02-28T23:06:38.774" v="1023"/>
          <ac:spMkLst>
            <pc:docMk/>
            <pc:sldMk cId="4118165910" sldId="463"/>
            <ac:spMk id="6" creationId="{E2B558E2-3DCA-4FE0-BF83-1823C28E825C}"/>
          </ac:spMkLst>
        </pc:spChg>
        <pc:spChg chg="add del">
          <ac:chgData name="Aver R Smith" userId="S::avers@ucr.edu::00cdf7b3-5f07-416d-a94d-b2c522faf2d1" providerId="AD" clId="Web-{24A33ABF-AB16-C8C6-FDE0-BDB9388335F7}" dt="2022-02-28T23:06:41.681" v="1024"/>
          <ac:spMkLst>
            <pc:docMk/>
            <pc:sldMk cId="4118165910" sldId="463"/>
            <ac:spMk id="7" creationId="{B2A91D02-B52A-4A88-833D-A8F27D588047}"/>
          </ac:spMkLst>
        </pc:spChg>
      </pc:sldChg>
    </pc:docChg>
  </pc:docChgLst>
  <pc:docChgLst>
    <pc:chgData name="Aver R Smith" userId="S::avers@ucr.edu::00cdf7b3-5f07-416d-a94d-b2c522faf2d1" providerId="AD" clId="Web-{26DB70F5-F2F2-B1C3-A969-EDF8DE7A97A2}"/>
    <pc:docChg chg="addSld modSld">
      <pc:chgData name="Aver R Smith" userId="S::avers@ucr.edu::00cdf7b3-5f07-416d-a94d-b2c522faf2d1" providerId="AD" clId="Web-{26DB70F5-F2F2-B1C3-A969-EDF8DE7A97A2}" dt="2022-03-30T00:57:35.044" v="2"/>
      <pc:docMkLst>
        <pc:docMk/>
      </pc:docMkLst>
      <pc:sldChg chg="addSp delSp modSp">
        <pc:chgData name="Aver R Smith" userId="S::avers@ucr.edu::00cdf7b3-5f07-416d-a94d-b2c522faf2d1" providerId="AD" clId="Web-{26DB70F5-F2F2-B1C3-A969-EDF8DE7A97A2}" dt="2022-03-30T00:57:24.497" v="1"/>
        <pc:sldMkLst>
          <pc:docMk/>
          <pc:sldMk cId="3632630469" sldId="290"/>
        </pc:sldMkLst>
        <pc:picChg chg="add del mod">
          <ac:chgData name="Aver R Smith" userId="S::avers@ucr.edu::00cdf7b3-5f07-416d-a94d-b2c522faf2d1" providerId="AD" clId="Web-{26DB70F5-F2F2-B1C3-A969-EDF8DE7A97A2}" dt="2022-03-30T00:57:24.497" v="1"/>
          <ac:picMkLst>
            <pc:docMk/>
            <pc:sldMk cId="3632630469" sldId="290"/>
            <ac:picMk id="2" creationId="{65519A2A-834C-B875-836C-004D57EB2681}"/>
          </ac:picMkLst>
        </pc:picChg>
      </pc:sldChg>
      <pc:sldChg chg="new">
        <pc:chgData name="Aver R Smith" userId="S::avers@ucr.edu::00cdf7b3-5f07-416d-a94d-b2c522faf2d1" providerId="AD" clId="Web-{26DB70F5-F2F2-B1C3-A969-EDF8DE7A97A2}" dt="2022-03-30T00:57:35.044" v="2"/>
        <pc:sldMkLst>
          <pc:docMk/>
          <pc:sldMk cId="725571650" sldId="463"/>
        </pc:sldMkLst>
      </pc:sldChg>
    </pc:docChg>
  </pc:docChgLst>
  <pc:docChgLst>
    <pc:chgData name="Aver R Smith" userId="S::avers@ucr.edu::00cdf7b3-5f07-416d-a94d-b2c522faf2d1" providerId="AD" clId="Web-{671608FC-6E0C-447D-FCE7-6FAD8A471EB2}"/>
    <pc:docChg chg="delSld modSld">
      <pc:chgData name="Aver R Smith" userId="S::avers@ucr.edu::00cdf7b3-5f07-416d-a94d-b2c522faf2d1" providerId="AD" clId="Web-{671608FC-6E0C-447D-FCE7-6FAD8A471EB2}" dt="2022-03-07T22:24:44.981" v="94" actId="20577"/>
      <pc:docMkLst>
        <pc:docMk/>
      </pc:docMkLst>
      <pc:sldChg chg="addSp delSp modSp">
        <pc:chgData name="Aver R Smith" userId="S::avers@ucr.edu::00cdf7b3-5f07-416d-a94d-b2c522faf2d1" providerId="AD" clId="Web-{671608FC-6E0C-447D-FCE7-6FAD8A471EB2}" dt="2022-03-07T22:24:44.981" v="94" actId="20577"/>
        <pc:sldMkLst>
          <pc:docMk/>
          <pc:sldMk cId="1885656738" sldId="449"/>
        </pc:sldMkLst>
        <pc:spChg chg="mod">
          <ac:chgData name="Aver R Smith" userId="S::avers@ucr.edu::00cdf7b3-5f07-416d-a94d-b2c522faf2d1" providerId="AD" clId="Web-{671608FC-6E0C-447D-FCE7-6FAD8A471EB2}" dt="2022-03-07T22:24:44.981" v="94" actId="20577"/>
          <ac:spMkLst>
            <pc:docMk/>
            <pc:sldMk cId="1885656738" sldId="449"/>
            <ac:spMk id="3" creationId="{00000000-0000-0000-0000-000000000000}"/>
          </ac:spMkLst>
        </pc:spChg>
        <pc:spChg chg="add del mod">
          <ac:chgData name="Aver R Smith" userId="S::avers@ucr.edu::00cdf7b3-5f07-416d-a94d-b2c522faf2d1" providerId="AD" clId="Web-{671608FC-6E0C-447D-FCE7-6FAD8A471EB2}" dt="2022-03-07T22:13:40.627" v="10"/>
          <ac:spMkLst>
            <pc:docMk/>
            <pc:sldMk cId="1885656738" sldId="449"/>
            <ac:spMk id="4" creationId="{9298AF53-3B03-413D-8082-A3D7322F5F1F}"/>
          </ac:spMkLst>
        </pc:spChg>
        <pc:picChg chg="mod">
          <ac:chgData name="Aver R Smith" userId="S::avers@ucr.edu::00cdf7b3-5f07-416d-a94d-b2c522faf2d1" providerId="AD" clId="Web-{671608FC-6E0C-447D-FCE7-6FAD8A471EB2}" dt="2022-03-07T22:20:48.905" v="71" actId="1076"/>
          <ac:picMkLst>
            <pc:docMk/>
            <pc:sldMk cId="1885656738" sldId="449"/>
            <ac:picMk id="8" creationId="{FA562486-5384-4615-AD55-B762EAEA1D29}"/>
          </ac:picMkLst>
        </pc:picChg>
        <pc:picChg chg="mod">
          <ac:chgData name="Aver R Smith" userId="S::avers@ucr.edu::00cdf7b3-5f07-416d-a94d-b2c522faf2d1" providerId="AD" clId="Web-{671608FC-6E0C-447D-FCE7-6FAD8A471EB2}" dt="2022-03-07T22:13:54.205" v="13" actId="1076"/>
          <ac:picMkLst>
            <pc:docMk/>
            <pc:sldMk cId="1885656738" sldId="449"/>
            <ac:picMk id="1034" creationId="{7B88707F-D36D-4F1A-9EEF-F9F0D7B0D813}"/>
          </ac:picMkLst>
        </pc:picChg>
        <pc:inkChg chg="add">
          <ac:chgData name="Aver R Smith" userId="S::avers@ucr.edu::00cdf7b3-5f07-416d-a94d-b2c522faf2d1" providerId="AD" clId="Web-{671608FC-6E0C-447D-FCE7-6FAD8A471EB2}" dt="2022-03-07T22:21:58.795" v="72"/>
          <ac:inkMkLst>
            <pc:docMk/>
            <pc:sldMk cId="1885656738" sldId="449"/>
            <ac:inkMk id="12" creationId="{F3D5C9C7-A523-4C08-B75D-1C1696AD0A6D}"/>
          </ac:inkMkLst>
        </pc:inkChg>
        <pc:cxnChg chg="add del mod">
          <ac:chgData name="Aver R Smith" userId="S::avers@ucr.edu::00cdf7b3-5f07-416d-a94d-b2c522faf2d1" providerId="AD" clId="Web-{671608FC-6E0C-447D-FCE7-6FAD8A471EB2}" dt="2022-03-07T22:20:05.390" v="59"/>
          <ac:cxnSpMkLst>
            <pc:docMk/>
            <pc:sldMk cId="1885656738" sldId="449"/>
            <ac:cxnSpMk id="7" creationId="{C82C9C9E-F28A-406E-BE48-6C66B1B99C25}"/>
          </ac:cxnSpMkLst>
        </pc:cxnChg>
        <pc:cxnChg chg="add del mod">
          <ac:chgData name="Aver R Smith" userId="S::avers@ucr.edu::00cdf7b3-5f07-416d-a94d-b2c522faf2d1" providerId="AD" clId="Web-{671608FC-6E0C-447D-FCE7-6FAD8A471EB2}" dt="2022-03-07T22:16:58.657" v="41"/>
          <ac:cxnSpMkLst>
            <pc:docMk/>
            <pc:sldMk cId="1885656738" sldId="449"/>
            <ac:cxnSpMk id="10" creationId="{15CB370C-1816-4218-8D0E-0DADD213D08E}"/>
          </ac:cxnSpMkLst>
        </pc:cxnChg>
        <pc:cxnChg chg="add del mod">
          <ac:chgData name="Aver R Smith" userId="S::avers@ucr.edu::00cdf7b3-5f07-416d-a94d-b2c522faf2d1" providerId="AD" clId="Web-{671608FC-6E0C-447D-FCE7-6FAD8A471EB2}" dt="2022-03-07T22:19:40.140" v="55"/>
          <ac:cxnSpMkLst>
            <pc:docMk/>
            <pc:sldMk cId="1885656738" sldId="449"/>
            <ac:cxnSpMk id="11" creationId="{1429513C-D887-4E93-989A-1E29CDE66FE4}"/>
          </ac:cxnSpMkLst>
        </pc:cxnChg>
      </pc:sldChg>
      <pc:sldChg chg="modSp del">
        <pc:chgData name="Aver R Smith" userId="S::avers@ucr.edu::00cdf7b3-5f07-416d-a94d-b2c522faf2d1" providerId="AD" clId="Web-{671608FC-6E0C-447D-FCE7-6FAD8A471EB2}" dt="2022-03-07T22:07:23.692" v="2"/>
        <pc:sldMkLst>
          <pc:docMk/>
          <pc:sldMk cId="4118165910" sldId="463"/>
        </pc:sldMkLst>
        <pc:spChg chg="mod">
          <ac:chgData name="Aver R Smith" userId="S::avers@ucr.edu::00cdf7b3-5f07-416d-a94d-b2c522faf2d1" providerId="AD" clId="Web-{671608FC-6E0C-447D-FCE7-6FAD8A471EB2}" dt="2022-03-07T22:07:14.505" v="1" actId="20577"/>
          <ac:spMkLst>
            <pc:docMk/>
            <pc:sldMk cId="4118165910" sldId="463"/>
            <ac:spMk id="3" creationId="{99DFE706-F219-4D88-A5BB-A04BC46FC85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D3A50-1E6C-4AA4-BD84-D40FBE73DD3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0846D16D-631D-4E6D-A9C4-6060E9155ACE}">
      <dgm:prSet custT="1"/>
      <dgm:spPr>
        <a:solidFill>
          <a:srgbClr val="C89800"/>
        </a:solidFill>
      </dgm:spPr>
      <dgm:t>
        <a:bodyPr lIns="0" tIns="0" rIns="0" bIns="0" anchor="ctr" anchorCtr="0"/>
        <a:lstStyle/>
        <a:p>
          <a:pPr algn="ctr">
            <a:lnSpc>
              <a:spcPct val="100000"/>
            </a:lnSpc>
            <a:spcAft>
              <a:spcPts val="0"/>
            </a:spcAft>
          </a:pPr>
          <a:r>
            <a:rPr lang="en-US" sz="1200" b="1"/>
            <a:t>BFS</a:t>
          </a:r>
          <a:endParaRPr lang="en-US" sz="1000" b="1"/>
        </a:p>
      </dgm:t>
    </dgm:pt>
    <dgm:pt modelId="{36BB1163-BBD8-4E67-B55E-8A9F1CD7C98D}" type="parTrans" cxnId="{00715DD8-A162-4304-8582-F8AC7169E445}">
      <dgm:prSet/>
      <dgm:spPr/>
      <dgm:t>
        <a:bodyPr/>
        <a:lstStyle/>
        <a:p>
          <a:endParaRPr lang="en-US" sz="600">
            <a:solidFill>
              <a:schemeClr val="bg2">
                <a:lumMod val="10000"/>
              </a:schemeClr>
            </a:solidFill>
          </a:endParaRPr>
        </a:p>
      </dgm:t>
    </dgm:pt>
    <dgm:pt modelId="{A0A022B3-F50F-4C4C-8143-018B361F2E13}" type="sibTrans" cxnId="{00715DD8-A162-4304-8582-F8AC7169E445}">
      <dgm:prSet/>
      <dgm:spPr/>
      <dgm:t>
        <a:bodyPr/>
        <a:lstStyle/>
        <a:p>
          <a:endParaRPr lang="en-US" sz="600">
            <a:solidFill>
              <a:schemeClr val="bg2">
                <a:lumMod val="10000"/>
              </a:schemeClr>
            </a:solidFill>
          </a:endParaRPr>
        </a:p>
      </dgm:t>
    </dgm:pt>
    <dgm:pt modelId="{8E2BC01D-6D72-43FA-9FE2-4D7251792EAF}">
      <dgm:prSet phldrT="[Text]" custT="1"/>
      <dgm:spPr>
        <a:noFill/>
        <a:ln>
          <a:noFill/>
        </a:ln>
      </dgm:spPr>
      <dgm:t>
        <a:bodyPr tIns="91440"/>
        <a:lstStyle/>
        <a:p>
          <a:endParaRPr lang="en-US" sz="600"/>
        </a:p>
      </dgm:t>
    </dgm:pt>
    <dgm:pt modelId="{717A5760-9277-47A8-903F-C2643675BE58}" type="parTrans" cxnId="{7471C032-7A00-4658-AA09-C154DE5A520A}">
      <dgm:prSet/>
      <dgm:spPr/>
      <dgm:t>
        <a:bodyPr/>
        <a:lstStyle/>
        <a:p>
          <a:endParaRPr lang="en-US"/>
        </a:p>
      </dgm:t>
    </dgm:pt>
    <dgm:pt modelId="{6989D05C-8BD5-46D2-878D-DD2D3875F803}" type="sibTrans" cxnId="{7471C032-7A00-4658-AA09-C154DE5A520A}">
      <dgm:prSet/>
      <dgm:spPr/>
      <dgm:t>
        <a:bodyPr/>
        <a:lstStyle/>
        <a:p>
          <a:endParaRPr lang="en-US"/>
        </a:p>
      </dgm:t>
    </dgm:pt>
    <dgm:pt modelId="{21545398-D085-4110-9AE1-76028B9DCD0C}">
      <dgm:prSet phldrT="[Text]" custT="1"/>
      <dgm:spPr>
        <a:solidFill>
          <a:srgbClr val="0070C0">
            <a:alpha val="50000"/>
          </a:srgbClr>
        </a:solidFill>
        <a:ln w="3175">
          <a:solidFill>
            <a:srgbClr val="FFC000"/>
          </a:solidFill>
        </a:ln>
      </dgm:spPr>
      <dgm:t>
        <a:bodyPr lIns="0" tIns="91440" rIns="0" bIns="0"/>
        <a:lstStyle/>
        <a:p>
          <a:r>
            <a:rPr lang="en-US" sz="800">
              <a:solidFill>
                <a:schemeClr val="bg1">
                  <a:lumMod val="75000"/>
                </a:schemeClr>
              </a:solidFill>
            </a:rPr>
            <a:t>BAS</a:t>
          </a:r>
          <a:endParaRPr lang="en-US" sz="600">
            <a:solidFill>
              <a:schemeClr val="bg1">
                <a:lumMod val="75000"/>
              </a:schemeClr>
            </a:solidFill>
          </a:endParaRPr>
        </a:p>
      </dgm:t>
    </dgm:pt>
    <dgm:pt modelId="{489D5FCF-C5FB-476D-B49E-BF856802530E}" type="sibTrans" cxnId="{95471B10-F7B0-4929-A667-8B51E8409453}">
      <dgm:prSet/>
      <dgm:spPr/>
      <dgm:t>
        <a:bodyPr/>
        <a:lstStyle/>
        <a:p>
          <a:endParaRPr lang="en-US" sz="600">
            <a:solidFill>
              <a:schemeClr val="bg2">
                <a:lumMod val="10000"/>
              </a:schemeClr>
            </a:solidFill>
          </a:endParaRPr>
        </a:p>
      </dgm:t>
    </dgm:pt>
    <dgm:pt modelId="{F5A64B00-DECC-4E75-B7B0-606215C7AABC}" type="parTrans" cxnId="{95471B10-F7B0-4929-A667-8B51E8409453}">
      <dgm:prSet/>
      <dgm:spPr/>
      <dgm:t>
        <a:bodyPr/>
        <a:lstStyle/>
        <a:p>
          <a:endParaRPr lang="en-US" sz="600">
            <a:solidFill>
              <a:schemeClr val="bg2">
                <a:lumMod val="10000"/>
              </a:schemeClr>
            </a:solidFill>
          </a:endParaRPr>
        </a:p>
      </dgm:t>
    </dgm:pt>
    <dgm:pt modelId="{1F9691AF-315F-4B86-BE66-F3AE81D6A373}" type="pres">
      <dgm:prSet presAssocID="{1BFD3A50-1E6C-4AA4-BD84-D40FBE73DD35}" presName="Name0" presStyleCnt="0">
        <dgm:presLayoutVars>
          <dgm:chMax val="7"/>
          <dgm:resizeHandles val="exact"/>
        </dgm:presLayoutVars>
      </dgm:prSet>
      <dgm:spPr/>
      <dgm:t>
        <a:bodyPr/>
        <a:lstStyle/>
        <a:p>
          <a:endParaRPr lang="en-US"/>
        </a:p>
      </dgm:t>
    </dgm:pt>
    <dgm:pt modelId="{480BC88A-8E73-487B-9B12-4D54B2AF252B}" type="pres">
      <dgm:prSet presAssocID="{1BFD3A50-1E6C-4AA4-BD84-D40FBE73DD35}" presName="comp1" presStyleCnt="0"/>
      <dgm:spPr/>
    </dgm:pt>
    <dgm:pt modelId="{33AAD3AE-7DC1-4C15-B926-6FCFFD01670A}" type="pres">
      <dgm:prSet presAssocID="{1BFD3A50-1E6C-4AA4-BD84-D40FBE73DD35}" presName="circle1" presStyleLbl="node1" presStyleIdx="0" presStyleCnt="3" custScaleX="75000" custScaleY="75000"/>
      <dgm:spPr/>
      <dgm:t>
        <a:bodyPr/>
        <a:lstStyle/>
        <a:p>
          <a:endParaRPr lang="en-US"/>
        </a:p>
      </dgm:t>
    </dgm:pt>
    <dgm:pt modelId="{C8AEEA4B-FB40-4906-B468-0A1C6E662716}" type="pres">
      <dgm:prSet presAssocID="{1BFD3A50-1E6C-4AA4-BD84-D40FBE73DD35}" presName="c1text" presStyleLbl="node1" presStyleIdx="0" presStyleCnt="3">
        <dgm:presLayoutVars>
          <dgm:bulletEnabled val="1"/>
        </dgm:presLayoutVars>
      </dgm:prSet>
      <dgm:spPr/>
      <dgm:t>
        <a:bodyPr/>
        <a:lstStyle/>
        <a:p>
          <a:endParaRPr lang="en-US"/>
        </a:p>
      </dgm:t>
    </dgm:pt>
    <dgm:pt modelId="{FD4B2ABA-6BE5-495C-B474-E0DED2131BA0}" type="pres">
      <dgm:prSet presAssocID="{1BFD3A50-1E6C-4AA4-BD84-D40FBE73DD35}" presName="comp2" presStyleCnt="0"/>
      <dgm:spPr/>
    </dgm:pt>
    <dgm:pt modelId="{3FD34407-2F1C-4BD5-AC29-A5109857AAB4}" type="pres">
      <dgm:prSet presAssocID="{1BFD3A50-1E6C-4AA4-BD84-D40FBE73DD35}" presName="circle2" presStyleLbl="node1" presStyleIdx="1" presStyleCnt="3"/>
      <dgm:spPr/>
      <dgm:t>
        <a:bodyPr/>
        <a:lstStyle/>
        <a:p>
          <a:endParaRPr lang="en-US"/>
        </a:p>
      </dgm:t>
    </dgm:pt>
    <dgm:pt modelId="{64CAA66F-B72E-447A-A323-8C77538A77C4}" type="pres">
      <dgm:prSet presAssocID="{1BFD3A50-1E6C-4AA4-BD84-D40FBE73DD35}" presName="c2text" presStyleLbl="node1" presStyleIdx="1" presStyleCnt="3">
        <dgm:presLayoutVars>
          <dgm:bulletEnabled val="1"/>
        </dgm:presLayoutVars>
      </dgm:prSet>
      <dgm:spPr/>
      <dgm:t>
        <a:bodyPr/>
        <a:lstStyle/>
        <a:p>
          <a:endParaRPr lang="en-US"/>
        </a:p>
      </dgm:t>
    </dgm:pt>
    <dgm:pt modelId="{43AB264C-9A83-4BE5-A83A-282FA4300A58}" type="pres">
      <dgm:prSet presAssocID="{1BFD3A50-1E6C-4AA4-BD84-D40FBE73DD35}" presName="comp3" presStyleCnt="0"/>
      <dgm:spPr/>
    </dgm:pt>
    <dgm:pt modelId="{7E262A10-1134-48A8-8D23-0899B515DEF8}" type="pres">
      <dgm:prSet presAssocID="{1BFD3A50-1E6C-4AA4-BD84-D40FBE73DD35}" presName="circle3" presStyleLbl="node1" presStyleIdx="2" presStyleCnt="3" custScaleX="125000" custScaleY="125000" custLinFactNeighborY="-18750"/>
      <dgm:spPr/>
      <dgm:t>
        <a:bodyPr/>
        <a:lstStyle/>
        <a:p>
          <a:endParaRPr lang="en-US"/>
        </a:p>
      </dgm:t>
    </dgm:pt>
    <dgm:pt modelId="{7CE7C5DC-5D01-4B6C-8BC2-CA8C97A74440}" type="pres">
      <dgm:prSet presAssocID="{1BFD3A50-1E6C-4AA4-BD84-D40FBE73DD35}" presName="c3text" presStyleLbl="node1" presStyleIdx="2" presStyleCnt="3">
        <dgm:presLayoutVars>
          <dgm:bulletEnabled val="1"/>
        </dgm:presLayoutVars>
      </dgm:prSet>
      <dgm:spPr/>
      <dgm:t>
        <a:bodyPr/>
        <a:lstStyle/>
        <a:p>
          <a:endParaRPr lang="en-US"/>
        </a:p>
      </dgm:t>
    </dgm:pt>
  </dgm:ptLst>
  <dgm:cxnLst>
    <dgm:cxn modelId="{95471B10-F7B0-4929-A667-8B51E8409453}" srcId="{1BFD3A50-1E6C-4AA4-BD84-D40FBE73DD35}" destId="{21545398-D085-4110-9AE1-76028B9DCD0C}" srcOrd="0" destOrd="0" parTransId="{F5A64B00-DECC-4E75-B7B0-606215C7AABC}" sibTransId="{489D5FCF-C5FB-476D-B49E-BF856802530E}"/>
    <dgm:cxn modelId="{E2EFE9A3-787A-4C8C-8D7C-AED67D434931}" type="presOf" srcId="{0846D16D-631D-4E6D-A9C4-6060E9155ACE}" destId="{7CE7C5DC-5D01-4B6C-8BC2-CA8C97A74440}" srcOrd="1" destOrd="0" presId="urn:microsoft.com/office/officeart/2005/8/layout/venn2"/>
    <dgm:cxn modelId="{7471C032-7A00-4658-AA09-C154DE5A520A}" srcId="{1BFD3A50-1E6C-4AA4-BD84-D40FBE73DD35}" destId="{8E2BC01D-6D72-43FA-9FE2-4D7251792EAF}" srcOrd="1" destOrd="0" parTransId="{717A5760-9277-47A8-903F-C2643675BE58}" sibTransId="{6989D05C-8BD5-46D2-878D-DD2D3875F803}"/>
    <dgm:cxn modelId="{00715DD8-A162-4304-8582-F8AC7169E445}" srcId="{1BFD3A50-1E6C-4AA4-BD84-D40FBE73DD35}" destId="{0846D16D-631D-4E6D-A9C4-6060E9155ACE}" srcOrd="2" destOrd="0" parTransId="{36BB1163-BBD8-4E67-B55E-8A9F1CD7C98D}" sibTransId="{A0A022B3-F50F-4C4C-8143-018B361F2E13}"/>
    <dgm:cxn modelId="{5942885F-92A6-44EF-B955-4F631151C88C}" type="presOf" srcId="{8E2BC01D-6D72-43FA-9FE2-4D7251792EAF}" destId="{64CAA66F-B72E-447A-A323-8C77538A77C4}" srcOrd="1" destOrd="0" presId="urn:microsoft.com/office/officeart/2005/8/layout/venn2"/>
    <dgm:cxn modelId="{E7BAACDD-2367-4058-9379-4401E8FEC1C6}" type="presOf" srcId="{1BFD3A50-1E6C-4AA4-BD84-D40FBE73DD35}" destId="{1F9691AF-315F-4B86-BE66-F3AE81D6A373}" srcOrd="0" destOrd="0" presId="urn:microsoft.com/office/officeart/2005/8/layout/venn2"/>
    <dgm:cxn modelId="{E47C6303-AD4E-4943-8476-561F335E00FC}" type="presOf" srcId="{21545398-D085-4110-9AE1-76028B9DCD0C}" destId="{C8AEEA4B-FB40-4906-B468-0A1C6E662716}" srcOrd="1" destOrd="0" presId="urn:microsoft.com/office/officeart/2005/8/layout/venn2"/>
    <dgm:cxn modelId="{7ECBB010-44DE-408D-A8C5-CE963737F604}" type="presOf" srcId="{8E2BC01D-6D72-43FA-9FE2-4D7251792EAF}" destId="{3FD34407-2F1C-4BD5-AC29-A5109857AAB4}" srcOrd="0" destOrd="0" presId="urn:microsoft.com/office/officeart/2005/8/layout/venn2"/>
    <dgm:cxn modelId="{16BD42B6-AC00-432B-BB55-C19951EC6AA8}" type="presOf" srcId="{21545398-D085-4110-9AE1-76028B9DCD0C}" destId="{33AAD3AE-7DC1-4C15-B926-6FCFFD01670A}" srcOrd="0" destOrd="0" presId="urn:microsoft.com/office/officeart/2005/8/layout/venn2"/>
    <dgm:cxn modelId="{E61D845F-4F28-4342-AAA2-2435FD3E0FF7}" type="presOf" srcId="{0846D16D-631D-4E6D-A9C4-6060E9155ACE}" destId="{7E262A10-1134-48A8-8D23-0899B515DEF8}" srcOrd="0" destOrd="0" presId="urn:microsoft.com/office/officeart/2005/8/layout/venn2"/>
    <dgm:cxn modelId="{CF01BC80-6533-4D0E-969D-7F218D528DA3}" type="presParOf" srcId="{1F9691AF-315F-4B86-BE66-F3AE81D6A373}" destId="{480BC88A-8E73-487B-9B12-4D54B2AF252B}" srcOrd="0" destOrd="0" presId="urn:microsoft.com/office/officeart/2005/8/layout/venn2"/>
    <dgm:cxn modelId="{5F58C904-A238-4C4F-87A8-35BCE5C2E8A0}" type="presParOf" srcId="{480BC88A-8E73-487B-9B12-4D54B2AF252B}" destId="{33AAD3AE-7DC1-4C15-B926-6FCFFD01670A}" srcOrd="0" destOrd="0" presId="urn:microsoft.com/office/officeart/2005/8/layout/venn2"/>
    <dgm:cxn modelId="{7222E543-1D1D-411C-BB89-86CDF6674CDA}" type="presParOf" srcId="{480BC88A-8E73-487B-9B12-4D54B2AF252B}" destId="{C8AEEA4B-FB40-4906-B468-0A1C6E662716}" srcOrd="1" destOrd="0" presId="urn:microsoft.com/office/officeart/2005/8/layout/venn2"/>
    <dgm:cxn modelId="{F6DE6831-CBC1-470E-86B2-8CC0FFFF96A9}" type="presParOf" srcId="{1F9691AF-315F-4B86-BE66-F3AE81D6A373}" destId="{FD4B2ABA-6BE5-495C-B474-E0DED2131BA0}" srcOrd="1" destOrd="0" presId="urn:microsoft.com/office/officeart/2005/8/layout/venn2"/>
    <dgm:cxn modelId="{16E061C4-E77B-487C-B054-8A14E9A87A89}" type="presParOf" srcId="{FD4B2ABA-6BE5-495C-B474-E0DED2131BA0}" destId="{3FD34407-2F1C-4BD5-AC29-A5109857AAB4}" srcOrd="0" destOrd="0" presId="urn:microsoft.com/office/officeart/2005/8/layout/venn2"/>
    <dgm:cxn modelId="{90CA8479-9F56-4B7B-B0F3-F64834EB3C63}" type="presParOf" srcId="{FD4B2ABA-6BE5-495C-B474-E0DED2131BA0}" destId="{64CAA66F-B72E-447A-A323-8C77538A77C4}" srcOrd="1" destOrd="0" presId="urn:microsoft.com/office/officeart/2005/8/layout/venn2"/>
    <dgm:cxn modelId="{01F876B1-20A2-4FC9-874E-5A32E214373E}" type="presParOf" srcId="{1F9691AF-315F-4B86-BE66-F3AE81D6A373}" destId="{43AB264C-9A83-4BE5-A83A-282FA4300A58}" srcOrd="2" destOrd="0" presId="urn:microsoft.com/office/officeart/2005/8/layout/venn2"/>
    <dgm:cxn modelId="{96E66773-48DF-4232-B63F-AD0A20ACC9DF}" type="presParOf" srcId="{43AB264C-9A83-4BE5-A83A-282FA4300A58}" destId="{7E262A10-1134-48A8-8D23-0899B515DEF8}" srcOrd="0" destOrd="0" presId="urn:microsoft.com/office/officeart/2005/8/layout/venn2"/>
    <dgm:cxn modelId="{F8EDDACC-ED13-4EE4-9F42-6A28F70B6D7F}" type="presParOf" srcId="{43AB264C-9A83-4BE5-A83A-282FA4300A58}" destId="{7CE7C5DC-5D01-4B6C-8BC2-CA8C97A74440}" srcOrd="1" destOrd="0" presId="urn:microsoft.com/office/officeart/2005/8/layout/venn2"/>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D3A50-1E6C-4AA4-BD84-D40FBE73DD3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0846D16D-631D-4E6D-A9C4-6060E9155ACE}">
      <dgm:prSet custT="1"/>
      <dgm:spPr>
        <a:solidFill>
          <a:srgbClr val="C89800"/>
        </a:solidFill>
      </dgm:spPr>
      <dgm:t>
        <a:bodyPr lIns="0" tIns="0" rIns="0" bIns="0" anchor="ctr" anchorCtr="0"/>
        <a:lstStyle/>
        <a:p>
          <a:pPr algn="ctr">
            <a:lnSpc>
              <a:spcPct val="100000"/>
            </a:lnSpc>
            <a:spcAft>
              <a:spcPts val="0"/>
            </a:spcAft>
          </a:pPr>
          <a:r>
            <a:rPr lang="en-US" sz="1200" b="1"/>
            <a:t>BFS</a:t>
          </a:r>
          <a:endParaRPr lang="en-US" sz="1000" b="1"/>
        </a:p>
      </dgm:t>
    </dgm:pt>
    <dgm:pt modelId="{36BB1163-BBD8-4E67-B55E-8A9F1CD7C98D}" type="parTrans" cxnId="{00715DD8-A162-4304-8582-F8AC7169E445}">
      <dgm:prSet/>
      <dgm:spPr/>
      <dgm:t>
        <a:bodyPr/>
        <a:lstStyle/>
        <a:p>
          <a:endParaRPr lang="en-US" sz="600">
            <a:solidFill>
              <a:schemeClr val="bg2">
                <a:lumMod val="10000"/>
              </a:schemeClr>
            </a:solidFill>
          </a:endParaRPr>
        </a:p>
      </dgm:t>
    </dgm:pt>
    <dgm:pt modelId="{A0A022B3-F50F-4C4C-8143-018B361F2E13}" type="sibTrans" cxnId="{00715DD8-A162-4304-8582-F8AC7169E445}">
      <dgm:prSet/>
      <dgm:spPr/>
      <dgm:t>
        <a:bodyPr/>
        <a:lstStyle/>
        <a:p>
          <a:endParaRPr lang="en-US" sz="600">
            <a:solidFill>
              <a:schemeClr val="bg2">
                <a:lumMod val="10000"/>
              </a:schemeClr>
            </a:solidFill>
          </a:endParaRPr>
        </a:p>
      </dgm:t>
    </dgm:pt>
    <dgm:pt modelId="{8E2BC01D-6D72-43FA-9FE2-4D7251792EAF}">
      <dgm:prSet phldrT="[Text]" custT="1"/>
      <dgm:spPr>
        <a:noFill/>
        <a:ln>
          <a:noFill/>
        </a:ln>
      </dgm:spPr>
      <dgm:t>
        <a:bodyPr tIns="91440"/>
        <a:lstStyle/>
        <a:p>
          <a:endParaRPr lang="en-US" sz="600" dirty="0"/>
        </a:p>
      </dgm:t>
    </dgm:pt>
    <dgm:pt modelId="{717A5760-9277-47A8-903F-C2643675BE58}" type="parTrans" cxnId="{7471C032-7A00-4658-AA09-C154DE5A520A}">
      <dgm:prSet/>
      <dgm:spPr/>
      <dgm:t>
        <a:bodyPr/>
        <a:lstStyle/>
        <a:p>
          <a:endParaRPr lang="en-US"/>
        </a:p>
      </dgm:t>
    </dgm:pt>
    <dgm:pt modelId="{6989D05C-8BD5-46D2-878D-DD2D3875F803}" type="sibTrans" cxnId="{7471C032-7A00-4658-AA09-C154DE5A520A}">
      <dgm:prSet/>
      <dgm:spPr/>
      <dgm:t>
        <a:bodyPr/>
        <a:lstStyle/>
        <a:p>
          <a:endParaRPr lang="en-US"/>
        </a:p>
      </dgm:t>
    </dgm:pt>
    <dgm:pt modelId="{21545398-D085-4110-9AE1-76028B9DCD0C}">
      <dgm:prSet phldrT="[Text]" custT="1"/>
      <dgm:spPr>
        <a:solidFill>
          <a:srgbClr val="0070C0">
            <a:alpha val="50000"/>
          </a:srgbClr>
        </a:solidFill>
        <a:ln w="3175">
          <a:solidFill>
            <a:srgbClr val="FFC000"/>
          </a:solidFill>
        </a:ln>
      </dgm:spPr>
      <dgm:t>
        <a:bodyPr lIns="0" tIns="91440" rIns="0" bIns="0"/>
        <a:lstStyle/>
        <a:p>
          <a:endParaRPr lang="en-US" sz="600" dirty="0">
            <a:solidFill>
              <a:schemeClr val="bg1">
                <a:lumMod val="75000"/>
              </a:schemeClr>
            </a:solidFill>
          </a:endParaRPr>
        </a:p>
      </dgm:t>
    </dgm:pt>
    <dgm:pt modelId="{489D5FCF-C5FB-476D-B49E-BF856802530E}" type="sibTrans" cxnId="{95471B10-F7B0-4929-A667-8B51E8409453}">
      <dgm:prSet/>
      <dgm:spPr/>
      <dgm:t>
        <a:bodyPr/>
        <a:lstStyle/>
        <a:p>
          <a:endParaRPr lang="en-US" sz="600">
            <a:solidFill>
              <a:schemeClr val="bg2">
                <a:lumMod val="10000"/>
              </a:schemeClr>
            </a:solidFill>
          </a:endParaRPr>
        </a:p>
      </dgm:t>
    </dgm:pt>
    <dgm:pt modelId="{F5A64B00-DECC-4E75-B7B0-606215C7AABC}" type="parTrans" cxnId="{95471B10-F7B0-4929-A667-8B51E8409453}">
      <dgm:prSet/>
      <dgm:spPr/>
      <dgm:t>
        <a:bodyPr/>
        <a:lstStyle/>
        <a:p>
          <a:endParaRPr lang="en-US" sz="600">
            <a:solidFill>
              <a:schemeClr val="bg2">
                <a:lumMod val="10000"/>
              </a:schemeClr>
            </a:solidFill>
          </a:endParaRPr>
        </a:p>
      </dgm:t>
    </dgm:pt>
    <dgm:pt modelId="{1F9691AF-315F-4B86-BE66-F3AE81D6A373}" type="pres">
      <dgm:prSet presAssocID="{1BFD3A50-1E6C-4AA4-BD84-D40FBE73DD35}" presName="Name0" presStyleCnt="0">
        <dgm:presLayoutVars>
          <dgm:chMax val="7"/>
          <dgm:resizeHandles val="exact"/>
        </dgm:presLayoutVars>
      </dgm:prSet>
      <dgm:spPr/>
      <dgm:t>
        <a:bodyPr/>
        <a:lstStyle/>
        <a:p>
          <a:endParaRPr lang="en-US"/>
        </a:p>
      </dgm:t>
    </dgm:pt>
    <dgm:pt modelId="{480BC88A-8E73-487B-9B12-4D54B2AF252B}" type="pres">
      <dgm:prSet presAssocID="{1BFD3A50-1E6C-4AA4-BD84-D40FBE73DD35}" presName="comp1" presStyleCnt="0"/>
      <dgm:spPr/>
    </dgm:pt>
    <dgm:pt modelId="{33AAD3AE-7DC1-4C15-B926-6FCFFD01670A}" type="pres">
      <dgm:prSet presAssocID="{1BFD3A50-1E6C-4AA4-BD84-D40FBE73DD35}" presName="circle1" presStyleLbl="node1" presStyleIdx="0" presStyleCnt="3" custScaleX="75000" custScaleY="75000"/>
      <dgm:spPr/>
      <dgm:t>
        <a:bodyPr/>
        <a:lstStyle/>
        <a:p>
          <a:endParaRPr lang="en-US"/>
        </a:p>
      </dgm:t>
    </dgm:pt>
    <dgm:pt modelId="{C8AEEA4B-FB40-4906-B468-0A1C6E662716}" type="pres">
      <dgm:prSet presAssocID="{1BFD3A50-1E6C-4AA4-BD84-D40FBE73DD35}" presName="c1text" presStyleLbl="node1" presStyleIdx="0" presStyleCnt="3">
        <dgm:presLayoutVars>
          <dgm:bulletEnabled val="1"/>
        </dgm:presLayoutVars>
      </dgm:prSet>
      <dgm:spPr/>
      <dgm:t>
        <a:bodyPr/>
        <a:lstStyle/>
        <a:p>
          <a:endParaRPr lang="en-US"/>
        </a:p>
      </dgm:t>
    </dgm:pt>
    <dgm:pt modelId="{FD4B2ABA-6BE5-495C-B474-E0DED2131BA0}" type="pres">
      <dgm:prSet presAssocID="{1BFD3A50-1E6C-4AA4-BD84-D40FBE73DD35}" presName="comp2" presStyleCnt="0"/>
      <dgm:spPr/>
    </dgm:pt>
    <dgm:pt modelId="{3FD34407-2F1C-4BD5-AC29-A5109857AAB4}" type="pres">
      <dgm:prSet presAssocID="{1BFD3A50-1E6C-4AA4-BD84-D40FBE73DD35}" presName="circle2" presStyleLbl="node1" presStyleIdx="1" presStyleCnt="3"/>
      <dgm:spPr/>
      <dgm:t>
        <a:bodyPr/>
        <a:lstStyle/>
        <a:p>
          <a:endParaRPr lang="en-US"/>
        </a:p>
      </dgm:t>
    </dgm:pt>
    <dgm:pt modelId="{64CAA66F-B72E-447A-A323-8C77538A77C4}" type="pres">
      <dgm:prSet presAssocID="{1BFD3A50-1E6C-4AA4-BD84-D40FBE73DD35}" presName="c2text" presStyleLbl="node1" presStyleIdx="1" presStyleCnt="3">
        <dgm:presLayoutVars>
          <dgm:bulletEnabled val="1"/>
        </dgm:presLayoutVars>
      </dgm:prSet>
      <dgm:spPr/>
      <dgm:t>
        <a:bodyPr/>
        <a:lstStyle/>
        <a:p>
          <a:endParaRPr lang="en-US"/>
        </a:p>
      </dgm:t>
    </dgm:pt>
    <dgm:pt modelId="{43AB264C-9A83-4BE5-A83A-282FA4300A58}" type="pres">
      <dgm:prSet presAssocID="{1BFD3A50-1E6C-4AA4-BD84-D40FBE73DD35}" presName="comp3" presStyleCnt="0"/>
      <dgm:spPr/>
    </dgm:pt>
    <dgm:pt modelId="{7E262A10-1134-48A8-8D23-0899B515DEF8}" type="pres">
      <dgm:prSet presAssocID="{1BFD3A50-1E6C-4AA4-BD84-D40FBE73DD35}" presName="circle3" presStyleLbl="node1" presStyleIdx="2" presStyleCnt="3" custScaleX="125000" custScaleY="125000" custLinFactNeighborY="-18750"/>
      <dgm:spPr/>
      <dgm:t>
        <a:bodyPr/>
        <a:lstStyle/>
        <a:p>
          <a:endParaRPr lang="en-US"/>
        </a:p>
      </dgm:t>
    </dgm:pt>
    <dgm:pt modelId="{7CE7C5DC-5D01-4B6C-8BC2-CA8C97A74440}" type="pres">
      <dgm:prSet presAssocID="{1BFD3A50-1E6C-4AA4-BD84-D40FBE73DD35}" presName="c3text" presStyleLbl="node1" presStyleIdx="2" presStyleCnt="3">
        <dgm:presLayoutVars>
          <dgm:bulletEnabled val="1"/>
        </dgm:presLayoutVars>
      </dgm:prSet>
      <dgm:spPr/>
      <dgm:t>
        <a:bodyPr/>
        <a:lstStyle/>
        <a:p>
          <a:endParaRPr lang="en-US"/>
        </a:p>
      </dgm:t>
    </dgm:pt>
  </dgm:ptLst>
  <dgm:cxnLst>
    <dgm:cxn modelId="{95471B10-F7B0-4929-A667-8B51E8409453}" srcId="{1BFD3A50-1E6C-4AA4-BD84-D40FBE73DD35}" destId="{21545398-D085-4110-9AE1-76028B9DCD0C}" srcOrd="0" destOrd="0" parTransId="{F5A64B00-DECC-4E75-B7B0-606215C7AABC}" sibTransId="{489D5FCF-C5FB-476D-B49E-BF856802530E}"/>
    <dgm:cxn modelId="{38D0F5C2-14F0-498D-8336-FD4478B2C6DF}" type="presOf" srcId="{8E2BC01D-6D72-43FA-9FE2-4D7251792EAF}" destId="{64CAA66F-B72E-447A-A323-8C77538A77C4}" srcOrd="1" destOrd="0" presId="urn:microsoft.com/office/officeart/2005/8/layout/venn2"/>
    <dgm:cxn modelId="{02F8A4D8-1D7A-41E4-9BAA-5CDD9931823C}" type="presOf" srcId="{1BFD3A50-1E6C-4AA4-BD84-D40FBE73DD35}" destId="{1F9691AF-315F-4B86-BE66-F3AE81D6A373}" srcOrd="0" destOrd="0" presId="urn:microsoft.com/office/officeart/2005/8/layout/venn2"/>
    <dgm:cxn modelId="{D7DDD391-568A-42E8-B64E-379C187B121B}" type="presOf" srcId="{21545398-D085-4110-9AE1-76028B9DCD0C}" destId="{C8AEEA4B-FB40-4906-B468-0A1C6E662716}" srcOrd="1" destOrd="0" presId="urn:microsoft.com/office/officeart/2005/8/layout/venn2"/>
    <dgm:cxn modelId="{EC589099-4D59-43AA-BB36-6C9829C916CC}" type="presOf" srcId="{0846D16D-631D-4E6D-A9C4-6060E9155ACE}" destId="{7E262A10-1134-48A8-8D23-0899B515DEF8}" srcOrd="0" destOrd="0" presId="urn:microsoft.com/office/officeart/2005/8/layout/venn2"/>
    <dgm:cxn modelId="{7471C032-7A00-4658-AA09-C154DE5A520A}" srcId="{1BFD3A50-1E6C-4AA4-BD84-D40FBE73DD35}" destId="{8E2BC01D-6D72-43FA-9FE2-4D7251792EAF}" srcOrd="1" destOrd="0" parTransId="{717A5760-9277-47A8-903F-C2643675BE58}" sibTransId="{6989D05C-8BD5-46D2-878D-DD2D3875F803}"/>
    <dgm:cxn modelId="{00715DD8-A162-4304-8582-F8AC7169E445}" srcId="{1BFD3A50-1E6C-4AA4-BD84-D40FBE73DD35}" destId="{0846D16D-631D-4E6D-A9C4-6060E9155ACE}" srcOrd="2" destOrd="0" parTransId="{36BB1163-BBD8-4E67-B55E-8A9F1CD7C98D}" sibTransId="{A0A022B3-F50F-4C4C-8143-018B361F2E13}"/>
    <dgm:cxn modelId="{AB88DBCF-30E4-40FB-8344-46B8F5D2167B}" type="presOf" srcId="{21545398-D085-4110-9AE1-76028B9DCD0C}" destId="{33AAD3AE-7DC1-4C15-B926-6FCFFD01670A}" srcOrd="0" destOrd="0" presId="urn:microsoft.com/office/officeart/2005/8/layout/venn2"/>
    <dgm:cxn modelId="{F8288632-216F-4CD5-940E-6737DE3DBBEC}" type="presOf" srcId="{8E2BC01D-6D72-43FA-9FE2-4D7251792EAF}" destId="{3FD34407-2F1C-4BD5-AC29-A5109857AAB4}" srcOrd="0" destOrd="0" presId="urn:microsoft.com/office/officeart/2005/8/layout/venn2"/>
    <dgm:cxn modelId="{5C7FCC14-D4C8-4EA7-9470-08E3C6945AF1}" type="presOf" srcId="{0846D16D-631D-4E6D-A9C4-6060E9155ACE}" destId="{7CE7C5DC-5D01-4B6C-8BC2-CA8C97A74440}" srcOrd="1" destOrd="0" presId="urn:microsoft.com/office/officeart/2005/8/layout/venn2"/>
    <dgm:cxn modelId="{CB2D2E42-5726-4BA4-8DA2-A007565A244A}" type="presParOf" srcId="{1F9691AF-315F-4B86-BE66-F3AE81D6A373}" destId="{480BC88A-8E73-487B-9B12-4D54B2AF252B}" srcOrd="0" destOrd="0" presId="urn:microsoft.com/office/officeart/2005/8/layout/venn2"/>
    <dgm:cxn modelId="{BBA4AC0A-BF21-4DFB-89FD-B73DD34E16AB}" type="presParOf" srcId="{480BC88A-8E73-487B-9B12-4D54B2AF252B}" destId="{33AAD3AE-7DC1-4C15-B926-6FCFFD01670A}" srcOrd="0" destOrd="0" presId="urn:microsoft.com/office/officeart/2005/8/layout/venn2"/>
    <dgm:cxn modelId="{2226E6FD-6BF3-4911-BB28-951DE50C8CD9}" type="presParOf" srcId="{480BC88A-8E73-487B-9B12-4D54B2AF252B}" destId="{C8AEEA4B-FB40-4906-B468-0A1C6E662716}" srcOrd="1" destOrd="0" presId="urn:microsoft.com/office/officeart/2005/8/layout/venn2"/>
    <dgm:cxn modelId="{4BE225CA-4B49-40C5-A115-7AA06B4A9DCD}" type="presParOf" srcId="{1F9691AF-315F-4B86-BE66-F3AE81D6A373}" destId="{FD4B2ABA-6BE5-495C-B474-E0DED2131BA0}" srcOrd="1" destOrd="0" presId="urn:microsoft.com/office/officeart/2005/8/layout/venn2"/>
    <dgm:cxn modelId="{F4D3B0F8-C35A-4C38-B63B-96BBC6348E82}" type="presParOf" srcId="{FD4B2ABA-6BE5-495C-B474-E0DED2131BA0}" destId="{3FD34407-2F1C-4BD5-AC29-A5109857AAB4}" srcOrd="0" destOrd="0" presId="urn:microsoft.com/office/officeart/2005/8/layout/venn2"/>
    <dgm:cxn modelId="{D7B251F3-D5EF-4E20-AA0B-6337B34BBF52}" type="presParOf" srcId="{FD4B2ABA-6BE5-495C-B474-E0DED2131BA0}" destId="{64CAA66F-B72E-447A-A323-8C77538A77C4}" srcOrd="1" destOrd="0" presId="urn:microsoft.com/office/officeart/2005/8/layout/venn2"/>
    <dgm:cxn modelId="{BF36D49B-956F-433C-99F5-0BC22C5767F7}" type="presParOf" srcId="{1F9691AF-315F-4B86-BE66-F3AE81D6A373}" destId="{43AB264C-9A83-4BE5-A83A-282FA4300A58}" srcOrd="2" destOrd="0" presId="urn:microsoft.com/office/officeart/2005/8/layout/venn2"/>
    <dgm:cxn modelId="{EAED625E-199F-488A-9BC3-53E9D0FEBE05}" type="presParOf" srcId="{43AB264C-9A83-4BE5-A83A-282FA4300A58}" destId="{7E262A10-1134-48A8-8D23-0899B515DEF8}" srcOrd="0" destOrd="0" presId="urn:microsoft.com/office/officeart/2005/8/layout/venn2"/>
    <dgm:cxn modelId="{E88108D5-3670-43CF-96A4-C9332F37A4A5}" type="presParOf" srcId="{43AB264C-9A83-4BE5-A83A-282FA4300A58}" destId="{7CE7C5DC-5D01-4B6C-8BC2-CA8C97A74440}"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D3A50-1E6C-4AA4-BD84-D40FBE73DD3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0846D16D-631D-4E6D-A9C4-6060E9155ACE}">
      <dgm:prSet custT="1"/>
      <dgm:spPr>
        <a:solidFill>
          <a:srgbClr val="C89800"/>
        </a:solidFill>
      </dgm:spPr>
      <dgm:t>
        <a:bodyPr lIns="0" tIns="0" rIns="0" bIns="0" anchor="ctr" anchorCtr="0"/>
        <a:lstStyle/>
        <a:p>
          <a:pPr algn="ctr">
            <a:lnSpc>
              <a:spcPct val="100000"/>
            </a:lnSpc>
            <a:spcAft>
              <a:spcPts val="0"/>
            </a:spcAft>
          </a:pPr>
          <a:r>
            <a:rPr lang="en-US" sz="1200" b="1"/>
            <a:t>BFS</a:t>
          </a:r>
          <a:endParaRPr lang="en-US" sz="1000" b="1"/>
        </a:p>
      </dgm:t>
    </dgm:pt>
    <dgm:pt modelId="{36BB1163-BBD8-4E67-B55E-8A9F1CD7C98D}" type="parTrans" cxnId="{00715DD8-A162-4304-8582-F8AC7169E445}">
      <dgm:prSet/>
      <dgm:spPr/>
      <dgm:t>
        <a:bodyPr/>
        <a:lstStyle/>
        <a:p>
          <a:endParaRPr lang="en-US" sz="600">
            <a:solidFill>
              <a:schemeClr val="bg2">
                <a:lumMod val="10000"/>
              </a:schemeClr>
            </a:solidFill>
          </a:endParaRPr>
        </a:p>
      </dgm:t>
    </dgm:pt>
    <dgm:pt modelId="{A0A022B3-F50F-4C4C-8143-018B361F2E13}" type="sibTrans" cxnId="{00715DD8-A162-4304-8582-F8AC7169E445}">
      <dgm:prSet/>
      <dgm:spPr/>
      <dgm:t>
        <a:bodyPr/>
        <a:lstStyle/>
        <a:p>
          <a:endParaRPr lang="en-US" sz="600">
            <a:solidFill>
              <a:schemeClr val="bg2">
                <a:lumMod val="10000"/>
              </a:schemeClr>
            </a:solidFill>
          </a:endParaRPr>
        </a:p>
      </dgm:t>
    </dgm:pt>
    <dgm:pt modelId="{8E2BC01D-6D72-43FA-9FE2-4D7251792EAF}">
      <dgm:prSet phldrT="[Text]" custT="1"/>
      <dgm:spPr>
        <a:noFill/>
        <a:ln>
          <a:noFill/>
        </a:ln>
      </dgm:spPr>
      <dgm:t>
        <a:bodyPr tIns="91440"/>
        <a:lstStyle/>
        <a:p>
          <a:endParaRPr lang="en-US" sz="600"/>
        </a:p>
      </dgm:t>
    </dgm:pt>
    <dgm:pt modelId="{717A5760-9277-47A8-903F-C2643675BE58}" type="parTrans" cxnId="{7471C032-7A00-4658-AA09-C154DE5A520A}">
      <dgm:prSet/>
      <dgm:spPr/>
      <dgm:t>
        <a:bodyPr/>
        <a:lstStyle/>
        <a:p>
          <a:endParaRPr lang="en-US"/>
        </a:p>
      </dgm:t>
    </dgm:pt>
    <dgm:pt modelId="{6989D05C-8BD5-46D2-878D-DD2D3875F803}" type="sibTrans" cxnId="{7471C032-7A00-4658-AA09-C154DE5A520A}">
      <dgm:prSet/>
      <dgm:spPr/>
      <dgm:t>
        <a:bodyPr/>
        <a:lstStyle/>
        <a:p>
          <a:endParaRPr lang="en-US"/>
        </a:p>
      </dgm:t>
    </dgm:pt>
    <dgm:pt modelId="{21545398-D085-4110-9AE1-76028B9DCD0C}">
      <dgm:prSet phldrT="[Text]" custT="1"/>
      <dgm:spPr>
        <a:solidFill>
          <a:srgbClr val="0070C0">
            <a:alpha val="50000"/>
          </a:srgbClr>
        </a:solidFill>
        <a:ln w="3175">
          <a:solidFill>
            <a:srgbClr val="FFC000"/>
          </a:solidFill>
        </a:ln>
      </dgm:spPr>
      <dgm:t>
        <a:bodyPr lIns="0" tIns="91440" rIns="0" bIns="0"/>
        <a:lstStyle/>
        <a:p>
          <a:endParaRPr lang="en-US" sz="600" dirty="0">
            <a:solidFill>
              <a:schemeClr val="bg1">
                <a:lumMod val="75000"/>
              </a:schemeClr>
            </a:solidFill>
          </a:endParaRPr>
        </a:p>
      </dgm:t>
    </dgm:pt>
    <dgm:pt modelId="{489D5FCF-C5FB-476D-B49E-BF856802530E}" type="sibTrans" cxnId="{95471B10-F7B0-4929-A667-8B51E8409453}">
      <dgm:prSet/>
      <dgm:spPr/>
      <dgm:t>
        <a:bodyPr/>
        <a:lstStyle/>
        <a:p>
          <a:endParaRPr lang="en-US" sz="600">
            <a:solidFill>
              <a:schemeClr val="bg2">
                <a:lumMod val="10000"/>
              </a:schemeClr>
            </a:solidFill>
          </a:endParaRPr>
        </a:p>
      </dgm:t>
    </dgm:pt>
    <dgm:pt modelId="{F5A64B00-DECC-4E75-B7B0-606215C7AABC}" type="parTrans" cxnId="{95471B10-F7B0-4929-A667-8B51E8409453}">
      <dgm:prSet/>
      <dgm:spPr/>
      <dgm:t>
        <a:bodyPr/>
        <a:lstStyle/>
        <a:p>
          <a:endParaRPr lang="en-US" sz="600">
            <a:solidFill>
              <a:schemeClr val="bg2">
                <a:lumMod val="10000"/>
              </a:schemeClr>
            </a:solidFill>
          </a:endParaRPr>
        </a:p>
      </dgm:t>
    </dgm:pt>
    <dgm:pt modelId="{1F9691AF-315F-4B86-BE66-F3AE81D6A373}" type="pres">
      <dgm:prSet presAssocID="{1BFD3A50-1E6C-4AA4-BD84-D40FBE73DD35}" presName="Name0" presStyleCnt="0">
        <dgm:presLayoutVars>
          <dgm:chMax val="7"/>
          <dgm:resizeHandles val="exact"/>
        </dgm:presLayoutVars>
      </dgm:prSet>
      <dgm:spPr/>
      <dgm:t>
        <a:bodyPr/>
        <a:lstStyle/>
        <a:p>
          <a:endParaRPr lang="en-US"/>
        </a:p>
      </dgm:t>
    </dgm:pt>
    <dgm:pt modelId="{480BC88A-8E73-487B-9B12-4D54B2AF252B}" type="pres">
      <dgm:prSet presAssocID="{1BFD3A50-1E6C-4AA4-BD84-D40FBE73DD35}" presName="comp1" presStyleCnt="0"/>
      <dgm:spPr/>
    </dgm:pt>
    <dgm:pt modelId="{33AAD3AE-7DC1-4C15-B926-6FCFFD01670A}" type="pres">
      <dgm:prSet presAssocID="{1BFD3A50-1E6C-4AA4-BD84-D40FBE73DD35}" presName="circle1" presStyleLbl="node1" presStyleIdx="0" presStyleCnt="3" custScaleX="75000" custScaleY="75000"/>
      <dgm:spPr/>
      <dgm:t>
        <a:bodyPr/>
        <a:lstStyle/>
        <a:p>
          <a:endParaRPr lang="en-US"/>
        </a:p>
      </dgm:t>
    </dgm:pt>
    <dgm:pt modelId="{C8AEEA4B-FB40-4906-B468-0A1C6E662716}" type="pres">
      <dgm:prSet presAssocID="{1BFD3A50-1E6C-4AA4-BD84-D40FBE73DD35}" presName="c1text" presStyleLbl="node1" presStyleIdx="0" presStyleCnt="3">
        <dgm:presLayoutVars>
          <dgm:bulletEnabled val="1"/>
        </dgm:presLayoutVars>
      </dgm:prSet>
      <dgm:spPr/>
      <dgm:t>
        <a:bodyPr/>
        <a:lstStyle/>
        <a:p>
          <a:endParaRPr lang="en-US"/>
        </a:p>
      </dgm:t>
    </dgm:pt>
    <dgm:pt modelId="{FD4B2ABA-6BE5-495C-B474-E0DED2131BA0}" type="pres">
      <dgm:prSet presAssocID="{1BFD3A50-1E6C-4AA4-BD84-D40FBE73DD35}" presName="comp2" presStyleCnt="0"/>
      <dgm:spPr/>
    </dgm:pt>
    <dgm:pt modelId="{3FD34407-2F1C-4BD5-AC29-A5109857AAB4}" type="pres">
      <dgm:prSet presAssocID="{1BFD3A50-1E6C-4AA4-BD84-D40FBE73DD35}" presName="circle2" presStyleLbl="node1" presStyleIdx="1" presStyleCnt="3"/>
      <dgm:spPr/>
      <dgm:t>
        <a:bodyPr/>
        <a:lstStyle/>
        <a:p>
          <a:endParaRPr lang="en-US"/>
        </a:p>
      </dgm:t>
    </dgm:pt>
    <dgm:pt modelId="{64CAA66F-B72E-447A-A323-8C77538A77C4}" type="pres">
      <dgm:prSet presAssocID="{1BFD3A50-1E6C-4AA4-BD84-D40FBE73DD35}" presName="c2text" presStyleLbl="node1" presStyleIdx="1" presStyleCnt="3">
        <dgm:presLayoutVars>
          <dgm:bulletEnabled val="1"/>
        </dgm:presLayoutVars>
      </dgm:prSet>
      <dgm:spPr/>
      <dgm:t>
        <a:bodyPr/>
        <a:lstStyle/>
        <a:p>
          <a:endParaRPr lang="en-US"/>
        </a:p>
      </dgm:t>
    </dgm:pt>
    <dgm:pt modelId="{43AB264C-9A83-4BE5-A83A-282FA4300A58}" type="pres">
      <dgm:prSet presAssocID="{1BFD3A50-1E6C-4AA4-BD84-D40FBE73DD35}" presName="comp3" presStyleCnt="0"/>
      <dgm:spPr/>
    </dgm:pt>
    <dgm:pt modelId="{7E262A10-1134-48A8-8D23-0899B515DEF8}" type="pres">
      <dgm:prSet presAssocID="{1BFD3A50-1E6C-4AA4-BD84-D40FBE73DD35}" presName="circle3" presStyleLbl="node1" presStyleIdx="2" presStyleCnt="3" custScaleX="125000" custScaleY="125000" custLinFactNeighborY="-18750"/>
      <dgm:spPr/>
      <dgm:t>
        <a:bodyPr/>
        <a:lstStyle/>
        <a:p>
          <a:endParaRPr lang="en-US"/>
        </a:p>
      </dgm:t>
    </dgm:pt>
    <dgm:pt modelId="{7CE7C5DC-5D01-4B6C-8BC2-CA8C97A74440}" type="pres">
      <dgm:prSet presAssocID="{1BFD3A50-1E6C-4AA4-BD84-D40FBE73DD35}" presName="c3text" presStyleLbl="node1" presStyleIdx="2" presStyleCnt="3">
        <dgm:presLayoutVars>
          <dgm:bulletEnabled val="1"/>
        </dgm:presLayoutVars>
      </dgm:prSet>
      <dgm:spPr/>
      <dgm:t>
        <a:bodyPr/>
        <a:lstStyle/>
        <a:p>
          <a:endParaRPr lang="en-US"/>
        </a:p>
      </dgm:t>
    </dgm:pt>
  </dgm:ptLst>
  <dgm:cxnLst>
    <dgm:cxn modelId="{95471B10-F7B0-4929-A667-8B51E8409453}" srcId="{1BFD3A50-1E6C-4AA4-BD84-D40FBE73DD35}" destId="{21545398-D085-4110-9AE1-76028B9DCD0C}" srcOrd="0" destOrd="0" parTransId="{F5A64B00-DECC-4E75-B7B0-606215C7AABC}" sibTransId="{489D5FCF-C5FB-476D-B49E-BF856802530E}"/>
    <dgm:cxn modelId="{7471C032-7A00-4658-AA09-C154DE5A520A}" srcId="{1BFD3A50-1E6C-4AA4-BD84-D40FBE73DD35}" destId="{8E2BC01D-6D72-43FA-9FE2-4D7251792EAF}" srcOrd="1" destOrd="0" parTransId="{717A5760-9277-47A8-903F-C2643675BE58}" sibTransId="{6989D05C-8BD5-46D2-878D-DD2D3875F803}"/>
    <dgm:cxn modelId="{CFF018C1-7818-4566-A651-4EC3CCCF026A}" type="presOf" srcId="{21545398-D085-4110-9AE1-76028B9DCD0C}" destId="{33AAD3AE-7DC1-4C15-B926-6FCFFD01670A}" srcOrd="0" destOrd="0" presId="urn:microsoft.com/office/officeart/2005/8/layout/venn2"/>
    <dgm:cxn modelId="{00715DD8-A162-4304-8582-F8AC7169E445}" srcId="{1BFD3A50-1E6C-4AA4-BD84-D40FBE73DD35}" destId="{0846D16D-631D-4E6D-A9C4-6060E9155ACE}" srcOrd="2" destOrd="0" parTransId="{36BB1163-BBD8-4E67-B55E-8A9F1CD7C98D}" sibTransId="{A0A022B3-F50F-4C4C-8143-018B361F2E13}"/>
    <dgm:cxn modelId="{94B9072E-2991-4A47-8439-BCDE30D71398}" type="presOf" srcId="{0846D16D-631D-4E6D-A9C4-6060E9155ACE}" destId="{7E262A10-1134-48A8-8D23-0899B515DEF8}" srcOrd="0" destOrd="0" presId="urn:microsoft.com/office/officeart/2005/8/layout/venn2"/>
    <dgm:cxn modelId="{B2865D6D-7FEA-4E9E-A213-0BD3A662D255}" type="presOf" srcId="{21545398-D085-4110-9AE1-76028B9DCD0C}" destId="{C8AEEA4B-FB40-4906-B468-0A1C6E662716}" srcOrd="1" destOrd="0" presId="urn:microsoft.com/office/officeart/2005/8/layout/venn2"/>
    <dgm:cxn modelId="{13EC8006-60AD-4413-9A66-9C67C82791E5}" type="presOf" srcId="{0846D16D-631D-4E6D-A9C4-6060E9155ACE}" destId="{7CE7C5DC-5D01-4B6C-8BC2-CA8C97A74440}" srcOrd="1" destOrd="0" presId="urn:microsoft.com/office/officeart/2005/8/layout/venn2"/>
    <dgm:cxn modelId="{F22E4218-50E0-4BEE-881F-52D76F728E56}" type="presOf" srcId="{8E2BC01D-6D72-43FA-9FE2-4D7251792EAF}" destId="{3FD34407-2F1C-4BD5-AC29-A5109857AAB4}" srcOrd="0" destOrd="0" presId="urn:microsoft.com/office/officeart/2005/8/layout/venn2"/>
    <dgm:cxn modelId="{99AE2A08-E9FB-4672-BF93-07C34A4B7AD4}" type="presOf" srcId="{1BFD3A50-1E6C-4AA4-BD84-D40FBE73DD35}" destId="{1F9691AF-315F-4B86-BE66-F3AE81D6A373}" srcOrd="0" destOrd="0" presId="urn:microsoft.com/office/officeart/2005/8/layout/venn2"/>
    <dgm:cxn modelId="{27F2903D-C353-439E-986B-1353A974FC74}" type="presOf" srcId="{8E2BC01D-6D72-43FA-9FE2-4D7251792EAF}" destId="{64CAA66F-B72E-447A-A323-8C77538A77C4}" srcOrd="1" destOrd="0" presId="urn:microsoft.com/office/officeart/2005/8/layout/venn2"/>
    <dgm:cxn modelId="{F9860C37-44C3-483D-9872-55502FF4B946}" type="presParOf" srcId="{1F9691AF-315F-4B86-BE66-F3AE81D6A373}" destId="{480BC88A-8E73-487B-9B12-4D54B2AF252B}" srcOrd="0" destOrd="0" presId="urn:microsoft.com/office/officeart/2005/8/layout/venn2"/>
    <dgm:cxn modelId="{838BA1C9-CA95-43F9-93F8-4D11AB66BCA5}" type="presParOf" srcId="{480BC88A-8E73-487B-9B12-4D54B2AF252B}" destId="{33AAD3AE-7DC1-4C15-B926-6FCFFD01670A}" srcOrd="0" destOrd="0" presId="urn:microsoft.com/office/officeart/2005/8/layout/venn2"/>
    <dgm:cxn modelId="{644E3131-81E1-4005-900B-4EBD41ED76D4}" type="presParOf" srcId="{480BC88A-8E73-487B-9B12-4D54B2AF252B}" destId="{C8AEEA4B-FB40-4906-B468-0A1C6E662716}" srcOrd="1" destOrd="0" presId="urn:microsoft.com/office/officeart/2005/8/layout/venn2"/>
    <dgm:cxn modelId="{8B03B35E-A0BC-4753-8AB2-2EE8E0E231EE}" type="presParOf" srcId="{1F9691AF-315F-4B86-BE66-F3AE81D6A373}" destId="{FD4B2ABA-6BE5-495C-B474-E0DED2131BA0}" srcOrd="1" destOrd="0" presId="urn:microsoft.com/office/officeart/2005/8/layout/venn2"/>
    <dgm:cxn modelId="{387B5F65-9F29-4D0F-8694-DFFB060F3502}" type="presParOf" srcId="{FD4B2ABA-6BE5-495C-B474-E0DED2131BA0}" destId="{3FD34407-2F1C-4BD5-AC29-A5109857AAB4}" srcOrd="0" destOrd="0" presId="urn:microsoft.com/office/officeart/2005/8/layout/venn2"/>
    <dgm:cxn modelId="{E4D700EB-01C5-4072-A8F4-CA16EAAC95BE}" type="presParOf" srcId="{FD4B2ABA-6BE5-495C-B474-E0DED2131BA0}" destId="{64CAA66F-B72E-447A-A323-8C77538A77C4}" srcOrd="1" destOrd="0" presId="urn:microsoft.com/office/officeart/2005/8/layout/venn2"/>
    <dgm:cxn modelId="{AC79684F-DDE3-4435-9111-EFF3F1D4F5E4}" type="presParOf" srcId="{1F9691AF-315F-4B86-BE66-F3AE81D6A373}" destId="{43AB264C-9A83-4BE5-A83A-282FA4300A58}" srcOrd="2" destOrd="0" presId="urn:microsoft.com/office/officeart/2005/8/layout/venn2"/>
    <dgm:cxn modelId="{C77647EA-A8AC-4E86-B0D8-623E15AE9516}" type="presParOf" srcId="{43AB264C-9A83-4BE5-A83A-282FA4300A58}" destId="{7E262A10-1134-48A8-8D23-0899B515DEF8}" srcOrd="0" destOrd="0" presId="urn:microsoft.com/office/officeart/2005/8/layout/venn2"/>
    <dgm:cxn modelId="{B739AF04-F661-49FC-B72A-49874DBE96C4}" type="presParOf" srcId="{43AB264C-9A83-4BE5-A83A-282FA4300A58}" destId="{7CE7C5DC-5D01-4B6C-8BC2-CA8C97A74440}" srcOrd="1" destOrd="0" presId="urn:microsoft.com/office/officeart/2005/8/layout/venn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FD3A50-1E6C-4AA4-BD84-D40FBE73DD3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0846D16D-631D-4E6D-A9C4-6060E9155ACE}">
      <dgm:prSet custT="1"/>
      <dgm:spPr>
        <a:solidFill>
          <a:srgbClr val="C89800"/>
        </a:solidFill>
      </dgm:spPr>
      <dgm:t>
        <a:bodyPr lIns="0" tIns="0" rIns="0" bIns="0" anchor="ctr" anchorCtr="0"/>
        <a:lstStyle/>
        <a:p>
          <a:pPr algn="ctr">
            <a:lnSpc>
              <a:spcPct val="100000"/>
            </a:lnSpc>
            <a:spcAft>
              <a:spcPts val="0"/>
            </a:spcAft>
          </a:pPr>
          <a:r>
            <a:rPr lang="en-US" sz="1200" b="1"/>
            <a:t>BFS</a:t>
          </a:r>
          <a:endParaRPr lang="en-US" sz="1000" b="1"/>
        </a:p>
      </dgm:t>
    </dgm:pt>
    <dgm:pt modelId="{36BB1163-BBD8-4E67-B55E-8A9F1CD7C98D}" type="parTrans" cxnId="{00715DD8-A162-4304-8582-F8AC7169E445}">
      <dgm:prSet/>
      <dgm:spPr/>
      <dgm:t>
        <a:bodyPr/>
        <a:lstStyle/>
        <a:p>
          <a:endParaRPr lang="en-US" sz="600">
            <a:solidFill>
              <a:schemeClr val="bg2">
                <a:lumMod val="10000"/>
              </a:schemeClr>
            </a:solidFill>
          </a:endParaRPr>
        </a:p>
      </dgm:t>
    </dgm:pt>
    <dgm:pt modelId="{A0A022B3-F50F-4C4C-8143-018B361F2E13}" type="sibTrans" cxnId="{00715DD8-A162-4304-8582-F8AC7169E445}">
      <dgm:prSet/>
      <dgm:spPr/>
      <dgm:t>
        <a:bodyPr/>
        <a:lstStyle/>
        <a:p>
          <a:endParaRPr lang="en-US" sz="600">
            <a:solidFill>
              <a:schemeClr val="bg2">
                <a:lumMod val="10000"/>
              </a:schemeClr>
            </a:solidFill>
          </a:endParaRPr>
        </a:p>
      </dgm:t>
    </dgm:pt>
    <dgm:pt modelId="{8E2BC01D-6D72-43FA-9FE2-4D7251792EAF}">
      <dgm:prSet phldrT="[Text]" custT="1"/>
      <dgm:spPr>
        <a:noFill/>
        <a:ln>
          <a:noFill/>
        </a:ln>
      </dgm:spPr>
      <dgm:t>
        <a:bodyPr tIns="91440"/>
        <a:lstStyle/>
        <a:p>
          <a:endParaRPr lang="en-US" sz="600"/>
        </a:p>
      </dgm:t>
    </dgm:pt>
    <dgm:pt modelId="{717A5760-9277-47A8-903F-C2643675BE58}" type="parTrans" cxnId="{7471C032-7A00-4658-AA09-C154DE5A520A}">
      <dgm:prSet/>
      <dgm:spPr/>
      <dgm:t>
        <a:bodyPr/>
        <a:lstStyle/>
        <a:p>
          <a:endParaRPr lang="en-US"/>
        </a:p>
      </dgm:t>
    </dgm:pt>
    <dgm:pt modelId="{6989D05C-8BD5-46D2-878D-DD2D3875F803}" type="sibTrans" cxnId="{7471C032-7A00-4658-AA09-C154DE5A520A}">
      <dgm:prSet/>
      <dgm:spPr/>
      <dgm:t>
        <a:bodyPr/>
        <a:lstStyle/>
        <a:p>
          <a:endParaRPr lang="en-US"/>
        </a:p>
      </dgm:t>
    </dgm:pt>
    <dgm:pt modelId="{21545398-D085-4110-9AE1-76028B9DCD0C}">
      <dgm:prSet phldrT="[Text]" custT="1"/>
      <dgm:spPr>
        <a:solidFill>
          <a:srgbClr val="0070C0">
            <a:alpha val="50000"/>
          </a:srgbClr>
        </a:solidFill>
        <a:ln w="3175">
          <a:solidFill>
            <a:srgbClr val="FFC000"/>
          </a:solidFill>
        </a:ln>
      </dgm:spPr>
      <dgm:t>
        <a:bodyPr lIns="0" tIns="91440" rIns="0" bIns="0"/>
        <a:lstStyle/>
        <a:p>
          <a:r>
            <a:rPr lang="en-US" sz="800">
              <a:solidFill>
                <a:schemeClr val="bg1">
                  <a:lumMod val="75000"/>
                </a:schemeClr>
              </a:solidFill>
            </a:rPr>
            <a:t>BAS</a:t>
          </a:r>
          <a:endParaRPr lang="en-US" sz="600">
            <a:solidFill>
              <a:schemeClr val="bg1">
                <a:lumMod val="75000"/>
              </a:schemeClr>
            </a:solidFill>
          </a:endParaRPr>
        </a:p>
      </dgm:t>
    </dgm:pt>
    <dgm:pt modelId="{489D5FCF-C5FB-476D-B49E-BF856802530E}" type="sibTrans" cxnId="{95471B10-F7B0-4929-A667-8B51E8409453}">
      <dgm:prSet/>
      <dgm:spPr/>
      <dgm:t>
        <a:bodyPr/>
        <a:lstStyle/>
        <a:p>
          <a:endParaRPr lang="en-US" sz="600">
            <a:solidFill>
              <a:schemeClr val="bg2">
                <a:lumMod val="10000"/>
              </a:schemeClr>
            </a:solidFill>
          </a:endParaRPr>
        </a:p>
      </dgm:t>
    </dgm:pt>
    <dgm:pt modelId="{F5A64B00-DECC-4E75-B7B0-606215C7AABC}" type="parTrans" cxnId="{95471B10-F7B0-4929-A667-8B51E8409453}">
      <dgm:prSet/>
      <dgm:spPr/>
      <dgm:t>
        <a:bodyPr/>
        <a:lstStyle/>
        <a:p>
          <a:endParaRPr lang="en-US" sz="600">
            <a:solidFill>
              <a:schemeClr val="bg2">
                <a:lumMod val="10000"/>
              </a:schemeClr>
            </a:solidFill>
          </a:endParaRPr>
        </a:p>
      </dgm:t>
    </dgm:pt>
    <dgm:pt modelId="{1F9691AF-315F-4B86-BE66-F3AE81D6A373}" type="pres">
      <dgm:prSet presAssocID="{1BFD3A50-1E6C-4AA4-BD84-D40FBE73DD35}" presName="Name0" presStyleCnt="0">
        <dgm:presLayoutVars>
          <dgm:chMax val="7"/>
          <dgm:resizeHandles val="exact"/>
        </dgm:presLayoutVars>
      </dgm:prSet>
      <dgm:spPr/>
      <dgm:t>
        <a:bodyPr/>
        <a:lstStyle/>
        <a:p>
          <a:endParaRPr lang="en-US"/>
        </a:p>
      </dgm:t>
    </dgm:pt>
    <dgm:pt modelId="{480BC88A-8E73-487B-9B12-4D54B2AF252B}" type="pres">
      <dgm:prSet presAssocID="{1BFD3A50-1E6C-4AA4-BD84-D40FBE73DD35}" presName="comp1" presStyleCnt="0"/>
      <dgm:spPr/>
    </dgm:pt>
    <dgm:pt modelId="{33AAD3AE-7DC1-4C15-B926-6FCFFD01670A}" type="pres">
      <dgm:prSet presAssocID="{1BFD3A50-1E6C-4AA4-BD84-D40FBE73DD35}" presName="circle1" presStyleLbl="node1" presStyleIdx="0" presStyleCnt="3" custScaleX="75000" custScaleY="75000"/>
      <dgm:spPr/>
      <dgm:t>
        <a:bodyPr/>
        <a:lstStyle/>
        <a:p>
          <a:endParaRPr lang="en-US"/>
        </a:p>
      </dgm:t>
    </dgm:pt>
    <dgm:pt modelId="{C8AEEA4B-FB40-4906-B468-0A1C6E662716}" type="pres">
      <dgm:prSet presAssocID="{1BFD3A50-1E6C-4AA4-BD84-D40FBE73DD35}" presName="c1text" presStyleLbl="node1" presStyleIdx="0" presStyleCnt="3">
        <dgm:presLayoutVars>
          <dgm:bulletEnabled val="1"/>
        </dgm:presLayoutVars>
      </dgm:prSet>
      <dgm:spPr/>
      <dgm:t>
        <a:bodyPr/>
        <a:lstStyle/>
        <a:p>
          <a:endParaRPr lang="en-US"/>
        </a:p>
      </dgm:t>
    </dgm:pt>
    <dgm:pt modelId="{FD4B2ABA-6BE5-495C-B474-E0DED2131BA0}" type="pres">
      <dgm:prSet presAssocID="{1BFD3A50-1E6C-4AA4-BD84-D40FBE73DD35}" presName="comp2" presStyleCnt="0"/>
      <dgm:spPr/>
    </dgm:pt>
    <dgm:pt modelId="{3FD34407-2F1C-4BD5-AC29-A5109857AAB4}" type="pres">
      <dgm:prSet presAssocID="{1BFD3A50-1E6C-4AA4-BD84-D40FBE73DD35}" presName="circle2" presStyleLbl="node1" presStyleIdx="1" presStyleCnt="3"/>
      <dgm:spPr/>
      <dgm:t>
        <a:bodyPr/>
        <a:lstStyle/>
        <a:p>
          <a:endParaRPr lang="en-US"/>
        </a:p>
      </dgm:t>
    </dgm:pt>
    <dgm:pt modelId="{64CAA66F-B72E-447A-A323-8C77538A77C4}" type="pres">
      <dgm:prSet presAssocID="{1BFD3A50-1E6C-4AA4-BD84-D40FBE73DD35}" presName="c2text" presStyleLbl="node1" presStyleIdx="1" presStyleCnt="3">
        <dgm:presLayoutVars>
          <dgm:bulletEnabled val="1"/>
        </dgm:presLayoutVars>
      </dgm:prSet>
      <dgm:spPr/>
      <dgm:t>
        <a:bodyPr/>
        <a:lstStyle/>
        <a:p>
          <a:endParaRPr lang="en-US"/>
        </a:p>
      </dgm:t>
    </dgm:pt>
    <dgm:pt modelId="{43AB264C-9A83-4BE5-A83A-282FA4300A58}" type="pres">
      <dgm:prSet presAssocID="{1BFD3A50-1E6C-4AA4-BD84-D40FBE73DD35}" presName="comp3" presStyleCnt="0"/>
      <dgm:spPr/>
    </dgm:pt>
    <dgm:pt modelId="{7E262A10-1134-48A8-8D23-0899B515DEF8}" type="pres">
      <dgm:prSet presAssocID="{1BFD3A50-1E6C-4AA4-BD84-D40FBE73DD35}" presName="circle3" presStyleLbl="node1" presStyleIdx="2" presStyleCnt="3" custScaleX="125000" custScaleY="125000" custLinFactNeighborY="-18750"/>
      <dgm:spPr/>
      <dgm:t>
        <a:bodyPr/>
        <a:lstStyle/>
        <a:p>
          <a:endParaRPr lang="en-US"/>
        </a:p>
      </dgm:t>
    </dgm:pt>
    <dgm:pt modelId="{7CE7C5DC-5D01-4B6C-8BC2-CA8C97A74440}" type="pres">
      <dgm:prSet presAssocID="{1BFD3A50-1E6C-4AA4-BD84-D40FBE73DD35}" presName="c3text" presStyleLbl="node1" presStyleIdx="2" presStyleCnt="3">
        <dgm:presLayoutVars>
          <dgm:bulletEnabled val="1"/>
        </dgm:presLayoutVars>
      </dgm:prSet>
      <dgm:spPr/>
      <dgm:t>
        <a:bodyPr/>
        <a:lstStyle/>
        <a:p>
          <a:endParaRPr lang="en-US"/>
        </a:p>
      </dgm:t>
    </dgm:pt>
  </dgm:ptLst>
  <dgm:cxnLst>
    <dgm:cxn modelId="{7471C032-7A00-4658-AA09-C154DE5A520A}" srcId="{1BFD3A50-1E6C-4AA4-BD84-D40FBE73DD35}" destId="{8E2BC01D-6D72-43FA-9FE2-4D7251792EAF}" srcOrd="1" destOrd="0" parTransId="{717A5760-9277-47A8-903F-C2643675BE58}" sibTransId="{6989D05C-8BD5-46D2-878D-DD2D3875F803}"/>
    <dgm:cxn modelId="{C02725BF-9481-4000-B282-61CA53291F62}" type="presOf" srcId="{8E2BC01D-6D72-43FA-9FE2-4D7251792EAF}" destId="{3FD34407-2F1C-4BD5-AC29-A5109857AAB4}" srcOrd="0" destOrd="0" presId="urn:microsoft.com/office/officeart/2005/8/layout/venn2"/>
    <dgm:cxn modelId="{1E5D05B5-A200-46CB-8A55-553ACEDD0E2A}" type="presOf" srcId="{8E2BC01D-6D72-43FA-9FE2-4D7251792EAF}" destId="{64CAA66F-B72E-447A-A323-8C77538A77C4}" srcOrd="1" destOrd="0" presId="urn:microsoft.com/office/officeart/2005/8/layout/venn2"/>
    <dgm:cxn modelId="{229E7982-3ABD-401F-8C6A-0A8EB7A45F0F}" type="presOf" srcId="{0846D16D-631D-4E6D-A9C4-6060E9155ACE}" destId="{7E262A10-1134-48A8-8D23-0899B515DEF8}" srcOrd="0" destOrd="0" presId="urn:microsoft.com/office/officeart/2005/8/layout/venn2"/>
    <dgm:cxn modelId="{120142C1-E625-45A9-8E94-E67391F80664}" type="presOf" srcId="{21545398-D085-4110-9AE1-76028B9DCD0C}" destId="{C8AEEA4B-FB40-4906-B468-0A1C6E662716}" srcOrd="1" destOrd="0" presId="urn:microsoft.com/office/officeart/2005/8/layout/venn2"/>
    <dgm:cxn modelId="{F84267B9-740E-461C-936F-154B9E18EAD5}" type="presOf" srcId="{21545398-D085-4110-9AE1-76028B9DCD0C}" destId="{33AAD3AE-7DC1-4C15-B926-6FCFFD01670A}" srcOrd="0" destOrd="0" presId="urn:microsoft.com/office/officeart/2005/8/layout/venn2"/>
    <dgm:cxn modelId="{457E0E6F-DC6B-47ED-BC3B-D6A14FE48931}" type="presOf" srcId="{0846D16D-631D-4E6D-A9C4-6060E9155ACE}" destId="{7CE7C5DC-5D01-4B6C-8BC2-CA8C97A74440}" srcOrd="1" destOrd="0" presId="urn:microsoft.com/office/officeart/2005/8/layout/venn2"/>
    <dgm:cxn modelId="{5D5C383B-21CD-455C-8A8D-307896A12446}" type="presOf" srcId="{1BFD3A50-1E6C-4AA4-BD84-D40FBE73DD35}" destId="{1F9691AF-315F-4B86-BE66-F3AE81D6A373}" srcOrd="0" destOrd="0" presId="urn:microsoft.com/office/officeart/2005/8/layout/venn2"/>
    <dgm:cxn modelId="{00715DD8-A162-4304-8582-F8AC7169E445}" srcId="{1BFD3A50-1E6C-4AA4-BD84-D40FBE73DD35}" destId="{0846D16D-631D-4E6D-A9C4-6060E9155ACE}" srcOrd="2" destOrd="0" parTransId="{36BB1163-BBD8-4E67-B55E-8A9F1CD7C98D}" sibTransId="{A0A022B3-F50F-4C4C-8143-018B361F2E13}"/>
    <dgm:cxn modelId="{95471B10-F7B0-4929-A667-8B51E8409453}" srcId="{1BFD3A50-1E6C-4AA4-BD84-D40FBE73DD35}" destId="{21545398-D085-4110-9AE1-76028B9DCD0C}" srcOrd="0" destOrd="0" parTransId="{F5A64B00-DECC-4E75-B7B0-606215C7AABC}" sibTransId="{489D5FCF-C5FB-476D-B49E-BF856802530E}"/>
    <dgm:cxn modelId="{68BBCA4A-78D8-4FBA-BBCA-EA8BF8C56044}" type="presParOf" srcId="{1F9691AF-315F-4B86-BE66-F3AE81D6A373}" destId="{480BC88A-8E73-487B-9B12-4D54B2AF252B}" srcOrd="0" destOrd="0" presId="urn:microsoft.com/office/officeart/2005/8/layout/venn2"/>
    <dgm:cxn modelId="{9EB03A08-A74F-4F43-85CD-DF9C8E358141}" type="presParOf" srcId="{480BC88A-8E73-487B-9B12-4D54B2AF252B}" destId="{33AAD3AE-7DC1-4C15-B926-6FCFFD01670A}" srcOrd="0" destOrd="0" presId="urn:microsoft.com/office/officeart/2005/8/layout/venn2"/>
    <dgm:cxn modelId="{D39496DD-B572-4ABC-AB78-DF63DD39D154}" type="presParOf" srcId="{480BC88A-8E73-487B-9B12-4D54B2AF252B}" destId="{C8AEEA4B-FB40-4906-B468-0A1C6E662716}" srcOrd="1" destOrd="0" presId="urn:microsoft.com/office/officeart/2005/8/layout/venn2"/>
    <dgm:cxn modelId="{059DBF01-D03C-4E48-830F-8353C7C52430}" type="presParOf" srcId="{1F9691AF-315F-4B86-BE66-F3AE81D6A373}" destId="{FD4B2ABA-6BE5-495C-B474-E0DED2131BA0}" srcOrd="1" destOrd="0" presId="urn:microsoft.com/office/officeart/2005/8/layout/venn2"/>
    <dgm:cxn modelId="{0B351157-A500-4B2F-A5CD-714A0411A787}" type="presParOf" srcId="{FD4B2ABA-6BE5-495C-B474-E0DED2131BA0}" destId="{3FD34407-2F1C-4BD5-AC29-A5109857AAB4}" srcOrd="0" destOrd="0" presId="urn:microsoft.com/office/officeart/2005/8/layout/venn2"/>
    <dgm:cxn modelId="{CA13EA16-0781-455D-A537-C45C97AD7035}" type="presParOf" srcId="{FD4B2ABA-6BE5-495C-B474-E0DED2131BA0}" destId="{64CAA66F-B72E-447A-A323-8C77538A77C4}" srcOrd="1" destOrd="0" presId="urn:microsoft.com/office/officeart/2005/8/layout/venn2"/>
    <dgm:cxn modelId="{3E22E0B8-69E9-4185-A912-F95F90D5225E}" type="presParOf" srcId="{1F9691AF-315F-4B86-BE66-F3AE81D6A373}" destId="{43AB264C-9A83-4BE5-A83A-282FA4300A58}" srcOrd="2" destOrd="0" presId="urn:microsoft.com/office/officeart/2005/8/layout/venn2"/>
    <dgm:cxn modelId="{D40B7723-B559-4EF3-B51D-C11F0967FACD}" type="presParOf" srcId="{43AB264C-9A83-4BE5-A83A-282FA4300A58}" destId="{7E262A10-1134-48A8-8D23-0899B515DEF8}" srcOrd="0" destOrd="0" presId="urn:microsoft.com/office/officeart/2005/8/layout/venn2"/>
    <dgm:cxn modelId="{DBB8028F-C256-4286-9E3E-3A111E744F37}" type="presParOf" srcId="{43AB264C-9A83-4BE5-A83A-282FA4300A58}" destId="{7CE7C5DC-5D01-4B6C-8BC2-CA8C97A74440}" srcOrd="1" destOrd="0" presId="urn:microsoft.com/office/officeart/2005/8/layout/ven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FD3A50-1E6C-4AA4-BD84-D40FBE73DD3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0846D16D-631D-4E6D-A9C4-6060E9155ACE}">
      <dgm:prSet custT="1"/>
      <dgm:spPr>
        <a:solidFill>
          <a:srgbClr val="C89800"/>
        </a:solidFill>
      </dgm:spPr>
      <dgm:t>
        <a:bodyPr lIns="0" tIns="0" rIns="0" bIns="0" anchor="ctr" anchorCtr="0"/>
        <a:lstStyle/>
        <a:p>
          <a:pPr algn="ctr">
            <a:lnSpc>
              <a:spcPct val="100000"/>
            </a:lnSpc>
            <a:spcAft>
              <a:spcPts val="0"/>
            </a:spcAft>
          </a:pPr>
          <a:r>
            <a:rPr lang="en-US" sz="1200" b="1"/>
            <a:t>BFS</a:t>
          </a:r>
          <a:endParaRPr lang="en-US" sz="1000" b="1"/>
        </a:p>
      </dgm:t>
    </dgm:pt>
    <dgm:pt modelId="{36BB1163-BBD8-4E67-B55E-8A9F1CD7C98D}" type="parTrans" cxnId="{00715DD8-A162-4304-8582-F8AC7169E445}">
      <dgm:prSet/>
      <dgm:spPr/>
      <dgm:t>
        <a:bodyPr/>
        <a:lstStyle/>
        <a:p>
          <a:endParaRPr lang="en-US" sz="600">
            <a:solidFill>
              <a:schemeClr val="bg2">
                <a:lumMod val="10000"/>
              </a:schemeClr>
            </a:solidFill>
          </a:endParaRPr>
        </a:p>
      </dgm:t>
    </dgm:pt>
    <dgm:pt modelId="{A0A022B3-F50F-4C4C-8143-018B361F2E13}" type="sibTrans" cxnId="{00715DD8-A162-4304-8582-F8AC7169E445}">
      <dgm:prSet/>
      <dgm:spPr/>
      <dgm:t>
        <a:bodyPr/>
        <a:lstStyle/>
        <a:p>
          <a:endParaRPr lang="en-US" sz="600">
            <a:solidFill>
              <a:schemeClr val="bg2">
                <a:lumMod val="10000"/>
              </a:schemeClr>
            </a:solidFill>
          </a:endParaRPr>
        </a:p>
      </dgm:t>
    </dgm:pt>
    <dgm:pt modelId="{8E2BC01D-6D72-43FA-9FE2-4D7251792EAF}">
      <dgm:prSet phldrT="[Text]" custT="1"/>
      <dgm:spPr>
        <a:noFill/>
        <a:ln>
          <a:noFill/>
        </a:ln>
      </dgm:spPr>
      <dgm:t>
        <a:bodyPr tIns="91440"/>
        <a:lstStyle/>
        <a:p>
          <a:endParaRPr lang="en-US" sz="600"/>
        </a:p>
      </dgm:t>
    </dgm:pt>
    <dgm:pt modelId="{717A5760-9277-47A8-903F-C2643675BE58}" type="parTrans" cxnId="{7471C032-7A00-4658-AA09-C154DE5A520A}">
      <dgm:prSet/>
      <dgm:spPr/>
      <dgm:t>
        <a:bodyPr/>
        <a:lstStyle/>
        <a:p>
          <a:endParaRPr lang="en-US"/>
        </a:p>
      </dgm:t>
    </dgm:pt>
    <dgm:pt modelId="{6989D05C-8BD5-46D2-878D-DD2D3875F803}" type="sibTrans" cxnId="{7471C032-7A00-4658-AA09-C154DE5A520A}">
      <dgm:prSet/>
      <dgm:spPr/>
      <dgm:t>
        <a:bodyPr/>
        <a:lstStyle/>
        <a:p>
          <a:endParaRPr lang="en-US"/>
        </a:p>
      </dgm:t>
    </dgm:pt>
    <dgm:pt modelId="{21545398-D085-4110-9AE1-76028B9DCD0C}">
      <dgm:prSet phldrT="[Text]" custT="1"/>
      <dgm:spPr>
        <a:solidFill>
          <a:srgbClr val="0070C0">
            <a:alpha val="50000"/>
          </a:srgbClr>
        </a:solidFill>
        <a:ln w="3175">
          <a:solidFill>
            <a:srgbClr val="FFC000"/>
          </a:solidFill>
        </a:ln>
      </dgm:spPr>
      <dgm:t>
        <a:bodyPr lIns="0" tIns="91440" rIns="0" bIns="0"/>
        <a:lstStyle/>
        <a:p>
          <a:r>
            <a:rPr lang="en-US" sz="800">
              <a:solidFill>
                <a:schemeClr val="bg1">
                  <a:lumMod val="75000"/>
                </a:schemeClr>
              </a:solidFill>
            </a:rPr>
            <a:t>BAS</a:t>
          </a:r>
          <a:endParaRPr lang="en-US" sz="600">
            <a:solidFill>
              <a:schemeClr val="bg1">
                <a:lumMod val="75000"/>
              </a:schemeClr>
            </a:solidFill>
          </a:endParaRPr>
        </a:p>
      </dgm:t>
    </dgm:pt>
    <dgm:pt modelId="{489D5FCF-C5FB-476D-B49E-BF856802530E}" type="sibTrans" cxnId="{95471B10-F7B0-4929-A667-8B51E8409453}">
      <dgm:prSet/>
      <dgm:spPr/>
      <dgm:t>
        <a:bodyPr/>
        <a:lstStyle/>
        <a:p>
          <a:endParaRPr lang="en-US" sz="600">
            <a:solidFill>
              <a:schemeClr val="bg2">
                <a:lumMod val="10000"/>
              </a:schemeClr>
            </a:solidFill>
          </a:endParaRPr>
        </a:p>
      </dgm:t>
    </dgm:pt>
    <dgm:pt modelId="{F5A64B00-DECC-4E75-B7B0-606215C7AABC}" type="parTrans" cxnId="{95471B10-F7B0-4929-A667-8B51E8409453}">
      <dgm:prSet/>
      <dgm:spPr/>
      <dgm:t>
        <a:bodyPr/>
        <a:lstStyle/>
        <a:p>
          <a:endParaRPr lang="en-US" sz="600">
            <a:solidFill>
              <a:schemeClr val="bg2">
                <a:lumMod val="10000"/>
              </a:schemeClr>
            </a:solidFill>
          </a:endParaRPr>
        </a:p>
      </dgm:t>
    </dgm:pt>
    <dgm:pt modelId="{1F9691AF-315F-4B86-BE66-F3AE81D6A373}" type="pres">
      <dgm:prSet presAssocID="{1BFD3A50-1E6C-4AA4-BD84-D40FBE73DD35}" presName="Name0" presStyleCnt="0">
        <dgm:presLayoutVars>
          <dgm:chMax val="7"/>
          <dgm:resizeHandles val="exact"/>
        </dgm:presLayoutVars>
      </dgm:prSet>
      <dgm:spPr/>
      <dgm:t>
        <a:bodyPr/>
        <a:lstStyle/>
        <a:p>
          <a:endParaRPr lang="en-US"/>
        </a:p>
      </dgm:t>
    </dgm:pt>
    <dgm:pt modelId="{480BC88A-8E73-487B-9B12-4D54B2AF252B}" type="pres">
      <dgm:prSet presAssocID="{1BFD3A50-1E6C-4AA4-BD84-D40FBE73DD35}" presName="comp1" presStyleCnt="0"/>
      <dgm:spPr/>
    </dgm:pt>
    <dgm:pt modelId="{33AAD3AE-7DC1-4C15-B926-6FCFFD01670A}" type="pres">
      <dgm:prSet presAssocID="{1BFD3A50-1E6C-4AA4-BD84-D40FBE73DD35}" presName="circle1" presStyleLbl="node1" presStyleIdx="0" presStyleCnt="3" custScaleX="75000" custScaleY="75000"/>
      <dgm:spPr/>
      <dgm:t>
        <a:bodyPr/>
        <a:lstStyle/>
        <a:p>
          <a:endParaRPr lang="en-US"/>
        </a:p>
      </dgm:t>
    </dgm:pt>
    <dgm:pt modelId="{C8AEEA4B-FB40-4906-B468-0A1C6E662716}" type="pres">
      <dgm:prSet presAssocID="{1BFD3A50-1E6C-4AA4-BD84-D40FBE73DD35}" presName="c1text" presStyleLbl="node1" presStyleIdx="0" presStyleCnt="3">
        <dgm:presLayoutVars>
          <dgm:bulletEnabled val="1"/>
        </dgm:presLayoutVars>
      </dgm:prSet>
      <dgm:spPr/>
      <dgm:t>
        <a:bodyPr/>
        <a:lstStyle/>
        <a:p>
          <a:endParaRPr lang="en-US"/>
        </a:p>
      </dgm:t>
    </dgm:pt>
    <dgm:pt modelId="{FD4B2ABA-6BE5-495C-B474-E0DED2131BA0}" type="pres">
      <dgm:prSet presAssocID="{1BFD3A50-1E6C-4AA4-BD84-D40FBE73DD35}" presName="comp2" presStyleCnt="0"/>
      <dgm:spPr/>
    </dgm:pt>
    <dgm:pt modelId="{3FD34407-2F1C-4BD5-AC29-A5109857AAB4}" type="pres">
      <dgm:prSet presAssocID="{1BFD3A50-1E6C-4AA4-BD84-D40FBE73DD35}" presName="circle2" presStyleLbl="node1" presStyleIdx="1" presStyleCnt="3"/>
      <dgm:spPr/>
      <dgm:t>
        <a:bodyPr/>
        <a:lstStyle/>
        <a:p>
          <a:endParaRPr lang="en-US"/>
        </a:p>
      </dgm:t>
    </dgm:pt>
    <dgm:pt modelId="{64CAA66F-B72E-447A-A323-8C77538A77C4}" type="pres">
      <dgm:prSet presAssocID="{1BFD3A50-1E6C-4AA4-BD84-D40FBE73DD35}" presName="c2text" presStyleLbl="node1" presStyleIdx="1" presStyleCnt="3">
        <dgm:presLayoutVars>
          <dgm:bulletEnabled val="1"/>
        </dgm:presLayoutVars>
      </dgm:prSet>
      <dgm:spPr/>
      <dgm:t>
        <a:bodyPr/>
        <a:lstStyle/>
        <a:p>
          <a:endParaRPr lang="en-US"/>
        </a:p>
      </dgm:t>
    </dgm:pt>
    <dgm:pt modelId="{43AB264C-9A83-4BE5-A83A-282FA4300A58}" type="pres">
      <dgm:prSet presAssocID="{1BFD3A50-1E6C-4AA4-BD84-D40FBE73DD35}" presName="comp3" presStyleCnt="0"/>
      <dgm:spPr/>
    </dgm:pt>
    <dgm:pt modelId="{7E262A10-1134-48A8-8D23-0899B515DEF8}" type="pres">
      <dgm:prSet presAssocID="{1BFD3A50-1E6C-4AA4-BD84-D40FBE73DD35}" presName="circle3" presStyleLbl="node1" presStyleIdx="2" presStyleCnt="3" custScaleX="125000" custScaleY="125000" custLinFactNeighborY="-18750"/>
      <dgm:spPr/>
      <dgm:t>
        <a:bodyPr/>
        <a:lstStyle/>
        <a:p>
          <a:endParaRPr lang="en-US"/>
        </a:p>
      </dgm:t>
    </dgm:pt>
    <dgm:pt modelId="{7CE7C5DC-5D01-4B6C-8BC2-CA8C97A74440}" type="pres">
      <dgm:prSet presAssocID="{1BFD3A50-1E6C-4AA4-BD84-D40FBE73DD35}" presName="c3text" presStyleLbl="node1" presStyleIdx="2" presStyleCnt="3">
        <dgm:presLayoutVars>
          <dgm:bulletEnabled val="1"/>
        </dgm:presLayoutVars>
      </dgm:prSet>
      <dgm:spPr/>
      <dgm:t>
        <a:bodyPr/>
        <a:lstStyle/>
        <a:p>
          <a:endParaRPr lang="en-US"/>
        </a:p>
      </dgm:t>
    </dgm:pt>
  </dgm:ptLst>
  <dgm:cxnLst>
    <dgm:cxn modelId="{7471C032-7A00-4658-AA09-C154DE5A520A}" srcId="{1BFD3A50-1E6C-4AA4-BD84-D40FBE73DD35}" destId="{8E2BC01D-6D72-43FA-9FE2-4D7251792EAF}" srcOrd="1" destOrd="0" parTransId="{717A5760-9277-47A8-903F-C2643675BE58}" sibTransId="{6989D05C-8BD5-46D2-878D-DD2D3875F803}"/>
    <dgm:cxn modelId="{BAA225DC-9A74-400B-9FE6-41B8951C04D7}" type="presOf" srcId="{21545398-D085-4110-9AE1-76028B9DCD0C}" destId="{33AAD3AE-7DC1-4C15-B926-6FCFFD01670A}" srcOrd="0" destOrd="0" presId="urn:microsoft.com/office/officeart/2005/8/layout/venn2"/>
    <dgm:cxn modelId="{FF12116B-8FFB-47C2-BD49-CBDE882392B9}" type="presOf" srcId="{1BFD3A50-1E6C-4AA4-BD84-D40FBE73DD35}" destId="{1F9691AF-315F-4B86-BE66-F3AE81D6A373}" srcOrd="0" destOrd="0" presId="urn:microsoft.com/office/officeart/2005/8/layout/venn2"/>
    <dgm:cxn modelId="{DA4C6980-9DA3-461B-8583-A8F8CDA465B4}" type="presOf" srcId="{8E2BC01D-6D72-43FA-9FE2-4D7251792EAF}" destId="{64CAA66F-B72E-447A-A323-8C77538A77C4}" srcOrd="1" destOrd="0" presId="urn:microsoft.com/office/officeart/2005/8/layout/venn2"/>
    <dgm:cxn modelId="{612B07F6-9D93-4D4C-AF95-EA73E1CB6C72}" type="presOf" srcId="{21545398-D085-4110-9AE1-76028B9DCD0C}" destId="{C8AEEA4B-FB40-4906-B468-0A1C6E662716}" srcOrd="1" destOrd="0" presId="urn:microsoft.com/office/officeart/2005/8/layout/venn2"/>
    <dgm:cxn modelId="{308AFBE4-B74B-48B0-B606-6A8A27FEA940}" type="presOf" srcId="{8E2BC01D-6D72-43FA-9FE2-4D7251792EAF}" destId="{3FD34407-2F1C-4BD5-AC29-A5109857AAB4}" srcOrd="0" destOrd="0" presId="urn:microsoft.com/office/officeart/2005/8/layout/venn2"/>
    <dgm:cxn modelId="{91ACFED2-AF05-4FA5-A6D8-C99FA80A9840}" type="presOf" srcId="{0846D16D-631D-4E6D-A9C4-6060E9155ACE}" destId="{7CE7C5DC-5D01-4B6C-8BC2-CA8C97A74440}" srcOrd="1" destOrd="0" presId="urn:microsoft.com/office/officeart/2005/8/layout/venn2"/>
    <dgm:cxn modelId="{15560127-B308-4F52-8281-2A927B383D4F}" type="presOf" srcId="{0846D16D-631D-4E6D-A9C4-6060E9155ACE}" destId="{7E262A10-1134-48A8-8D23-0899B515DEF8}" srcOrd="0" destOrd="0" presId="urn:microsoft.com/office/officeart/2005/8/layout/venn2"/>
    <dgm:cxn modelId="{00715DD8-A162-4304-8582-F8AC7169E445}" srcId="{1BFD3A50-1E6C-4AA4-BD84-D40FBE73DD35}" destId="{0846D16D-631D-4E6D-A9C4-6060E9155ACE}" srcOrd="2" destOrd="0" parTransId="{36BB1163-BBD8-4E67-B55E-8A9F1CD7C98D}" sibTransId="{A0A022B3-F50F-4C4C-8143-018B361F2E13}"/>
    <dgm:cxn modelId="{95471B10-F7B0-4929-A667-8B51E8409453}" srcId="{1BFD3A50-1E6C-4AA4-BD84-D40FBE73DD35}" destId="{21545398-D085-4110-9AE1-76028B9DCD0C}" srcOrd="0" destOrd="0" parTransId="{F5A64B00-DECC-4E75-B7B0-606215C7AABC}" sibTransId="{489D5FCF-C5FB-476D-B49E-BF856802530E}"/>
    <dgm:cxn modelId="{0DA31D1B-09CF-42F4-9D81-653C44F6D039}" type="presParOf" srcId="{1F9691AF-315F-4B86-BE66-F3AE81D6A373}" destId="{480BC88A-8E73-487B-9B12-4D54B2AF252B}" srcOrd="0" destOrd="0" presId="urn:microsoft.com/office/officeart/2005/8/layout/venn2"/>
    <dgm:cxn modelId="{C898AC3B-078E-44C0-8FF1-50F68FFC7BB6}" type="presParOf" srcId="{480BC88A-8E73-487B-9B12-4D54B2AF252B}" destId="{33AAD3AE-7DC1-4C15-B926-6FCFFD01670A}" srcOrd="0" destOrd="0" presId="urn:microsoft.com/office/officeart/2005/8/layout/venn2"/>
    <dgm:cxn modelId="{764BCB7B-E224-4551-BB59-0BFE4B37E548}" type="presParOf" srcId="{480BC88A-8E73-487B-9B12-4D54B2AF252B}" destId="{C8AEEA4B-FB40-4906-B468-0A1C6E662716}" srcOrd="1" destOrd="0" presId="urn:microsoft.com/office/officeart/2005/8/layout/venn2"/>
    <dgm:cxn modelId="{685E2AD8-8B46-42A6-A232-CA733CA0F448}" type="presParOf" srcId="{1F9691AF-315F-4B86-BE66-F3AE81D6A373}" destId="{FD4B2ABA-6BE5-495C-B474-E0DED2131BA0}" srcOrd="1" destOrd="0" presId="urn:microsoft.com/office/officeart/2005/8/layout/venn2"/>
    <dgm:cxn modelId="{63A28847-EF2A-4AF4-AF65-575262B1E712}" type="presParOf" srcId="{FD4B2ABA-6BE5-495C-B474-E0DED2131BA0}" destId="{3FD34407-2F1C-4BD5-AC29-A5109857AAB4}" srcOrd="0" destOrd="0" presId="urn:microsoft.com/office/officeart/2005/8/layout/venn2"/>
    <dgm:cxn modelId="{16C88488-D5F3-4864-BA9B-BF85EB8C3B87}" type="presParOf" srcId="{FD4B2ABA-6BE5-495C-B474-E0DED2131BA0}" destId="{64CAA66F-B72E-447A-A323-8C77538A77C4}" srcOrd="1" destOrd="0" presId="urn:microsoft.com/office/officeart/2005/8/layout/venn2"/>
    <dgm:cxn modelId="{4A1E0E16-C45F-4D11-8CAA-1FDDC713A924}" type="presParOf" srcId="{1F9691AF-315F-4B86-BE66-F3AE81D6A373}" destId="{43AB264C-9A83-4BE5-A83A-282FA4300A58}" srcOrd="2" destOrd="0" presId="urn:microsoft.com/office/officeart/2005/8/layout/venn2"/>
    <dgm:cxn modelId="{4D8833E3-DB45-44FD-A043-1E178A151045}" type="presParOf" srcId="{43AB264C-9A83-4BE5-A83A-282FA4300A58}" destId="{7E262A10-1134-48A8-8D23-0899B515DEF8}" srcOrd="0" destOrd="0" presId="urn:microsoft.com/office/officeart/2005/8/layout/venn2"/>
    <dgm:cxn modelId="{1E7F9B5B-E63E-4C89-A31D-FD431EF8D191}" type="presParOf" srcId="{43AB264C-9A83-4BE5-A83A-282FA4300A58}" destId="{7CE7C5DC-5D01-4B6C-8BC2-CA8C97A74440}" srcOrd="1" destOrd="0" presId="urn:microsoft.com/office/officeart/2005/8/layout/ven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FD3A50-1E6C-4AA4-BD84-D40FBE73DD3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0846D16D-631D-4E6D-A9C4-6060E9155ACE}">
      <dgm:prSet custT="1"/>
      <dgm:spPr>
        <a:solidFill>
          <a:srgbClr val="C89800"/>
        </a:solidFill>
      </dgm:spPr>
      <dgm:t>
        <a:bodyPr lIns="0" tIns="0" rIns="0" bIns="0" anchor="ctr" anchorCtr="0"/>
        <a:lstStyle/>
        <a:p>
          <a:pPr algn="ctr">
            <a:lnSpc>
              <a:spcPct val="100000"/>
            </a:lnSpc>
            <a:spcAft>
              <a:spcPts val="0"/>
            </a:spcAft>
          </a:pPr>
          <a:r>
            <a:rPr lang="en-US" sz="1200" b="1"/>
            <a:t>BFS</a:t>
          </a:r>
          <a:endParaRPr lang="en-US" sz="1000" b="1"/>
        </a:p>
      </dgm:t>
    </dgm:pt>
    <dgm:pt modelId="{36BB1163-BBD8-4E67-B55E-8A9F1CD7C98D}" type="parTrans" cxnId="{00715DD8-A162-4304-8582-F8AC7169E445}">
      <dgm:prSet/>
      <dgm:spPr/>
      <dgm:t>
        <a:bodyPr/>
        <a:lstStyle/>
        <a:p>
          <a:endParaRPr lang="en-US" sz="600">
            <a:solidFill>
              <a:schemeClr val="bg2">
                <a:lumMod val="10000"/>
              </a:schemeClr>
            </a:solidFill>
          </a:endParaRPr>
        </a:p>
      </dgm:t>
    </dgm:pt>
    <dgm:pt modelId="{A0A022B3-F50F-4C4C-8143-018B361F2E13}" type="sibTrans" cxnId="{00715DD8-A162-4304-8582-F8AC7169E445}">
      <dgm:prSet/>
      <dgm:spPr/>
      <dgm:t>
        <a:bodyPr/>
        <a:lstStyle/>
        <a:p>
          <a:endParaRPr lang="en-US" sz="600">
            <a:solidFill>
              <a:schemeClr val="bg2">
                <a:lumMod val="10000"/>
              </a:schemeClr>
            </a:solidFill>
          </a:endParaRPr>
        </a:p>
      </dgm:t>
    </dgm:pt>
    <dgm:pt modelId="{8E2BC01D-6D72-43FA-9FE2-4D7251792EAF}">
      <dgm:prSet phldrT="[Text]" custT="1"/>
      <dgm:spPr>
        <a:noFill/>
        <a:ln>
          <a:noFill/>
        </a:ln>
      </dgm:spPr>
      <dgm:t>
        <a:bodyPr tIns="91440"/>
        <a:lstStyle/>
        <a:p>
          <a:endParaRPr lang="en-US" sz="600"/>
        </a:p>
      </dgm:t>
    </dgm:pt>
    <dgm:pt modelId="{717A5760-9277-47A8-903F-C2643675BE58}" type="parTrans" cxnId="{7471C032-7A00-4658-AA09-C154DE5A520A}">
      <dgm:prSet/>
      <dgm:spPr/>
      <dgm:t>
        <a:bodyPr/>
        <a:lstStyle/>
        <a:p>
          <a:endParaRPr lang="en-US"/>
        </a:p>
      </dgm:t>
    </dgm:pt>
    <dgm:pt modelId="{6989D05C-8BD5-46D2-878D-DD2D3875F803}" type="sibTrans" cxnId="{7471C032-7A00-4658-AA09-C154DE5A520A}">
      <dgm:prSet/>
      <dgm:spPr/>
      <dgm:t>
        <a:bodyPr/>
        <a:lstStyle/>
        <a:p>
          <a:endParaRPr lang="en-US"/>
        </a:p>
      </dgm:t>
    </dgm:pt>
    <dgm:pt modelId="{21545398-D085-4110-9AE1-76028B9DCD0C}">
      <dgm:prSet phldrT="[Text]" custT="1"/>
      <dgm:spPr>
        <a:solidFill>
          <a:srgbClr val="0070C0">
            <a:alpha val="50000"/>
          </a:srgbClr>
        </a:solidFill>
        <a:ln w="3175">
          <a:solidFill>
            <a:srgbClr val="FFC000"/>
          </a:solidFill>
        </a:ln>
      </dgm:spPr>
      <dgm:t>
        <a:bodyPr lIns="0" tIns="91440" rIns="0" bIns="0"/>
        <a:lstStyle/>
        <a:p>
          <a:r>
            <a:rPr lang="en-US" sz="800">
              <a:solidFill>
                <a:schemeClr val="bg1">
                  <a:lumMod val="75000"/>
                </a:schemeClr>
              </a:solidFill>
            </a:rPr>
            <a:t>BAS</a:t>
          </a:r>
          <a:endParaRPr lang="en-US" sz="600">
            <a:solidFill>
              <a:schemeClr val="bg1">
                <a:lumMod val="75000"/>
              </a:schemeClr>
            </a:solidFill>
          </a:endParaRPr>
        </a:p>
      </dgm:t>
    </dgm:pt>
    <dgm:pt modelId="{489D5FCF-C5FB-476D-B49E-BF856802530E}" type="sibTrans" cxnId="{95471B10-F7B0-4929-A667-8B51E8409453}">
      <dgm:prSet/>
      <dgm:spPr/>
      <dgm:t>
        <a:bodyPr/>
        <a:lstStyle/>
        <a:p>
          <a:endParaRPr lang="en-US" sz="600">
            <a:solidFill>
              <a:schemeClr val="bg2">
                <a:lumMod val="10000"/>
              </a:schemeClr>
            </a:solidFill>
          </a:endParaRPr>
        </a:p>
      </dgm:t>
    </dgm:pt>
    <dgm:pt modelId="{F5A64B00-DECC-4E75-B7B0-606215C7AABC}" type="parTrans" cxnId="{95471B10-F7B0-4929-A667-8B51E8409453}">
      <dgm:prSet/>
      <dgm:spPr/>
      <dgm:t>
        <a:bodyPr/>
        <a:lstStyle/>
        <a:p>
          <a:endParaRPr lang="en-US" sz="600">
            <a:solidFill>
              <a:schemeClr val="bg2">
                <a:lumMod val="10000"/>
              </a:schemeClr>
            </a:solidFill>
          </a:endParaRPr>
        </a:p>
      </dgm:t>
    </dgm:pt>
    <dgm:pt modelId="{1F9691AF-315F-4B86-BE66-F3AE81D6A373}" type="pres">
      <dgm:prSet presAssocID="{1BFD3A50-1E6C-4AA4-BD84-D40FBE73DD35}" presName="Name0" presStyleCnt="0">
        <dgm:presLayoutVars>
          <dgm:chMax val="7"/>
          <dgm:resizeHandles val="exact"/>
        </dgm:presLayoutVars>
      </dgm:prSet>
      <dgm:spPr/>
      <dgm:t>
        <a:bodyPr/>
        <a:lstStyle/>
        <a:p>
          <a:endParaRPr lang="en-US"/>
        </a:p>
      </dgm:t>
    </dgm:pt>
    <dgm:pt modelId="{480BC88A-8E73-487B-9B12-4D54B2AF252B}" type="pres">
      <dgm:prSet presAssocID="{1BFD3A50-1E6C-4AA4-BD84-D40FBE73DD35}" presName="comp1" presStyleCnt="0"/>
      <dgm:spPr/>
    </dgm:pt>
    <dgm:pt modelId="{33AAD3AE-7DC1-4C15-B926-6FCFFD01670A}" type="pres">
      <dgm:prSet presAssocID="{1BFD3A50-1E6C-4AA4-BD84-D40FBE73DD35}" presName="circle1" presStyleLbl="node1" presStyleIdx="0" presStyleCnt="3" custScaleX="75000" custScaleY="75000"/>
      <dgm:spPr/>
      <dgm:t>
        <a:bodyPr/>
        <a:lstStyle/>
        <a:p>
          <a:endParaRPr lang="en-US"/>
        </a:p>
      </dgm:t>
    </dgm:pt>
    <dgm:pt modelId="{C8AEEA4B-FB40-4906-B468-0A1C6E662716}" type="pres">
      <dgm:prSet presAssocID="{1BFD3A50-1E6C-4AA4-BD84-D40FBE73DD35}" presName="c1text" presStyleLbl="node1" presStyleIdx="0" presStyleCnt="3">
        <dgm:presLayoutVars>
          <dgm:bulletEnabled val="1"/>
        </dgm:presLayoutVars>
      </dgm:prSet>
      <dgm:spPr/>
      <dgm:t>
        <a:bodyPr/>
        <a:lstStyle/>
        <a:p>
          <a:endParaRPr lang="en-US"/>
        </a:p>
      </dgm:t>
    </dgm:pt>
    <dgm:pt modelId="{FD4B2ABA-6BE5-495C-B474-E0DED2131BA0}" type="pres">
      <dgm:prSet presAssocID="{1BFD3A50-1E6C-4AA4-BD84-D40FBE73DD35}" presName="comp2" presStyleCnt="0"/>
      <dgm:spPr/>
    </dgm:pt>
    <dgm:pt modelId="{3FD34407-2F1C-4BD5-AC29-A5109857AAB4}" type="pres">
      <dgm:prSet presAssocID="{1BFD3A50-1E6C-4AA4-BD84-D40FBE73DD35}" presName="circle2" presStyleLbl="node1" presStyleIdx="1" presStyleCnt="3"/>
      <dgm:spPr/>
      <dgm:t>
        <a:bodyPr/>
        <a:lstStyle/>
        <a:p>
          <a:endParaRPr lang="en-US"/>
        </a:p>
      </dgm:t>
    </dgm:pt>
    <dgm:pt modelId="{64CAA66F-B72E-447A-A323-8C77538A77C4}" type="pres">
      <dgm:prSet presAssocID="{1BFD3A50-1E6C-4AA4-BD84-D40FBE73DD35}" presName="c2text" presStyleLbl="node1" presStyleIdx="1" presStyleCnt="3">
        <dgm:presLayoutVars>
          <dgm:bulletEnabled val="1"/>
        </dgm:presLayoutVars>
      </dgm:prSet>
      <dgm:spPr/>
      <dgm:t>
        <a:bodyPr/>
        <a:lstStyle/>
        <a:p>
          <a:endParaRPr lang="en-US"/>
        </a:p>
      </dgm:t>
    </dgm:pt>
    <dgm:pt modelId="{43AB264C-9A83-4BE5-A83A-282FA4300A58}" type="pres">
      <dgm:prSet presAssocID="{1BFD3A50-1E6C-4AA4-BD84-D40FBE73DD35}" presName="comp3" presStyleCnt="0"/>
      <dgm:spPr/>
    </dgm:pt>
    <dgm:pt modelId="{7E262A10-1134-48A8-8D23-0899B515DEF8}" type="pres">
      <dgm:prSet presAssocID="{1BFD3A50-1E6C-4AA4-BD84-D40FBE73DD35}" presName="circle3" presStyleLbl="node1" presStyleIdx="2" presStyleCnt="3" custScaleX="125000" custScaleY="125000" custLinFactNeighborY="-18750"/>
      <dgm:spPr/>
      <dgm:t>
        <a:bodyPr/>
        <a:lstStyle/>
        <a:p>
          <a:endParaRPr lang="en-US"/>
        </a:p>
      </dgm:t>
    </dgm:pt>
    <dgm:pt modelId="{7CE7C5DC-5D01-4B6C-8BC2-CA8C97A74440}" type="pres">
      <dgm:prSet presAssocID="{1BFD3A50-1E6C-4AA4-BD84-D40FBE73DD35}" presName="c3text" presStyleLbl="node1" presStyleIdx="2" presStyleCnt="3">
        <dgm:presLayoutVars>
          <dgm:bulletEnabled val="1"/>
        </dgm:presLayoutVars>
      </dgm:prSet>
      <dgm:spPr/>
      <dgm:t>
        <a:bodyPr/>
        <a:lstStyle/>
        <a:p>
          <a:endParaRPr lang="en-US"/>
        </a:p>
      </dgm:t>
    </dgm:pt>
  </dgm:ptLst>
  <dgm:cxnLst>
    <dgm:cxn modelId="{7471C032-7A00-4658-AA09-C154DE5A520A}" srcId="{1BFD3A50-1E6C-4AA4-BD84-D40FBE73DD35}" destId="{8E2BC01D-6D72-43FA-9FE2-4D7251792EAF}" srcOrd="1" destOrd="0" parTransId="{717A5760-9277-47A8-903F-C2643675BE58}" sibTransId="{6989D05C-8BD5-46D2-878D-DD2D3875F803}"/>
    <dgm:cxn modelId="{9E660B03-4C04-4A36-AE60-38E12751310D}" type="presOf" srcId="{21545398-D085-4110-9AE1-76028B9DCD0C}" destId="{C8AEEA4B-FB40-4906-B468-0A1C6E662716}" srcOrd="1" destOrd="0" presId="urn:microsoft.com/office/officeart/2005/8/layout/venn2"/>
    <dgm:cxn modelId="{393FB094-28DF-4053-A1C3-963BD4449F49}" type="presOf" srcId="{21545398-D085-4110-9AE1-76028B9DCD0C}" destId="{33AAD3AE-7DC1-4C15-B926-6FCFFD01670A}" srcOrd="0" destOrd="0" presId="urn:microsoft.com/office/officeart/2005/8/layout/venn2"/>
    <dgm:cxn modelId="{266F708D-3566-4BD1-B383-546524B2147A}" type="presOf" srcId="{0846D16D-631D-4E6D-A9C4-6060E9155ACE}" destId="{7CE7C5DC-5D01-4B6C-8BC2-CA8C97A74440}" srcOrd="1" destOrd="0" presId="urn:microsoft.com/office/officeart/2005/8/layout/venn2"/>
    <dgm:cxn modelId="{FD3F4B2E-E699-45AE-BBFD-DDDACC33FC5C}" type="presOf" srcId="{8E2BC01D-6D72-43FA-9FE2-4D7251792EAF}" destId="{3FD34407-2F1C-4BD5-AC29-A5109857AAB4}" srcOrd="0" destOrd="0" presId="urn:microsoft.com/office/officeart/2005/8/layout/venn2"/>
    <dgm:cxn modelId="{1CAEAC91-888F-4F1A-8124-3028922CD766}" type="presOf" srcId="{8E2BC01D-6D72-43FA-9FE2-4D7251792EAF}" destId="{64CAA66F-B72E-447A-A323-8C77538A77C4}" srcOrd="1" destOrd="0" presId="urn:microsoft.com/office/officeart/2005/8/layout/venn2"/>
    <dgm:cxn modelId="{00715DD8-A162-4304-8582-F8AC7169E445}" srcId="{1BFD3A50-1E6C-4AA4-BD84-D40FBE73DD35}" destId="{0846D16D-631D-4E6D-A9C4-6060E9155ACE}" srcOrd="2" destOrd="0" parTransId="{36BB1163-BBD8-4E67-B55E-8A9F1CD7C98D}" sibTransId="{A0A022B3-F50F-4C4C-8143-018B361F2E13}"/>
    <dgm:cxn modelId="{95471B10-F7B0-4929-A667-8B51E8409453}" srcId="{1BFD3A50-1E6C-4AA4-BD84-D40FBE73DD35}" destId="{21545398-D085-4110-9AE1-76028B9DCD0C}" srcOrd="0" destOrd="0" parTransId="{F5A64B00-DECC-4E75-B7B0-606215C7AABC}" sibTransId="{489D5FCF-C5FB-476D-B49E-BF856802530E}"/>
    <dgm:cxn modelId="{318BCFE7-EEF2-4871-A351-2CEFA1498838}" type="presOf" srcId="{1BFD3A50-1E6C-4AA4-BD84-D40FBE73DD35}" destId="{1F9691AF-315F-4B86-BE66-F3AE81D6A373}" srcOrd="0" destOrd="0" presId="urn:microsoft.com/office/officeart/2005/8/layout/venn2"/>
    <dgm:cxn modelId="{580A12A5-17AE-41E3-AFAE-BC5726B600CA}" type="presOf" srcId="{0846D16D-631D-4E6D-A9C4-6060E9155ACE}" destId="{7E262A10-1134-48A8-8D23-0899B515DEF8}" srcOrd="0" destOrd="0" presId="urn:microsoft.com/office/officeart/2005/8/layout/venn2"/>
    <dgm:cxn modelId="{68D24D12-DCDE-461F-AC48-857322034664}" type="presParOf" srcId="{1F9691AF-315F-4B86-BE66-F3AE81D6A373}" destId="{480BC88A-8E73-487B-9B12-4D54B2AF252B}" srcOrd="0" destOrd="0" presId="urn:microsoft.com/office/officeart/2005/8/layout/venn2"/>
    <dgm:cxn modelId="{2A5E05D1-B3A3-4C8E-851A-1604DA4074A3}" type="presParOf" srcId="{480BC88A-8E73-487B-9B12-4D54B2AF252B}" destId="{33AAD3AE-7DC1-4C15-B926-6FCFFD01670A}" srcOrd="0" destOrd="0" presId="urn:microsoft.com/office/officeart/2005/8/layout/venn2"/>
    <dgm:cxn modelId="{138ABCC2-316C-4455-8D70-3F4C8DCB0C00}" type="presParOf" srcId="{480BC88A-8E73-487B-9B12-4D54B2AF252B}" destId="{C8AEEA4B-FB40-4906-B468-0A1C6E662716}" srcOrd="1" destOrd="0" presId="urn:microsoft.com/office/officeart/2005/8/layout/venn2"/>
    <dgm:cxn modelId="{2FF97ADE-4734-46AD-ACCB-57FE3312A3FF}" type="presParOf" srcId="{1F9691AF-315F-4B86-BE66-F3AE81D6A373}" destId="{FD4B2ABA-6BE5-495C-B474-E0DED2131BA0}" srcOrd="1" destOrd="0" presId="urn:microsoft.com/office/officeart/2005/8/layout/venn2"/>
    <dgm:cxn modelId="{2AFC7E74-626A-4A76-A008-6CAA04DD2D7E}" type="presParOf" srcId="{FD4B2ABA-6BE5-495C-B474-E0DED2131BA0}" destId="{3FD34407-2F1C-4BD5-AC29-A5109857AAB4}" srcOrd="0" destOrd="0" presId="urn:microsoft.com/office/officeart/2005/8/layout/venn2"/>
    <dgm:cxn modelId="{C9F610E1-97B5-41E8-9364-6BD4D12C906F}" type="presParOf" srcId="{FD4B2ABA-6BE5-495C-B474-E0DED2131BA0}" destId="{64CAA66F-B72E-447A-A323-8C77538A77C4}" srcOrd="1" destOrd="0" presId="urn:microsoft.com/office/officeart/2005/8/layout/venn2"/>
    <dgm:cxn modelId="{EA08E219-443F-4C58-B3F7-264986C53045}" type="presParOf" srcId="{1F9691AF-315F-4B86-BE66-F3AE81D6A373}" destId="{43AB264C-9A83-4BE5-A83A-282FA4300A58}" srcOrd="2" destOrd="0" presId="urn:microsoft.com/office/officeart/2005/8/layout/venn2"/>
    <dgm:cxn modelId="{6FC77361-DA83-4EA0-8602-1B11322ECDD6}" type="presParOf" srcId="{43AB264C-9A83-4BE5-A83A-282FA4300A58}" destId="{7E262A10-1134-48A8-8D23-0899B515DEF8}" srcOrd="0" destOrd="0" presId="urn:microsoft.com/office/officeart/2005/8/layout/venn2"/>
    <dgm:cxn modelId="{8EC75E40-8223-41D2-9E94-7BAE7F18CDFF}" type="presParOf" srcId="{43AB264C-9A83-4BE5-A83A-282FA4300A58}" destId="{7CE7C5DC-5D01-4B6C-8BC2-CA8C97A74440}" srcOrd="1" destOrd="0" presId="urn:microsoft.com/office/officeart/2005/8/layout/ven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FD3A50-1E6C-4AA4-BD84-D40FBE73DD3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0846D16D-631D-4E6D-A9C4-6060E9155ACE}">
      <dgm:prSet custT="1"/>
      <dgm:spPr>
        <a:solidFill>
          <a:srgbClr val="C89800"/>
        </a:solidFill>
      </dgm:spPr>
      <dgm:t>
        <a:bodyPr lIns="0" tIns="0" rIns="0" bIns="0" anchor="ctr" anchorCtr="0"/>
        <a:lstStyle/>
        <a:p>
          <a:pPr algn="ctr">
            <a:lnSpc>
              <a:spcPct val="100000"/>
            </a:lnSpc>
            <a:spcAft>
              <a:spcPts val="0"/>
            </a:spcAft>
          </a:pPr>
          <a:r>
            <a:rPr lang="en-US" sz="1200" b="1"/>
            <a:t>BFS</a:t>
          </a:r>
          <a:endParaRPr lang="en-US" sz="1000" b="1"/>
        </a:p>
      </dgm:t>
    </dgm:pt>
    <dgm:pt modelId="{36BB1163-BBD8-4E67-B55E-8A9F1CD7C98D}" type="parTrans" cxnId="{00715DD8-A162-4304-8582-F8AC7169E445}">
      <dgm:prSet/>
      <dgm:spPr/>
      <dgm:t>
        <a:bodyPr/>
        <a:lstStyle/>
        <a:p>
          <a:endParaRPr lang="en-US" sz="600">
            <a:solidFill>
              <a:schemeClr val="bg2">
                <a:lumMod val="10000"/>
              </a:schemeClr>
            </a:solidFill>
          </a:endParaRPr>
        </a:p>
      </dgm:t>
    </dgm:pt>
    <dgm:pt modelId="{A0A022B3-F50F-4C4C-8143-018B361F2E13}" type="sibTrans" cxnId="{00715DD8-A162-4304-8582-F8AC7169E445}">
      <dgm:prSet/>
      <dgm:spPr/>
      <dgm:t>
        <a:bodyPr/>
        <a:lstStyle/>
        <a:p>
          <a:endParaRPr lang="en-US" sz="600">
            <a:solidFill>
              <a:schemeClr val="bg2">
                <a:lumMod val="10000"/>
              </a:schemeClr>
            </a:solidFill>
          </a:endParaRPr>
        </a:p>
      </dgm:t>
    </dgm:pt>
    <dgm:pt modelId="{8E2BC01D-6D72-43FA-9FE2-4D7251792EAF}">
      <dgm:prSet phldrT="[Text]" custT="1"/>
      <dgm:spPr>
        <a:noFill/>
        <a:ln>
          <a:noFill/>
        </a:ln>
      </dgm:spPr>
      <dgm:t>
        <a:bodyPr tIns="91440"/>
        <a:lstStyle/>
        <a:p>
          <a:endParaRPr lang="en-US" sz="600"/>
        </a:p>
      </dgm:t>
    </dgm:pt>
    <dgm:pt modelId="{717A5760-9277-47A8-903F-C2643675BE58}" type="parTrans" cxnId="{7471C032-7A00-4658-AA09-C154DE5A520A}">
      <dgm:prSet/>
      <dgm:spPr/>
      <dgm:t>
        <a:bodyPr/>
        <a:lstStyle/>
        <a:p>
          <a:endParaRPr lang="en-US"/>
        </a:p>
      </dgm:t>
    </dgm:pt>
    <dgm:pt modelId="{6989D05C-8BD5-46D2-878D-DD2D3875F803}" type="sibTrans" cxnId="{7471C032-7A00-4658-AA09-C154DE5A520A}">
      <dgm:prSet/>
      <dgm:spPr/>
      <dgm:t>
        <a:bodyPr/>
        <a:lstStyle/>
        <a:p>
          <a:endParaRPr lang="en-US"/>
        </a:p>
      </dgm:t>
    </dgm:pt>
    <dgm:pt modelId="{21545398-D085-4110-9AE1-76028B9DCD0C}">
      <dgm:prSet phldrT="[Text]" custT="1"/>
      <dgm:spPr>
        <a:solidFill>
          <a:srgbClr val="0070C0">
            <a:alpha val="50000"/>
          </a:srgbClr>
        </a:solidFill>
        <a:ln w="3175">
          <a:solidFill>
            <a:srgbClr val="FFC000"/>
          </a:solidFill>
        </a:ln>
      </dgm:spPr>
      <dgm:t>
        <a:bodyPr lIns="0" tIns="91440" rIns="0" bIns="0"/>
        <a:lstStyle/>
        <a:p>
          <a:r>
            <a:rPr lang="en-US" sz="800">
              <a:solidFill>
                <a:schemeClr val="bg1">
                  <a:lumMod val="75000"/>
                </a:schemeClr>
              </a:solidFill>
            </a:rPr>
            <a:t>BAS</a:t>
          </a:r>
          <a:endParaRPr lang="en-US" sz="600">
            <a:solidFill>
              <a:schemeClr val="bg1">
                <a:lumMod val="75000"/>
              </a:schemeClr>
            </a:solidFill>
          </a:endParaRPr>
        </a:p>
      </dgm:t>
    </dgm:pt>
    <dgm:pt modelId="{489D5FCF-C5FB-476D-B49E-BF856802530E}" type="sibTrans" cxnId="{95471B10-F7B0-4929-A667-8B51E8409453}">
      <dgm:prSet/>
      <dgm:spPr/>
      <dgm:t>
        <a:bodyPr/>
        <a:lstStyle/>
        <a:p>
          <a:endParaRPr lang="en-US" sz="600">
            <a:solidFill>
              <a:schemeClr val="bg2">
                <a:lumMod val="10000"/>
              </a:schemeClr>
            </a:solidFill>
          </a:endParaRPr>
        </a:p>
      </dgm:t>
    </dgm:pt>
    <dgm:pt modelId="{F5A64B00-DECC-4E75-B7B0-606215C7AABC}" type="parTrans" cxnId="{95471B10-F7B0-4929-A667-8B51E8409453}">
      <dgm:prSet/>
      <dgm:spPr/>
      <dgm:t>
        <a:bodyPr/>
        <a:lstStyle/>
        <a:p>
          <a:endParaRPr lang="en-US" sz="600">
            <a:solidFill>
              <a:schemeClr val="bg2">
                <a:lumMod val="10000"/>
              </a:schemeClr>
            </a:solidFill>
          </a:endParaRPr>
        </a:p>
      </dgm:t>
    </dgm:pt>
    <dgm:pt modelId="{1F9691AF-315F-4B86-BE66-F3AE81D6A373}" type="pres">
      <dgm:prSet presAssocID="{1BFD3A50-1E6C-4AA4-BD84-D40FBE73DD35}" presName="Name0" presStyleCnt="0">
        <dgm:presLayoutVars>
          <dgm:chMax val="7"/>
          <dgm:resizeHandles val="exact"/>
        </dgm:presLayoutVars>
      </dgm:prSet>
      <dgm:spPr/>
      <dgm:t>
        <a:bodyPr/>
        <a:lstStyle/>
        <a:p>
          <a:endParaRPr lang="en-US"/>
        </a:p>
      </dgm:t>
    </dgm:pt>
    <dgm:pt modelId="{480BC88A-8E73-487B-9B12-4D54B2AF252B}" type="pres">
      <dgm:prSet presAssocID="{1BFD3A50-1E6C-4AA4-BD84-D40FBE73DD35}" presName="comp1" presStyleCnt="0"/>
      <dgm:spPr/>
    </dgm:pt>
    <dgm:pt modelId="{33AAD3AE-7DC1-4C15-B926-6FCFFD01670A}" type="pres">
      <dgm:prSet presAssocID="{1BFD3A50-1E6C-4AA4-BD84-D40FBE73DD35}" presName="circle1" presStyleLbl="node1" presStyleIdx="0" presStyleCnt="3" custScaleX="75000" custScaleY="75000"/>
      <dgm:spPr/>
      <dgm:t>
        <a:bodyPr/>
        <a:lstStyle/>
        <a:p>
          <a:endParaRPr lang="en-US"/>
        </a:p>
      </dgm:t>
    </dgm:pt>
    <dgm:pt modelId="{C8AEEA4B-FB40-4906-B468-0A1C6E662716}" type="pres">
      <dgm:prSet presAssocID="{1BFD3A50-1E6C-4AA4-BD84-D40FBE73DD35}" presName="c1text" presStyleLbl="node1" presStyleIdx="0" presStyleCnt="3">
        <dgm:presLayoutVars>
          <dgm:bulletEnabled val="1"/>
        </dgm:presLayoutVars>
      </dgm:prSet>
      <dgm:spPr/>
      <dgm:t>
        <a:bodyPr/>
        <a:lstStyle/>
        <a:p>
          <a:endParaRPr lang="en-US"/>
        </a:p>
      </dgm:t>
    </dgm:pt>
    <dgm:pt modelId="{FD4B2ABA-6BE5-495C-B474-E0DED2131BA0}" type="pres">
      <dgm:prSet presAssocID="{1BFD3A50-1E6C-4AA4-BD84-D40FBE73DD35}" presName="comp2" presStyleCnt="0"/>
      <dgm:spPr/>
    </dgm:pt>
    <dgm:pt modelId="{3FD34407-2F1C-4BD5-AC29-A5109857AAB4}" type="pres">
      <dgm:prSet presAssocID="{1BFD3A50-1E6C-4AA4-BD84-D40FBE73DD35}" presName="circle2" presStyleLbl="node1" presStyleIdx="1" presStyleCnt="3"/>
      <dgm:spPr/>
      <dgm:t>
        <a:bodyPr/>
        <a:lstStyle/>
        <a:p>
          <a:endParaRPr lang="en-US"/>
        </a:p>
      </dgm:t>
    </dgm:pt>
    <dgm:pt modelId="{64CAA66F-B72E-447A-A323-8C77538A77C4}" type="pres">
      <dgm:prSet presAssocID="{1BFD3A50-1E6C-4AA4-BD84-D40FBE73DD35}" presName="c2text" presStyleLbl="node1" presStyleIdx="1" presStyleCnt="3">
        <dgm:presLayoutVars>
          <dgm:bulletEnabled val="1"/>
        </dgm:presLayoutVars>
      </dgm:prSet>
      <dgm:spPr/>
      <dgm:t>
        <a:bodyPr/>
        <a:lstStyle/>
        <a:p>
          <a:endParaRPr lang="en-US"/>
        </a:p>
      </dgm:t>
    </dgm:pt>
    <dgm:pt modelId="{43AB264C-9A83-4BE5-A83A-282FA4300A58}" type="pres">
      <dgm:prSet presAssocID="{1BFD3A50-1E6C-4AA4-BD84-D40FBE73DD35}" presName="comp3" presStyleCnt="0"/>
      <dgm:spPr/>
    </dgm:pt>
    <dgm:pt modelId="{7E262A10-1134-48A8-8D23-0899B515DEF8}" type="pres">
      <dgm:prSet presAssocID="{1BFD3A50-1E6C-4AA4-BD84-D40FBE73DD35}" presName="circle3" presStyleLbl="node1" presStyleIdx="2" presStyleCnt="3" custScaleX="125000" custScaleY="125000" custLinFactNeighborY="-18750"/>
      <dgm:spPr/>
      <dgm:t>
        <a:bodyPr/>
        <a:lstStyle/>
        <a:p>
          <a:endParaRPr lang="en-US"/>
        </a:p>
      </dgm:t>
    </dgm:pt>
    <dgm:pt modelId="{7CE7C5DC-5D01-4B6C-8BC2-CA8C97A74440}" type="pres">
      <dgm:prSet presAssocID="{1BFD3A50-1E6C-4AA4-BD84-D40FBE73DD35}" presName="c3text" presStyleLbl="node1" presStyleIdx="2" presStyleCnt="3">
        <dgm:presLayoutVars>
          <dgm:bulletEnabled val="1"/>
        </dgm:presLayoutVars>
      </dgm:prSet>
      <dgm:spPr/>
      <dgm:t>
        <a:bodyPr/>
        <a:lstStyle/>
        <a:p>
          <a:endParaRPr lang="en-US"/>
        </a:p>
      </dgm:t>
    </dgm:pt>
  </dgm:ptLst>
  <dgm:cxnLst>
    <dgm:cxn modelId="{7471C032-7A00-4658-AA09-C154DE5A520A}" srcId="{1BFD3A50-1E6C-4AA4-BD84-D40FBE73DD35}" destId="{8E2BC01D-6D72-43FA-9FE2-4D7251792EAF}" srcOrd="1" destOrd="0" parTransId="{717A5760-9277-47A8-903F-C2643675BE58}" sibTransId="{6989D05C-8BD5-46D2-878D-DD2D3875F803}"/>
    <dgm:cxn modelId="{A53211B2-D0C2-46F5-82DC-107B48BA87B9}" type="presOf" srcId="{8E2BC01D-6D72-43FA-9FE2-4D7251792EAF}" destId="{3FD34407-2F1C-4BD5-AC29-A5109857AAB4}" srcOrd="0" destOrd="0" presId="urn:microsoft.com/office/officeart/2005/8/layout/venn2"/>
    <dgm:cxn modelId="{9AFF9E7F-D390-4062-ADF6-0A15D2C60CB0}" type="presOf" srcId="{21545398-D085-4110-9AE1-76028B9DCD0C}" destId="{33AAD3AE-7DC1-4C15-B926-6FCFFD01670A}" srcOrd="0" destOrd="0" presId="urn:microsoft.com/office/officeart/2005/8/layout/venn2"/>
    <dgm:cxn modelId="{508A4B95-53B6-4639-B395-D50296B18C6D}" type="presOf" srcId="{0846D16D-631D-4E6D-A9C4-6060E9155ACE}" destId="{7CE7C5DC-5D01-4B6C-8BC2-CA8C97A74440}" srcOrd="1" destOrd="0" presId="urn:microsoft.com/office/officeart/2005/8/layout/venn2"/>
    <dgm:cxn modelId="{5BE9F5D0-3798-4823-88A1-120497C4DD47}" type="presOf" srcId="{8E2BC01D-6D72-43FA-9FE2-4D7251792EAF}" destId="{64CAA66F-B72E-447A-A323-8C77538A77C4}" srcOrd="1" destOrd="0" presId="urn:microsoft.com/office/officeart/2005/8/layout/venn2"/>
    <dgm:cxn modelId="{00715DD8-A162-4304-8582-F8AC7169E445}" srcId="{1BFD3A50-1E6C-4AA4-BD84-D40FBE73DD35}" destId="{0846D16D-631D-4E6D-A9C4-6060E9155ACE}" srcOrd="2" destOrd="0" parTransId="{36BB1163-BBD8-4E67-B55E-8A9F1CD7C98D}" sibTransId="{A0A022B3-F50F-4C4C-8143-018B361F2E13}"/>
    <dgm:cxn modelId="{95471B10-F7B0-4929-A667-8B51E8409453}" srcId="{1BFD3A50-1E6C-4AA4-BD84-D40FBE73DD35}" destId="{21545398-D085-4110-9AE1-76028B9DCD0C}" srcOrd="0" destOrd="0" parTransId="{F5A64B00-DECC-4E75-B7B0-606215C7AABC}" sibTransId="{489D5FCF-C5FB-476D-B49E-BF856802530E}"/>
    <dgm:cxn modelId="{F36C3B45-C0E7-45E0-BFF8-3B426DFC508D}" type="presOf" srcId="{21545398-D085-4110-9AE1-76028B9DCD0C}" destId="{C8AEEA4B-FB40-4906-B468-0A1C6E662716}" srcOrd="1" destOrd="0" presId="urn:microsoft.com/office/officeart/2005/8/layout/venn2"/>
    <dgm:cxn modelId="{F3E69A13-4D7E-425B-9DEC-2613CF32921E}" type="presOf" srcId="{0846D16D-631D-4E6D-A9C4-6060E9155ACE}" destId="{7E262A10-1134-48A8-8D23-0899B515DEF8}" srcOrd="0" destOrd="0" presId="urn:microsoft.com/office/officeart/2005/8/layout/venn2"/>
    <dgm:cxn modelId="{B4576F39-4B8F-4F13-BC81-F2EBF61245D0}" type="presOf" srcId="{1BFD3A50-1E6C-4AA4-BD84-D40FBE73DD35}" destId="{1F9691AF-315F-4B86-BE66-F3AE81D6A373}" srcOrd="0" destOrd="0" presId="urn:microsoft.com/office/officeart/2005/8/layout/venn2"/>
    <dgm:cxn modelId="{A44220A9-29C0-458E-98B3-8AB268E6BDC9}" type="presParOf" srcId="{1F9691AF-315F-4B86-BE66-F3AE81D6A373}" destId="{480BC88A-8E73-487B-9B12-4D54B2AF252B}" srcOrd="0" destOrd="0" presId="urn:microsoft.com/office/officeart/2005/8/layout/venn2"/>
    <dgm:cxn modelId="{B81B1816-F4B3-4EB5-AA89-436746C8C2EB}" type="presParOf" srcId="{480BC88A-8E73-487B-9B12-4D54B2AF252B}" destId="{33AAD3AE-7DC1-4C15-B926-6FCFFD01670A}" srcOrd="0" destOrd="0" presId="urn:microsoft.com/office/officeart/2005/8/layout/venn2"/>
    <dgm:cxn modelId="{1836AB38-60F5-4398-A963-9662A4DCC39C}" type="presParOf" srcId="{480BC88A-8E73-487B-9B12-4D54B2AF252B}" destId="{C8AEEA4B-FB40-4906-B468-0A1C6E662716}" srcOrd="1" destOrd="0" presId="urn:microsoft.com/office/officeart/2005/8/layout/venn2"/>
    <dgm:cxn modelId="{F93B946B-A5F4-4D89-888C-E2E850DEF36B}" type="presParOf" srcId="{1F9691AF-315F-4B86-BE66-F3AE81D6A373}" destId="{FD4B2ABA-6BE5-495C-B474-E0DED2131BA0}" srcOrd="1" destOrd="0" presId="urn:microsoft.com/office/officeart/2005/8/layout/venn2"/>
    <dgm:cxn modelId="{3D8A19E0-4B93-4B7E-B56E-C1EACA2525B6}" type="presParOf" srcId="{FD4B2ABA-6BE5-495C-B474-E0DED2131BA0}" destId="{3FD34407-2F1C-4BD5-AC29-A5109857AAB4}" srcOrd="0" destOrd="0" presId="urn:microsoft.com/office/officeart/2005/8/layout/venn2"/>
    <dgm:cxn modelId="{73D8D91A-4A41-4584-AAF3-EB613413D524}" type="presParOf" srcId="{FD4B2ABA-6BE5-495C-B474-E0DED2131BA0}" destId="{64CAA66F-B72E-447A-A323-8C77538A77C4}" srcOrd="1" destOrd="0" presId="urn:microsoft.com/office/officeart/2005/8/layout/venn2"/>
    <dgm:cxn modelId="{18E8F0EF-32E0-4726-81C7-D4FD1978296A}" type="presParOf" srcId="{1F9691AF-315F-4B86-BE66-F3AE81D6A373}" destId="{43AB264C-9A83-4BE5-A83A-282FA4300A58}" srcOrd="2" destOrd="0" presId="urn:microsoft.com/office/officeart/2005/8/layout/venn2"/>
    <dgm:cxn modelId="{CEAB7DE2-38E0-4F09-9D3B-ABCF0EEDB702}" type="presParOf" srcId="{43AB264C-9A83-4BE5-A83A-282FA4300A58}" destId="{7E262A10-1134-48A8-8D23-0899B515DEF8}" srcOrd="0" destOrd="0" presId="urn:microsoft.com/office/officeart/2005/8/layout/venn2"/>
    <dgm:cxn modelId="{464C3148-141C-4C39-BC7C-E03B95BA4320}" type="presParOf" srcId="{43AB264C-9A83-4BE5-A83A-282FA4300A58}" destId="{7CE7C5DC-5D01-4B6C-8BC2-CA8C97A74440}" srcOrd="1" destOrd="0" presId="urn:microsoft.com/office/officeart/2005/8/layout/ven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AD3AE-7DC1-4C15-B926-6FCFFD01670A}">
      <dsp:nvSpPr>
        <dsp:cNvPr id="0" name=""/>
        <dsp:cNvSpPr/>
      </dsp:nvSpPr>
      <dsp:spPr>
        <a:xfrm>
          <a:off x="85724" y="44291"/>
          <a:ext cx="514350" cy="514350"/>
        </a:xfrm>
        <a:prstGeom prst="ellipse">
          <a:avLst/>
        </a:prstGeom>
        <a:solidFill>
          <a:srgbClr val="0070C0">
            <a:alpha val="50000"/>
          </a:srgbClr>
        </a:solidFill>
        <a:ln w="31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ctr" anchorCtr="0">
          <a:noAutofit/>
        </a:bodyPr>
        <a:lstStyle/>
        <a:p>
          <a:pPr lvl="0" algn="ctr" defTabSz="355600">
            <a:lnSpc>
              <a:spcPct val="90000"/>
            </a:lnSpc>
            <a:spcBef>
              <a:spcPct val="0"/>
            </a:spcBef>
            <a:spcAft>
              <a:spcPct val="35000"/>
            </a:spcAft>
          </a:pPr>
          <a:r>
            <a:rPr lang="en-US" sz="800" kern="1200">
              <a:solidFill>
                <a:schemeClr val="bg1">
                  <a:lumMod val="75000"/>
                </a:schemeClr>
              </a:solidFill>
            </a:rPr>
            <a:t>BAS</a:t>
          </a:r>
          <a:endParaRPr lang="en-US" sz="600" kern="1200">
            <a:solidFill>
              <a:schemeClr val="bg1">
                <a:lumMod val="75000"/>
              </a:schemeClr>
            </a:solidFill>
          </a:endParaRPr>
        </a:p>
      </dsp:txBody>
      <dsp:txXfrm>
        <a:off x="253017" y="70008"/>
        <a:ext cx="179765" cy="77152"/>
      </dsp:txXfrm>
    </dsp:sp>
    <dsp:sp modelId="{3FD34407-2F1C-4BD5-AC29-A5109857AAB4}">
      <dsp:nvSpPr>
        <dsp:cNvPr id="0" name=""/>
        <dsp:cNvSpPr/>
      </dsp:nvSpPr>
      <dsp:spPr>
        <a:xfrm>
          <a:off x="85724" y="130016"/>
          <a:ext cx="514350" cy="51435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91440" rIns="42672" bIns="42672" numCol="1" spcCol="1270" anchor="ctr" anchorCtr="0">
          <a:noAutofit/>
        </a:bodyPr>
        <a:lstStyle/>
        <a:p>
          <a:pPr lvl="0" algn="ctr" defTabSz="266700">
            <a:lnSpc>
              <a:spcPct val="90000"/>
            </a:lnSpc>
            <a:spcBef>
              <a:spcPct val="0"/>
            </a:spcBef>
            <a:spcAft>
              <a:spcPct val="35000"/>
            </a:spcAft>
          </a:pPr>
          <a:endParaRPr lang="en-US" sz="600" kern="1200"/>
        </a:p>
      </dsp:txBody>
      <dsp:txXfrm>
        <a:off x="223056" y="162163"/>
        <a:ext cx="239687" cy="96440"/>
      </dsp:txXfrm>
    </dsp:sp>
    <dsp:sp modelId="{7E262A10-1134-48A8-8D23-0899B515DEF8}">
      <dsp:nvSpPr>
        <dsp:cNvPr id="0" name=""/>
        <dsp:cNvSpPr/>
      </dsp:nvSpPr>
      <dsp:spPr>
        <a:xfrm>
          <a:off x="128587" y="194310"/>
          <a:ext cx="428625" cy="428625"/>
        </a:xfrm>
        <a:prstGeom prst="ellipse">
          <a:avLst/>
        </a:prstGeom>
        <a:solidFill>
          <a:srgbClr val="C89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r>
            <a:rPr lang="en-US" sz="1200" b="1" kern="1200"/>
            <a:t>BFS</a:t>
          </a:r>
          <a:endParaRPr lang="en-US" sz="1000" b="1" kern="1200"/>
        </a:p>
      </dsp:txBody>
      <dsp:txXfrm>
        <a:off x="191358" y="301466"/>
        <a:ext cx="303083" cy="214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AD3AE-7DC1-4C15-B926-6FCFFD01670A}">
      <dsp:nvSpPr>
        <dsp:cNvPr id="0" name=""/>
        <dsp:cNvSpPr/>
      </dsp:nvSpPr>
      <dsp:spPr>
        <a:xfrm>
          <a:off x="85724" y="44291"/>
          <a:ext cx="514350" cy="514350"/>
        </a:xfrm>
        <a:prstGeom prst="ellipse">
          <a:avLst/>
        </a:prstGeom>
        <a:solidFill>
          <a:srgbClr val="0070C0">
            <a:alpha val="50000"/>
          </a:srgbClr>
        </a:solidFill>
        <a:ln w="31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bg1">
                <a:lumMod val="75000"/>
              </a:schemeClr>
            </a:solidFill>
          </a:endParaRPr>
        </a:p>
      </dsp:txBody>
      <dsp:txXfrm>
        <a:off x="253017" y="70008"/>
        <a:ext cx="179765" cy="77152"/>
      </dsp:txXfrm>
    </dsp:sp>
    <dsp:sp modelId="{3FD34407-2F1C-4BD5-AC29-A5109857AAB4}">
      <dsp:nvSpPr>
        <dsp:cNvPr id="0" name=""/>
        <dsp:cNvSpPr/>
      </dsp:nvSpPr>
      <dsp:spPr>
        <a:xfrm>
          <a:off x="85724" y="130016"/>
          <a:ext cx="514350" cy="51435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91440" rIns="42672" bIns="42672" numCol="1" spcCol="1270" anchor="ctr" anchorCtr="0">
          <a:noAutofit/>
        </a:bodyPr>
        <a:lstStyle/>
        <a:p>
          <a:pPr lvl="0" algn="ctr" defTabSz="266700">
            <a:lnSpc>
              <a:spcPct val="90000"/>
            </a:lnSpc>
            <a:spcBef>
              <a:spcPct val="0"/>
            </a:spcBef>
            <a:spcAft>
              <a:spcPct val="35000"/>
            </a:spcAft>
          </a:pPr>
          <a:endParaRPr lang="en-US" sz="600" kern="1200" dirty="0"/>
        </a:p>
      </dsp:txBody>
      <dsp:txXfrm>
        <a:off x="223056" y="162163"/>
        <a:ext cx="239687" cy="96440"/>
      </dsp:txXfrm>
    </dsp:sp>
    <dsp:sp modelId="{7E262A10-1134-48A8-8D23-0899B515DEF8}">
      <dsp:nvSpPr>
        <dsp:cNvPr id="0" name=""/>
        <dsp:cNvSpPr/>
      </dsp:nvSpPr>
      <dsp:spPr>
        <a:xfrm>
          <a:off x="128587" y="194310"/>
          <a:ext cx="428625" cy="428625"/>
        </a:xfrm>
        <a:prstGeom prst="ellipse">
          <a:avLst/>
        </a:prstGeom>
        <a:solidFill>
          <a:srgbClr val="C89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r>
            <a:rPr lang="en-US" sz="1200" b="1" kern="1200"/>
            <a:t>BFS</a:t>
          </a:r>
          <a:endParaRPr lang="en-US" sz="1000" b="1" kern="1200"/>
        </a:p>
      </dsp:txBody>
      <dsp:txXfrm>
        <a:off x="191358" y="301466"/>
        <a:ext cx="303083" cy="214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AD3AE-7DC1-4C15-B926-6FCFFD01670A}">
      <dsp:nvSpPr>
        <dsp:cNvPr id="0" name=""/>
        <dsp:cNvSpPr/>
      </dsp:nvSpPr>
      <dsp:spPr>
        <a:xfrm>
          <a:off x="85724" y="44291"/>
          <a:ext cx="514350" cy="514350"/>
        </a:xfrm>
        <a:prstGeom prst="ellipse">
          <a:avLst/>
        </a:prstGeom>
        <a:solidFill>
          <a:srgbClr val="0070C0">
            <a:alpha val="50000"/>
          </a:srgbClr>
        </a:solidFill>
        <a:ln w="31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ctr" anchorCtr="0">
          <a:noAutofit/>
        </a:bodyPr>
        <a:lstStyle/>
        <a:p>
          <a:pPr lvl="0" algn="ctr" defTabSz="266700">
            <a:lnSpc>
              <a:spcPct val="90000"/>
            </a:lnSpc>
            <a:spcBef>
              <a:spcPct val="0"/>
            </a:spcBef>
            <a:spcAft>
              <a:spcPct val="35000"/>
            </a:spcAft>
          </a:pPr>
          <a:endParaRPr lang="en-US" sz="600" kern="1200" dirty="0">
            <a:solidFill>
              <a:schemeClr val="bg1">
                <a:lumMod val="75000"/>
              </a:schemeClr>
            </a:solidFill>
          </a:endParaRPr>
        </a:p>
      </dsp:txBody>
      <dsp:txXfrm>
        <a:off x="253017" y="70008"/>
        <a:ext cx="179765" cy="77152"/>
      </dsp:txXfrm>
    </dsp:sp>
    <dsp:sp modelId="{3FD34407-2F1C-4BD5-AC29-A5109857AAB4}">
      <dsp:nvSpPr>
        <dsp:cNvPr id="0" name=""/>
        <dsp:cNvSpPr/>
      </dsp:nvSpPr>
      <dsp:spPr>
        <a:xfrm>
          <a:off x="85724" y="130016"/>
          <a:ext cx="514350" cy="51435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91440" rIns="42672" bIns="42672" numCol="1" spcCol="1270" anchor="ctr" anchorCtr="0">
          <a:noAutofit/>
        </a:bodyPr>
        <a:lstStyle/>
        <a:p>
          <a:pPr lvl="0" algn="ctr" defTabSz="266700">
            <a:lnSpc>
              <a:spcPct val="90000"/>
            </a:lnSpc>
            <a:spcBef>
              <a:spcPct val="0"/>
            </a:spcBef>
            <a:spcAft>
              <a:spcPct val="35000"/>
            </a:spcAft>
          </a:pPr>
          <a:endParaRPr lang="en-US" sz="600" kern="1200"/>
        </a:p>
      </dsp:txBody>
      <dsp:txXfrm>
        <a:off x="223056" y="162163"/>
        <a:ext cx="239687" cy="96440"/>
      </dsp:txXfrm>
    </dsp:sp>
    <dsp:sp modelId="{7E262A10-1134-48A8-8D23-0899B515DEF8}">
      <dsp:nvSpPr>
        <dsp:cNvPr id="0" name=""/>
        <dsp:cNvSpPr/>
      </dsp:nvSpPr>
      <dsp:spPr>
        <a:xfrm>
          <a:off x="128587" y="194310"/>
          <a:ext cx="428625" cy="428625"/>
        </a:xfrm>
        <a:prstGeom prst="ellipse">
          <a:avLst/>
        </a:prstGeom>
        <a:solidFill>
          <a:srgbClr val="C89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r>
            <a:rPr lang="en-US" sz="1200" b="1" kern="1200"/>
            <a:t>BFS</a:t>
          </a:r>
          <a:endParaRPr lang="en-US" sz="1000" b="1" kern="1200"/>
        </a:p>
      </dsp:txBody>
      <dsp:txXfrm>
        <a:off x="191358" y="301466"/>
        <a:ext cx="303083" cy="214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AD3AE-7DC1-4C15-B926-6FCFFD01670A}">
      <dsp:nvSpPr>
        <dsp:cNvPr id="0" name=""/>
        <dsp:cNvSpPr/>
      </dsp:nvSpPr>
      <dsp:spPr>
        <a:xfrm>
          <a:off x="85724" y="44291"/>
          <a:ext cx="514350" cy="514350"/>
        </a:xfrm>
        <a:prstGeom prst="ellipse">
          <a:avLst/>
        </a:prstGeom>
        <a:solidFill>
          <a:srgbClr val="0070C0">
            <a:alpha val="50000"/>
          </a:srgbClr>
        </a:solidFill>
        <a:ln w="31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ctr" anchorCtr="0">
          <a:noAutofit/>
        </a:bodyPr>
        <a:lstStyle/>
        <a:p>
          <a:pPr lvl="0" algn="ctr" defTabSz="355600">
            <a:lnSpc>
              <a:spcPct val="90000"/>
            </a:lnSpc>
            <a:spcBef>
              <a:spcPct val="0"/>
            </a:spcBef>
            <a:spcAft>
              <a:spcPct val="35000"/>
            </a:spcAft>
          </a:pPr>
          <a:r>
            <a:rPr lang="en-US" sz="800" kern="1200">
              <a:solidFill>
                <a:schemeClr val="bg1">
                  <a:lumMod val="75000"/>
                </a:schemeClr>
              </a:solidFill>
            </a:rPr>
            <a:t>BAS</a:t>
          </a:r>
          <a:endParaRPr lang="en-US" sz="600" kern="1200">
            <a:solidFill>
              <a:schemeClr val="bg1">
                <a:lumMod val="75000"/>
              </a:schemeClr>
            </a:solidFill>
          </a:endParaRPr>
        </a:p>
      </dsp:txBody>
      <dsp:txXfrm>
        <a:off x="253017" y="70008"/>
        <a:ext cx="179765" cy="77152"/>
      </dsp:txXfrm>
    </dsp:sp>
    <dsp:sp modelId="{3FD34407-2F1C-4BD5-AC29-A5109857AAB4}">
      <dsp:nvSpPr>
        <dsp:cNvPr id="0" name=""/>
        <dsp:cNvSpPr/>
      </dsp:nvSpPr>
      <dsp:spPr>
        <a:xfrm>
          <a:off x="85724" y="130016"/>
          <a:ext cx="514350" cy="51435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91440" rIns="42672" bIns="42672" numCol="1" spcCol="1270" anchor="ctr" anchorCtr="0">
          <a:noAutofit/>
        </a:bodyPr>
        <a:lstStyle/>
        <a:p>
          <a:pPr lvl="0" algn="ctr" defTabSz="266700">
            <a:lnSpc>
              <a:spcPct val="90000"/>
            </a:lnSpc>
            <a:spcBef>
              <a:spcPct val="0"/>
            </a:spcBef>
            <a:spcAft>
              <a:spcPct val="35000"/>
            </a:spcAft>
          </a:pPr>
          <a:endParaRPr lang="en-US" sz="600" kern="1200"/>
        </a:p>
      </dsp:txBody>
      <dsp:txXfrm>
        <a:off x="223056" y="162163"/>
        <a:ext cx="239687" cy="96440"/>
      </dsp:txXfrm>
    </dsp:sp>
    <dsp:sp modelId="{7E262A10-1134-48A8-8D23-0899B515DEF8}">
      <dsp:nvSpPr>
        <dsp:cNvPr id="0" name=""/>
        <dsp:cNvSpPr/>
      </dsp:nvSpPr>
      <dsp:spPr>
        <a:xfrm>
          <a:off x="128587" y="194310"/>
          <a:ext cx="428625" cy="428625"/>
        </a:xfrm>
        <a:prstGeom prst="ellipse">
          <a:avLst/>
        </a:prstGeom>
        <a:solidFill>
          <a:srgbClr val="C89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r>
            <a:rPr lang="en-US" sz="1200" b="1" kern="1200"/>
            <a:t>BFS</a:t>
          </a:r>
          <a:endParaRPr lang="en-US" sz="1000" b="1" kern="1200"/>
        </a:p>
      </dsp:txBody>
      <dsp:txXfrm>
        <a:off x="191358" y="301466"/>
        <a:ext cx="303083" cy="214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AD3AE-7DC1-4C15-B926-6FCFFD01670A}">
      <dsp:nvSpPr>
        <dsp:cNvPr id="0" name=""/>
        <dsp:cNvSpPr/>
      </dsp:nvSpPr>
      <dsp:spPr>
        <a:xfrm>
          <a:off x="85724" y="44291"/>
          <a:ext cx="514350" cy="514350"/>
        </a:xfrm>
        <a:prstGeom prst="ellipse">
          <a:avLst/>
        </a:prstGeom>
        <a:solidFill>
          <a:srgbClr val="0070C0">
            <a:alpha val="50000"/>
          </a:srgbClr>
        </a:solidFill>
        <a:ln w="31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ctr" anchorCtr="0">
          <a:noAutofit/>
        </a:bodyPr>
        <a:lstStyle/>
        <a:p>
          <a:pPr lvl="0" algn="ctr" defTabSz="355600">
            <a:lnSpc>
              <a:spcPct val="90000"/>
            </a:lnSpc>
            <a:spcBef>
              <a:spcPct val="0"/>
            </a:spcBef>
            <a:spcAft>
              <a:spcPct val="35000"/>
            </a:spcAft>
          </a:pPr>
          <a:r>
            <a:rPr lang="en-US" sz="800" kern="1200">
              <a:solidFill>
                <a:schemeClr val="bg1">
                  <a:lumMod val="75000"/>
                </a:schemeClr>
              </a:solidFill>
            </a:rPr>
            <a:t>BAS</a:t>
          </a:r>
          <a:endParaRPr lang="en-US" sz="600" kern="1200">
            <a:solidFill>
              <a:schemeClr val="bg1">
                <a:lumMod val="75000"/>
              </a:schemeClr>
            </a:solidFill>
          </a:endParaRPr>
        </a:p>
      </dsp:txBody>
      <dsp:txXfrm>
        <a:off x="253017" y="70008"/>
        <a:ext cx="179765" cy="77152"/>
      </dsp:txXfrm>
    </dsp:sp>
    <dsp:sp modelId="{3FD34407-2F1C-4BD5-AC29-A5109857AAB4}">
      <dsp:nvSpPr>
        <dsp:cNvPr id="0" name=""/>
        <dsp:cNvSpPr/>
      </dsp:nvSpPr>
      <dsp:spPr>
        <a:xfrm>
          <a:off x="85724" y="130016"/>
          <a:ext cx="514350" cy="51435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91440" rIns="42672" bIns="42672" numCol="1" spcCol="1270" anchor="ctr" anchorCtr="0">
          <a:noAutofit/>
        </a:bodyPr>
        <a:lstStyle/>
        <a:p>
          <a:pPr lvl="0" algn="ctr" defTabSz="266700">
            <a:lnSpc>
              <a:spcPct val="90000"/>
            </a:lnSpc>
            <a:spcBef>
              <a:spcPct val="0"/>
            </a:spcBef>
            <a:spcAft>
              <a:spcPct val="35000"/>
            </a:spcAft>
          </a:pPr>
          <a:endParaRPr lang="en-US" sz="600" kern="1200"/>
        </a:p>
      </dsp:txBody>
      <dsp:txXfrm>
        <a:off x="223056" y="162163"/>
        <a:ext cx="239687" cy="96440"/>
      </dsp:txXfrm>
    </dsp:sp>
    <dsp:sp modelId="{7E262A10-1134-48A8-8D23-0899B515DEF8}">
      <dsp:nvSpPr>
        <dsp:cNvPr id="0" name=""/>
        <dsp:cNvSpPr/>
      </dsp:nvSpPr>
      <dsp:spPr>
        <a:xfrm>
          <a:off x="128587" y="194310"/>
          <a:ext cx="428625" cy="428625"/>
        </a:xfrm>
        <a:prstGeom prst="ellipse">
          <a:avLst/>
        </a:prstGeom>
        <a:solidFill>
          <a:srgbClr val="C89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r>
            <a:rPr lang="en-US" sz="1200" b="1" kern="1200"/>
            <a:t>BFS</a:t>
          </a:r>
          <a:endParaRPr lang="en-US" sz="1000" b="1" kern="1200"/>
        </a:p>
      </dsp:txBody>
      <dsp:txXfrm>
        <a:off x="191358" y="301466"/>
        <a:ext cx="303083" cy="214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AD3AE-7DC1-4C15-B926-6FCFFD01670A}">
      <dsp:nvSpPr>
        <dsp:cNvPr id="0" name=""/>
        <dsp:cNvSpPr/>
      </dsp:nvSpPr>
      <dsp:spPr>
        <a:xfrm>
          <a:off x="85724" y="44291"/>
          <a:ext cx="514350" cy="514350"/>
        </a:xfrm>
        <a:prstGeom prst="ellipse">
          <a:avLst/>
        </a:prstGeom>
        <a:solidFill>
          <a:srgbClr val="0070C0">
            <a:alpha val="50000"/>
          </a:srgbClr>
        </a:solidFill>
        <a:ln w="31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ctr" anchorCtr="0">
          <a:noAutofit/>
        </a:bodyPr>
        <a:lstStyle/>
        <a:p>
          <a:pPr lvl="0" algn="ctr" defTabSz="355600">
            <a:lnSpc>
              <a:spcPct val="90000"/>
            </a:lnSpc>
            <a:spcBef>
              <a:spcPct val="0"/>
            </a:spcBef>
            <a:spcAft>
              <a:spcPct val="35000"/>
            </a:spcAft>
          </a:pPr>
          <a:r>
            <a:rPr lang="en-US" sz="800" kern="1200">
              <a:solidFill>
                <a:schemeClr val="bg1">
                  <a:lumMod val="75000"/>
                </a:schemeClr>
              </a:solidFill>
            </a:rPr>
            <a:t>BAS</a:t>
          </a:r>
          <a:endParaRPr lang="en-US" sz="600" kern="1200">
            <a:solidFill>
              <a:schemeClr val="bg1">
                <a:lumMod val="75000"/>
              </a:schemeClr>
            </a:solidFill>
          </a:endParaRPr>
        </a:p>
      </dsp:txBody>
      <dsp:txXfrm>
        <a:off x="253017" y="70008"/>
        <a:ext cx="179765" cy="77152"/>
      </dsp:txXfrm>
    </dsp:sp>
    <dsp:sp modelId="{3FD34407-2F1C-4BD5-AC29-A5109857AAB4}">
      <dsp:nvSpPr>
        <dsp:cNvPr id="0" name=""/>
        <dsp:cNvSpPr/>
      </dsp:nvSpPr>
      <dsp:spPr>
        <a:xfrm>
          <a:off x="85724" y="130016"/>
          <a:ext cx="514350" cy="51435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91440" rIns="42672" bIns="42672" numCol="1" spcCol="1270" anchor="ctr" anchorCtr="0">
          <a:noAutofit/>
        </a:bodyPr>
        <a:lstStyle/>
        <a:p>
          <a:pPr lvl="0" algn="ctr" defTabSz="266700">
            <a:lnSpc>
              <a:spcPct val="90000"/>
            </a:lnSpc>
            <a:spcBef>
              <a:spcPct val="0"/>
            </a:spcBef>
            <a:spcAft>
              <a:spcPct val="35000"/>
            </a:spcAft>
          </a:pPr>
          <a:endParaRPr lang="en-US" sz="600" kern="1200"/>
        </a:p>
      </dsp:txBody>
      <dsp:txXfrm>
        <a:off x="223056" y="162163"/>
        <a:ext cx="239687" cy="96440"/>
      </dsp:txXfrm>
    </dsp:sp>
    <dsp:sp modelId="{7E262A10-1134-48A8-8D23-0899B515DEF8}">
      <dsp:nvSpPr>
        <dsp:cNvPr id="0" name=""/>
        <dsp:cNvSpPr/>
      </dsp:nvSpPr>
      <dsp:spPr>
        <a:xfrm>
          <a:off x="128587" y="194310"/>
          <a:ext cx="428625" cy="428625"/>
        </a:xfrm>
        <a:prstGeom prst="ellipse">
          <a:avLst/>
        </a:prstGeom>
        <a:solidFill>
          <a:srgbClr val="C89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r>
            <a:rPr lang="en-US" sz="1200" b="1" kern="1200"/>
            <a:t>BFS</a:t>
          </a:r>
          <a:endParaRPr lang="en-US" sz="1000" b="1" kern="1200"/>
        </a:p>
      </dsp:txBody>
      <dsp:txXfrm>
        <a:off x="191358" y="301466"/>
        <a:ext cx="303083" cy="214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AD3AE-7DC1-4C15-B926-6FCFFD01670A}">
      <dsp:nvSpPr>
        <dsp:cNvPr id="0" name=""/>
        <dsp:cNvSpPr/>
      </dsp:nvSpPr>
      <dsp:spPr>
        <a:xfrm>
          <a:off x="85724" y="44291"/>
          <a:ext cx="514350" cy="514350"/>
        </a:xfrm>
        <a:prstGeom prst="ellipse">
          <a:avLst/>
        </a:prstGeom>
        <a:solidFill>
          <a:srgbClr val="0070C0">
            <a:alpha val="50000"/>
          </a:srgbClr>
        </a:solidFill>
        <a:ln w="31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ctr" anchorCtr="0">
          <a:noAutofit/>
        </a:bodyPr>
        <a:lstStyle/>
        <a:p>
          <a:pPr lvl="0" algn="ctr" defTabSz="355600">
            <a:lnSpc>
              <a:spcPct val="90000"/>
            </a:lnSpc>
            <a:spcBef>
              <a:spcPct val="0"/>
            </a:spcBef>
            <a:spcAft>
              <a:spcPct val="35000"/>
            </a:spcAft>
          </a:pPr>
          <a:r>
            <a:rPr lang="en-US" sz="800" kern="1200">
              <a:solidFill>
                <a:schemeClr val="bg1">
                  <a:lumMod val="75000"/>
                </a:schemeClr>
              </a:solidFill>
            </a:rPr>
            <a:t>BAS</a:t>
          </a:r>
          <a:endParaRPr lang="en-US" sz="600" kern="1200">
            <a:solidFill>
              <a:schemeClr val="bg1">
                <a:lumMod val="75000"/>
              </a:schemeClr>
            </a:solidFill>
          </a:endParaRPr>
        </a:p>
      </dsp:txBody>
      <dsp:txXfrm>
        <a:off x="253017" y="70008"/>
        <a:ext cx="179765" cy="77152"/>
      </dsp:txXfrm>
    </dsp:sp>
    <dsp:sp modelId="{3FD34407-2F1C-4BD5-AC29-A5109857AAB4}">
      <dsp:nvSpPr>
        <dsp:cNvPr id="0" name=""/>
        <dsp:cNvSpPr/>
      </dsp:nvSpPr>
      <dsp:spPr>
        <a:xfrm>
          <a:off x="85724" y="130016"/>
          <a:ext cx="514350" cy="51435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91440" rIns="42672" bIns="42672" numCol="1" spcCol="1270" anchor="ctr" anchorCtr="0">
          <a:noAutofit/>
        </a:bodyPr>
        <a:lstStyle/>
        <a:p>
          <a:pPr lvl="0" algn="ctr" defTabSz="266700">
            <a:lnSpc>
              <a:spcPct val="90000"/>
            </a:lnSpc>
            <a:spcBef>
              <a:spcPct val="0"/>
            </a:spcBef>
            <a:spcAft>
              <a:spcPct val="35000"/>
            </a:spcAft>
          </a:pPr>
          <a:endParaRPr lang="en-US" sz="600" kern="1200"/>
        </a:p>
      </dsp:txBody>
      <dsp:txXfrm>
        <a:off x="223056" y="162163"/>
        <a:ext cx="239687" cy="96440"/>
      </dsp:txXfrm>
    </dsp:sp>
    <dsp:sp modelId="{7E262A10-1134-48A8-8D23-0899B515DEF8}">
      <dsp:nvSpPr>
        <dsp:cNvPr id="0" name=""/>
        <dsp:cNvSpPr/>
      </dsp:nvSpPr>
      <dsp:spPr>
        <a:xfrm>
          <a:off x="128587" y="194310"/>
          <a:ext cx="428625" cy="428625"/>
        </a:xfrm>
        <a:prstGeom prst="ellipse">
          <a:avLst/>
        </a:prstGeom>
        <a:solidFill>
          <a:srgbClr val="C89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r>
            <a:rPr lang="en-US" sz="1200" b="1" kern="1200"/>
            <a:t>BFS</a:t>
          </a:r>
          <a:endParaRPr lang="en-US" sz="1000" b="1" kern="1200"/>
        </a:p>
      </dsp:txBody>
      <dsp:txXfrm>
        <a:off x="191358" y="301466"/>
        <a:ext cx="303083" cy="21431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30T00:56:02.137"/>
    </inkml:context>
    <inkml:brush xml:id="br0">
      <inkml:brushProperty name="width" value="0.1" units="cm"/>
      <inkml:brushProperty name="height" value="0.1" units="cm"/>
      <inkml:brushProperty name="color" value="#E71224"/>
    </inkml:brush>
  </inkml:definitions>
  <inkml:trace contextRef="#ctx0" brushRef="#br0">11589 13839 16383 0 0,'8'0'0'0'0,"7"0"0"0"0,5 0 0 0 0,16 0 0 0 0,60 0 0 0 0,18 0 0 0 0,-7 0 0 0 0,-17 0 0 0 0,-20 0 0 0 0,-16 0 0 0 0,-11 0 0 0 0,-8 0 0 0 0,-5 0 0 0 0,-5 0 0 0 0,-1 0 0 0 0,-1 0 0 0 0,3 0 0 0 0,3 0 0 0 0,-1 0 0 0 0,0 0 0 0 0,3 0 0 0 0,1 0 0 0 0,-2 0 0 0 0,4 0 0 0 0,3 0 0 0 0,0 0 0 0 0,-2 0 0 0 0,-4 0 0 0 0,3 0 0 0 0,2 0 0 0 0,1 0 0 0 0,1 0 0 0 0,3 0 0 0 0,-1 0 0 0 0,-4 0 0 0 0,-4 0 0 0 0,2 0 0 0 0,-2 0 0 0 0,3 0 0 0 0,3 0 0 0 0,0 0 0 0 0,-3 0 0 0 0,1 0 0 0 0,3 0 0 0 0,0 0 0 0 0,-4 0 0 0 0,1 0 0 0 0,2 0 0 0 0,0 0 0 0 0,1 0 0 0 0,2 0 0 0 0,-1 0 0 0 0,-4 0 0 0 0,-4 0 0 0 0,-2 0 0 0 0,0 0 0 0 0,1 0 0 0 0,3 0 0 0 0,-1 0 0 0 0,4 0 0 0 0,-2 0 0 0 0,-2 0 0 0 0,-2 0 0 0 0,1 0 0 0 0,0 0 0 0 0,-1 0 0 0 0,-3 0 0 0 0,3 0 0 0 0,9 0 0 0 0,1 0 0 0 0,-2 0 0 0 0,1 0 0 0 0,-2 0 0 0 0,-4 0 0 0 0,-3 0 0 0 0,-3 0 0 0 0,-2 0 0 0 0,-1 0 0 0 0,0 0 0 0 0,11 0 0 0 0,13 0 0 0 0,5 0 0 0 0,12 0 0 0 0,-3 0 0 0 0,-7 0 0 0 0,3 0 0 0 0,-3 0 0 0 0,-9 0 0 0 0,-3 0 0 0 0,-4 0 0 0 0,-6 0 0 0 0,0 0 0 0 0,2 0 0 0 0,0 0 0 0 0,2 0 0 0 0,-2 0 0 0 0,10 0 0 0 0,1 0 0 0 0,-3 0 0 0 0,8 0 0 0 0,7 0 0 0 0,6 0 0 0 0,1 0 0 0 0,1 0 0 0 0,-2 0 0 0 0,-9 0 0 0 0,-5 0 0 0 0,-2 0 0 0 0,-3 0 0 0 0,-3 0 0 0 0,-6 0 0 0 0,-5 0 0 0 0,-4 0 0 0 0,-2 0 0 0 0,-1 0 0 0 0,-2 0 0 0 0,5 0 0 0 0,1 0 0 0 0,4 0 0 0 0,1 0 0 0 0,-2 0 0 0 0,2 0 0 0 0,0 0 0 0 0,-2 0 0 0 0,2 0 0 0 0,-1 0 0 0 0,-1 0 0 0 0,-3 0 0 0 0,3 0 0 0 0,-1 0 0 0 0,-1 0 0 0 0,-1 0 0 0 0,6 0 0 0 0,7 0 0 0 0,4 0 0 0 0,6 0 0 0 0,-1 0 0 0 0,-6 0 0 0 0,-5 0 0 0 0,-2 0 0 0 0,1 0 0 0 0,-2 0 0 0 0,-3 0 0 0 0,1 0 0 0 0,3 0 0 0 0,-1 0 0 0 0,-3 0 0 0 0,6 0 0 0 0,0 0 0 0 0,1 0 0 0 0,2-4 0 0 0,3-1 0 0 0,-3 0 0 0 0,-5 2 0 0 0,0 0 0 0 0,2 1 0 0 0,-3 1 0 0 0,2 1 0 0 0,2 0 0 0 0,3 0 0 0 0,5 0 0 0 0,4-3 0 0 0,-2-2 0 0 0,0 1 0 0 0,-2 0 0 0 0,-3-3 0 0 0,-3 0 0 0 0,-3 2 0 0 0,2 0 0 0 0,1 3 0 0 0,3 0 0 0 0,0 2 0 0 0,-2-1 0 0 0,-6 2 0 0 0,1-1 0 0 0,-4 0 0 0 0,-3 0 0 0 0,2 1 0 0 0,7-1 0 0 0,4 0 0 0 0,9 0 0 0 0,1 0 0 0 0,-2 0 0 0 0,-4 0 0 0 0,-1 0 0 0 0,-4 0 0 0 0,-7 0 0 0 0,-4 0 0 0 0,-4 0 0 0 0,2 0 0 0 0,-1 0 0 0 0,3 0 0 0 0,9 0 0 0 0,0 0 0 0 0,3 0 0 0 0,-3 0 0 0 0,-1 0 0 0 0,-2 0 0 0 0,-4 0 0 0 0,-4 0 0 0 0,1 0 0 0 0,0 0 0 0 0,-2 0 0 0 0,-2 0 0 0 0,-1 0 0 0 0,-2 0 0 0 0,0 0 0 0 0,-1 0 0 0 0,1 0 0 0 0,-1 0 0 0 0,4 0 0 0 0,2 0 0 0 0,-1 0 0 0 0,4 0 0 0 0,0 0 0 0 0,2 0 0 0 0,1 0 0 0 0,-3 0 0 0 0,6-4 0 0 0,4-1 0 0 0,0 0 0 0 0,-4 1 0 0 0,4-2 0 0 0,4-1 0 0 0,1 1 0 0 0,5 2 0 0 0,-2 1 0 0 0,-1 1 0 0 0,-2 2 0 0 0,0 0 0 0 0,-4 0 0 0 0,-5 0 0 0 0,-6 0 0 0 0,-3 1 0 0 0,-4-1 0 0 0,-1 0 0 0 0,-1 0 0 0 0,7 0 0 0 0,8 0 0 0 0,5 0 0 0 0,7 0 0 0 0,4 0 0 0 0,-4 0 0 0 0,-2 0 0 0 0,-1 0 0 0 0,0 0 0 0 0,-5 0 0 0 0,0 0 0 0 0,-5 0 0 0 0,-3 0 0 0 0,-1 0 0 0 0,0 0 0 0 0,-2 0 0 0 0,4 0 0 0 0,7 0 0 0 0,-2 0 0 0 0,-3 0 0 0 0,-3 0 0 0 0,-4 0 0 0 0,1 0 0 0 0,-1 0 0 0 0,-1 0 0 0 0,-2 0 0 0 0,-1 0 0 0 0,2 0 0 0 0,6 0 0 0 0,4 0 0 0 0,0 0 0 0 0,-2 0 0 0 0,0 0 0 0 0,-1 0 0 0 0,1 0 0 0 0,-2 0 0 0 0,-2 0 0 0 0,2 0 0 0 0,2 0 0 0 0,0 0 0 0 0,-3 0 0 0 0,2 0 0 0 0,-2 0 0 0 0,-2 0 0 0 0,-2 0 0 0 0,-3 0 0 0 0,-1 0 0 0 0,-1 0 0 0 0,4 0 0 0 0,5 0 0 0 0,1 0 0 0 0,-1 0 0 0 0,-3 0 0 0 0,-2 0 0 0 0,2 0 0 0 0,5 0 0 0 0,-1 0 0 0 0,-1 0 0 0 0,-3 0 0 0 0,-2 0 0 0 0,-2 0 0 0 0,-1 0 0 0 0,7-4 0 0 0,6-1 0 0 0,1 0 0 0 0,6 2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0D6FCD-3E14-458F-8D58-E7DDF9508D8F}" type="datetimeFigureOut">
              <a:rPr lang="en-US" smtClean="0"/>
              <a:t>3/29/2022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7E9546-B947-47BA-95F6-A7FAAEAD6578}" type="slidenum">
              <a:rPr lang="en-US" smtClean="0"/>
              <a:t>‹#›</a:t>
            </a:fld>
            <a:endParaRPr lang="en-US"/>
          </a:p>
        </p:txBody>
      </p:sp>
    </p:spTree>
    <p:extLst>
      <p:ext uri="{BB962C8B-B14F-4D97-AF65-F5344CB8AC3E}">
        <p14:creationId xmlns:p14="http://schemas.microsoft.com/office/powerpoint/2010/main" val="354154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E9546-B947-47BA-95F6-A7FAAEAD6578}" type="slidenum">
              <a:rPr lang="en-US" smtClean="0"/>
              <a:t>5</a:t>
            </a:fld>
            <a:endParaRPr lang="en-US" dirty="0"/>
          </a:p>
        </p:txBody>
      </p:sp>
    </p:spTree>
    <p:extLst>
      <p:ext uri="{BB962C8B-B14F-4D97-AF65-F5344CB8AC3E}">
        <p14:creationId xmlns:p14="http://schemas.microsoft.com/office/powerpoint/2010/main" val="272061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Gone thru preliminary </a:t>
            </a:r>
            <a:r>
              <a:rPr lang="en-US" dirty="0" err="1">
                <a:cs typeface="Calibri"/>
              </a:rPr>
              <a:t>confirguation</a:t>
            </a:r>
            <a:r>
              <a:rPr lang="en-US" dirty="0">
                <a:cs typeface="Calibri"/>
              </a:rPr>
              <a:t> testing with several more testing cycles to come</a:t>
            </a:r>
          </a:p>
          <a:p>
            <a:r>
              <a:rPr lang="en-US" dirty="0">
                <a:cs typeface="Calibri"/>
              </a:rPr>
              <a:t>Testing is the primary activity during March and April</a:t>
            </a:r>
          </a:p>
          <a:p>
            <a:endParaRPr lang="en-US" dirty="0">
              <a:cs typeface="Calibri"/>
            </a:endParaRPr>
          </a:p>
        </p:txBody>
      </p:sp>
      <p:sp>
        <p:nvSpPr>
          <p:cNvPr id="4" name="Slide Number Placeholder 3"/>
          <p:cNvSpPr>
            <a:spLocks noGrp="1"/>
          </p:cNvSpPr>
          <p:nvPr>
            <p:ph type="sldNum" sz="quarter" idx="5"/>
          </p:nvPr>
        </p:nvSpPr>
        <p:spPr/>
        <p:txBody>
          <a:bodyPr/>
          <a:lstStyle/>
          <a:p>
            <a:fld id="{DF7E9546-B947-47BA-95F6-A7FAAEAD6578}" type="slidenum">
              <a:rPr lang="en-US" smtClean="0"/>
              <a:t>45</a:t>
            </a:fld>
            <a:endParaRPr lang="en-US"/>
          </a:p>
        </p:txBody>
      </p:sp>
    </p:spTree>
    <p:extLst>
      <p:ext uri="{BB962C8B-B14F-4D97-AF65-F5344CB8AC3E}">
        <p14:creationId xmlns:p14="http://schemas.microsoft.com/office/powerpoint/2010/main" val="370427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Currently in the process of launching the Testing and Pilot nomination process</a:t>
            </a:r>
          </a:p>
          <a:p>
            <a:r>
              <a:rPr lang="en-US" dirty="0">
                <a:cs typeface="Calibri"/>
              </a:rPr>
              <a:t>We are looking for </a:t>
            </a:r>
            <a:r>
              <a:rPr lang="en-US" dirty="0" err="1">
                <a:cs typeface="Calibri"/>
              </a:rPr>
              <a:t>whold</a:t>
            </a:r>
            <a:r>
              <a:rPr lang="en-US" dirty="0">
                <a:cs typeface="Calibri"/>
              </a:rPr>
              <a:t> departments to participate, </a:t>
            </a:r>
            <a:r>
              <a:rPr lang="en-US" dirty="0"/>
              <a:t>If interested in becoming a pilot department, communicate your interest with you CFAO</a:t>
            </a:r>
            <a:endParaRPr lang="en-US" dirty="0">
              <a:cs typeface="Calibri"/>
            </a:endParaRPr>
          </a:p>
        </p:txBody>
      </p:sp>
      <p:sp>
        <p:nvSpPr>
          <p:cNvPr id="4" name="Slide Number Placeholder 3"/>
          <p:cNvSpPr>
            <a:spLocks noGrp="1"/>
          </p:cNvSpPr>
          <p:nvPr>
            <p:ph type="sldNum" sz="quarter" idx="5"/>
          </p:nvPr>
        </p:nvSpPr>
        <p:spPr/>
        <p:txBody>
          <a:bodyPr/>
          <a:lstStyle/>
          <a:p>
            <a:fld id="{DF7E9546-B947-47BA-95F6-A7FAAEAD6578}" type="slidenum">
              <a:rPr lang="en-US" smtClean="0"/>
              <a:t>46</a:t>
            </a:fld>
            <a:endParaRPr lang="en-US"/>
          </a:p>
        </p:txBody>
      </p:sp>
    </p:spTree>
    <p:extLst>
      <p:ext uri="{BB962C8B-B14F-4D97-AF65-F5344CB8AC3E}">
        <p14:creationId xmlns:p14="http://schemas.microsoft.com/office/powerpoint/2010/main" val="151956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here.  This is a roadmap of the Concur rollout and upcoming activities through system launch </a:t>
            </a:r>
            <a:endParaRPr lang="en-US" dirty="0"/>
          </a:p>
          <a:p>
            <a:r>
              <a:rPr lang="en-US" dirty="0">
                <a:cs typeface="Calibri"/>
              </a:rPr>
              <a:t>Jan &amp; Feb is completed</a:t>
            </a:r>
            <a:endParaRPr lang="en-US" dirty="0"/>
          </a:p>
          <a:p>
            <a:r>
              <a:rPr lang="en-US" dirty="0">
                <a:cs typeface="Calibri"/>
              </a:rPr>
              <a:t>Focus on March</a:t>
            </a:r>
          </a:p>
        </p:txBody>
      </p:sp>
      <p:sp>
        <p:nvSpPr>
          <p:cNvPr id="4" name="Slide Number Placeholder 3"/>
          <p:cNvSpPr>
            <a:spLocks noGrp="1"/>
          </p:cNvSpPr>
          <p:nvPr>
            <p:ph type="sldNum" sz="quarter" idx="5"/>
          </p:nvPr>
        </p:nvSpPr>
        <p:spPr/>
        <p:txBody>
          <a:bodyPr/>
          <a:lstStyle/>
          <a:p>
            <a:fld id="{DF7E9546-B947-47BA-95F6-A7FAAEAD6578}" type="slidenum">
              <a:rPr lang="en-US" smtClean="0"/>
              <a:t>47</a:t>
            </a:fld>
            <a:endParaRPr lang="en-US"/>
          </a:p>
        </p:txBody>
      </p:sp>
    </p:spTree>
    <p:extLst>
      <p:ext uri="{BB962C8B-B14F-4D97-AF65-F5344CB8AC3E}">
        <p14:creationId xmlns:p14="http://schemas.microsoft.com/office/powerpoint/2010/main" val="251513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Where to find the information on the website</a:t>
            </a:r>
          </a:p>
          <a:p>
            <a:endParaRPr lang="en-US" dirty="0">
              <a:cs typeface="Calibri"/>
            </a:endParaRPr>
          </a:p>
        </p:txBody>
      </p:sp>
      <p:sp>
        <p:nvSpPr>
          <p:cNvPr id="4" name="Slide Number Placeholder 3"/>
          <p:cNvSpPr>
            <a:spLocks noGrp="1"/>
          </p:cNvSpPr>
          <p:nvPr>
            <p:ph type="sldNum" sz="quarter" idx="5"/>
          </p:nvPr>
        </p:nvSpPr>
        <p:spPr/>
        <p:txBody>
          <a:bodyPr/>
          <a:lstStyle/>
          <a:p>
            <a:fld id="{18B5F97A-B441-4C2F-A2EB-F55E4140AEC9}" type="slidenum">
              <a:rPr lang="en-US" smtClean="0"/>
              <a:t>48</a:t>
            </a:fld>
            <a:endParaRPr lang="en-US"/>
          </a:p>
        </p:txBody>
      </p:sp>
    </p:spTree>
    <p:extLst>
      <p:ext uri="{BB962C8B-B14F-4D97-AF65-F5344CB8AC3E}">
        <p14:creationId xmlns:p14="http://schemas.microsoft.com/office/powerpoint/2010/main" val="70579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how to navigate the website</a:t>
            </a:r>
          </a:p>
        </p:txBody>
      </p:sp>
      <p:sp>
        <p:nvSpPr>
          <p:cNvPr id="4" name="Slide Number Placeholder 3"/>
          <p:cNvSpPr>
            <a:spLocks noGrp="1"/>
          </p:cNvSpPr>
          <p:nvPr>
            <p:ph type="sldNum" sz="quarter" idx="5"/>
          </p:nvPr>
        </p:nvSpPr>
        <p:spPr/>
        <p:txBody>
          <a:bodyPr/>
          <a:lstStyle/>
          <a:p>
            <a:fld id="{18B5F97A-B441-4C2F-A2EB-F55E4140AEC9}" type="slidenum">
              <a:rPr lang="en-US" smtClean="0"/>
              <a:t>49</a:t>
            </a:fld>
            <a:endParaRPr lang="en-US"/>
          </a:p>
        </p:txBody>
      </p:sp>
    </p:spTree>
    <p:extLst>
      <p:ext uri="{BB962C8B-B14F-4D97-AF65-F5344CB8AC3E}">
        <p14:creationId xmlns:p14="http://schemas.microsoft.com/office/powerpoint/2010/main" val="357125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support us?  Go to the website</a:t>
            </a:r>
          </a:p>
        </p:txBody>
      </p:sp>
      <p:sp>
        <p:nvSpPr>
          <p:cNvPr id="4" name="Slide Number Placeholder 3"/>
          <p:cNvSpPr>
            <a:spLocks noGrp="1"/>
          </p:cNvSpPr>
          <p:nvPr>
            <p:ph type="sldNum" sz="quarter" idx="5"/>
          </p:nvPr>
        </p:nvSpPr>
        <p:spPr/>
        <p:txBody>
          <a:bodyPr/>
          <a:lstStyle/>
          <a:p>
            <a:fld id="{18B5F97A-B441-4C2F-A2EB-F55E4140AEC9}" type="slidenum">
              <a:rPr lang="en-US" smtClean="0"/>
              <a:t>50</a:t>
            </a:fld>
            <a:endParaRPr lang="en-US"/>
          </a:p>
        </p:txBody>
      </p:sp>
    </p:spTree>
    <p:extLst>
      <p:ext uri="{BB962C8B-B14F-4D97-AF65-F5344CB8AC3E}">
        <p14:creationId xmlns:p14="http://schemas.microsoft.com/office/powerpoint/2010/main" val="161241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E9546-B947-47BA-95F6-A7FAAEAD6578}" type="slidenum">
              <a:rPr lang="en-US" smtClean="0"/>
              <a:t>6</a:t>
            </a:fld>
            <a:endParaRPr lang="en-US" dirty="0"/>
          </a:p>
        </p:txBody>
      </p:sp>
    </p:spTree>
    <p:extLst>
      <p:ext uri="{BB962C8B-B14F-4D97-AF65-F5344CB8AC3E}">
        <p14:creationId xmlns:p14="http://schemas.microsoft.com/office/powerpoint/2010/main" val="348253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E9546-B947-47BA-95F6-A7FAAEAD6578}" type="slidenum">
              <a:rPr lang="en-US" smtClean="0"/>
              <a:t>7</a:t>
            </a:fld>
            <a:endParaRPr lang="en-US" dirty="0"/>
          </a:p>
        </p:txBody>
      </p:sp>
    </p:spTree>
    <p:extLst>
      <p:ext uri="{BB962C8B-B14F-4D97-AF65-F5344CB8AC3E}">
        <p14:creationId xmlns:p14="http://schemas.microsoft.com/office/powerpoint/2010/main" val="408892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E9546-B947-47BA-95F6-A7FAAEAD6578}" type="slidenum">
              <a:rPr lang="en-US" smtClean="0"/>
              <a:t>8</a:t>
            </a:fld>
            <a:endParaRPr lang="en-US"/>
          </a:p>
        </p:txBody>
      </p:sp>
    </p:spTree>
    <p:extLst>
      <p:ext uri="{BB962C8B-B14F-4D97-AF65-F5344CB8AC3E}">
        <p14:creationId xmlns:p14="http://schemas.microsoft.com/office/powerpoint/2010/main" val="427656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E9546-B947-47BA-95F6-A7FAAEAD6578}" type="slidenum">
              <a:rPr lang="en-US" smtClean="0"/>
              <a:t>16</a:t>
            </a:fld>
            <a:endParaRPr lang="en-US"/>
          </a:p>
        </p:txBody>
      </p:sp>
    </p:spTree>
    <p:extLst>
      <p:ext uri="{BB962C8B-B14F-4D97-AF65-F5344CB8AC3E}">
        <p14:creationId xmlns:p14="http://schemas.microsoft.com/office/powerpoint/2010/main" val="28167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E9546-B947-47BA-95F6-A7FAAEAD6578}" type="slidenum">
              <a:rPr lang="en-US" smtClean="0"/>
              <a:t>22</a:t>
            </a:fld>
            <a:endParaRPr lang="en-US"/>
          </a:p>
        </p:txBody>
      </p:sp>
    </p:spTree>
    <p:extLst>
      <p:ext uri="{BB962C8B-B14F-4D97-AF65-F5344CB8AC3E}">
        <p14:creationId xmlns:p14="http://schemas.microsoft.com/office/powerpoint/2010/main" val="392371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Phase 1 of Concur launch is on a earlier launch than Kuali and Oracle</a:t>
            </a:r>
          </a:p>
          <a:p>
            <a:r>
              <a:rPr lang="en-US" dirty="0">
                <a:cs typeface="Calibri"/>
              </a:rPr>
              <a:t>Phase 2 of Concur launch which may include reimbursements will be in line with the new financial system launch in July 2023</a:t>
            </a:r>
          </a:p>
          <a:p>
            <a:r>
              <a:rPr lang="en-US" dirty="0">
                <a:cs typeface="Calibri"/>
              </a:rPr>
              <a:t>All Impact23 updates and key departmental activities and deadlines will be posted on the website:  impact23.ucr.edu </a:t>
            </a:r>
          </a:p>
        </p:txBody>
      </p:sp>
      <p:sp>
        <p:nvSpPr>
          <p:cNvPr id="4" name="Slide Number Placeholder 3"/>
          <p:cNvSpPr>
            <a:spLocks noGrp="1"/>
          </p:cNvSpPr>
          <p:nvPr>
            <p:ph type="sldNum" sz="quarter" idx="5"/>
          </p:nvPr>
        </p:nvSpPr>
        <p:spPr/>
        <p:txBody>
          <a:bodyPr/>
          <a:lstStyle/>
          <a:p>
            <a:fld id="{DF7E9546-B947-47BA-95F6-A7FAAEAD6578}" type="slidenum">
              <a:rPr lang="en-US" smtClean="0"/>
              <a:t>40</a:t>
            </a:fld>
            <a:endParaRPr lang="en-US"/>
          </a:p>
        </p:txBody>
      </p:sp>
    </p:spTree>
    <p:extLst>
      <p:ext uri="{BB962C8B-B14F-4D97-AF65-F5344CB8AC3E}">
        <p14:creationId xmlns:p14="http://schemas.microsoft.com/office/powerpoint/2010/main" val="70617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May be changes in the way that we are used to doing business</a:t>
            </a:r>
            <a:endParaRPr lang="en-US" dirty="0"/>
          </a:p>
          <a:p>
            <a:r>
              <a:rPr lang="en-US" dirty="0">
                <a:cs typeface="Calibri" panose="020F0502020204030204"/>
              </a:rPr>
              <a:t>Standardizing UCR processes to align with native system functionality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8B5F97A-B441-4C2F-A2EB-F55E4140AEC9}" type="slidenum">
              <a:rPr lang="en-US" smtClean="0"/>
              <a:t>41</a:t>
            </a:fld>
            <a:endParaRPr lang="en-US"/>
          </a:p>
        </p:txBody>
      </p:sp>
    </p:spTree>
    <p:extLst>
      <p:ext uri="{BB962C8B-B14F-4D97-AF65-F5344CB8AC3E}">
        <p14:creationId xmlns:p14="http://schemas.microsoft.com/office/powerpoint/2010/main" val="40008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Current state all these separate T&amp;E related processes are feeding into our financial system UCRFS</a:t>
            </a:r>
          </a:p>
          <a:p>
            <a:r>
              <a:rPr lang="en-US" dirty="0">
                <a:cs typeface="Calibri"/>
              </a:rPr>
              <a:t>Future state our T&amp;E activities and card programs will be managed through a central portal (Concur) which will be integrated </a:t>
            </a:r>
            <a:r>
              <a:rPr lang="en-US" dirty="0" err="1">
                <a:cs typeface="Calibri"/>
              </a:rPr>
              <a:t>ino</a:t>
            </a:r>
            <a:r>
              <a:rPr lang="en-US" dirty="0">
                <a:cs typeface="Calibri"/>
              </a:rPr>
              <a:t> our financial system Oracle</a:t>
            </a:r>
          </a:p>
          <a:p>
            <a:r>
              <a:rPr lang="en-US" dirty="0">
                <a:cs typeface="Calibri"/>
              </a:rPr>
              <a:t>Read Phase 1 &amp; 2</a:t>
            </a:r>
          </a:p>
          <a:p>
            <a:endParaRPr lang="en-US" dirty="0">
              <a:cs typeface="Calibri"/>
            </a:endParaRPr>
          </a:p>
        </p:txBody>
      </p:sp>
      <p:sp>
        <p:nvSpPr>
          <p:cNvPr id="4" name="Slide Number Placeholder 3"/>
          <p:cNvSpPr>
            <a:spLocks noGrp="1"/>
          </p:cNvSpPr>
          <p:nvPr>
            <p:ph type="sldNum" sz="quarter" idx="5"/>
          </p:nvPr>
        </p:nvSpPr>
        <p:spPr/>
        <p:txBody>
          <a:bodyPr/>
          <a:lstStyle/>
          <a:p>
            <a:fld id="{DF7E9546-B947-47BA-95F6-A7FAAEAD6578}" type="slidenum">
              <a:rPr lang="en-US" smtClean="0"/>
              <a:t>43</a:t>
            </a:fld>
            <a:endParaRPr lang="en-US"/>
          </a:p>
        </p:txBody>
      </p:sp>
    </p:spTree>
    <p:extLst>
      <p:ext uri="{BB962C8B-B14F-4D97-AF65-F5344CB8AC3E}">
        <p14:creationId xmlns:p14="http://schemas.microsoft.com/office/powerpoint/2010/main" val="2165454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g"/><Relationship Id="rId2" Type="http://schemas.openxmlformats.org/officeDocument/2006/relationships/diagramData" Target="../diagrams/data7.xml"/><Relationship Id="rId1" Type="http://schemas.openxmlformats.org/officeDocument/2006/relationships/slideMaster" Target="../slideMasters/slideMaster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g"/><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g"/><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88720"/>
            <a:ext cx="5943600" cy="2387600"/>
          </a:xfrm>
          <a:noFill/>
        </p:spPr>
        <p:txBody>
          <a:bodyPr anchor="b">
            <a:normAutofit/>
          </a:bodyPr>
          <a:lstStyle>
            <a:lvl1pPr algn="ct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3017520" y="3602038"/>
            <a:ext cx="5943600" cy="1655762"/>
          </a:xfrm>
          <a:solidFill>
            <a:srgbClr val="C89800"/>
          </a:solidFill>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229600" y="6629400"/>
            <a:ext cx="914400" cy="228600"/>
          </a:xfrm>
        </p:spPr>
        <p:txBody>
          <a:bodyPr/>
          <a:lstStyle/>
          <a:p>
            <a:r>
              <a:rPr lang="en-US"/>
              <a:t>10/28/2019</a:t>
            </a:r>
          </a:p>
        </p:txBody>
      </p:sp>
      <p:grpSp>
        <p:nvGrpSpPr>
          <p:cNvPr id="13" name="Group 12"/>
          <p:cNvGrpSpPr/>
          <p:nvPr userDrawn="1"/>
        </p:nvGrpSpPr>
        <p:grpSpPr>
          <a:xfrm>
            <a:off x="3017520" y="5303520"/>
            <a:ext cx="5943600" cy="731520"/>
            <a:chOff x="3017520" y="5303520"/>
            <a:chExt cx="5943600" cy="731520"/>
          </a:xfrm>
        </p:grpSpPr>
        <p:sp>
          <p:nvSpPr>
            <p:cNvPr id="8" name="Rectangle 7"/>
            <p:cNvSpPr/>
            <p:nvPr userDrawn="1"/>
          </p:nvSpPr>
          <p:spPr>
            <a:xfrm>
              <a:off x="3017520" y="5480869"/>
              <a:ext cx="2057400" cy="207749"/>
            </a:xfrm>
            <a:prstGeom prst="rect">
              <a:avLst/>
            </a:prstGeom>
          </p:spPr>
          <p:txBody>
            <a:bodyPr wrap="square" tIns="68580" bIns="0">
              <a:spAutoFit/>
            </a:bodyPr>
            <a:lstStyle/>
            <a:p>
              <a:r>
                <a:rPr lang="en-US" sz="900" b="1"/>
                <a:t>BFS – Business &amp; Financial Services</a:t>
              </a:r>
            </a:p>
          </p:txBody>
        </p:sp>
        <p:graphicFrame>
          <p:nvGraphicFramePr>
            <p:cNvPr id="10" name="Diagram 9"/>
            <p:cNvGraphicFramePr>
              <a:graphicFrameLocks/>
            </p:cNvGraphicFramePr>
            <p:nvPr userDrawn="1">
              <p:extLst>
                <p:ext uri="{D42A27DB-BD31-4B8C-83A1-F6EECF244321}">
                  <p14:modId xmlns:p14="http://schemas.microsoft.com/office/powerpoint/2010/main" val="730949429"/>
                </p:ext>
              </p:extLst>
            </p:nvPr>
          </p:nvGraphicFramePr>
          <p:xfrm>
            <a:off x="8275320" y="5303520"/>
            <a:ext cx="685800" cy="731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238018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80160"/>
            <a:ext cx="8229600" cy="5120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10/28/2019</a:t>
            </a:r>
          </a:p>
        </p:txBody>
      </p:sp>
      <p:sp>
        <p:nvSpPr>
          <p:cNvPr id="5" name="Footer Placeholder 4"/>
          <p:cNvSpPr>
            <a:spLocks noGrp="1"/>
          </p:cNvSpPr>
          <p:nvPr>
            <p:ph type="ftr" sz="quarter" idx="11"/>
          </p:nvPr>
        </p:nvSpPr>
        <p:spPr/>
        <p:txBody>
          <a:bodyPr/>
          <a:lstStyle/>
          <a:p>
            <a:r>
              <a:rPr lang="en-US"/>
              <a:t>BFS Template</a:t>
            </a:r>
          </a:p>
        </p:txBody>
      </p:sp>
      <p:sp>
        <p:nvSpPr>
          <p:cNvPr id="6" name="Slide Number Placeholder 5"/>
          <p:cNvSpPr>
            <a:spLocks noGrp="1"/>
          </p:cNvSpPr>
          <p:nvPr>
            <p:ph type="sldNum" sz="quarter" idx="12"/>
          </p:nvPr>
        </p:nvSpPr>
        <p:spPr/>
        <p:txBody>
          <a:bodyPr/>
          <a:lstStyle/>
          <a:p>
            <a:fld id="{07D33A87-F5E1-4752-BA3A-B8491AEA3B24}" type="slidenum">
              <a:rPr lang="en-US" smtClean="0"/>
              <a:t>‹#›</a:t>
            </a:fld>
            <a:endParaRPr lang="en-US"/>
          </a:p>
        </p:txBody>
      </p:sp>
    </p:spTree>
    <p:extLst>
      <p:ext uri="{BB962C8B-B14F-4D97-AF65-F5344CB8AC3E}">
        <p14:creationId xmlns:p14="http://schemas.microsoft.com/office/powerpoint/2010/main" val="187692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80160"/>
            <a:ext cx="1971675" cy="51206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280160"/>
            <a:ext cx="5800725" cy="5120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10/28/2019</a:t>
            </a:r>
          </a:p>
        </p:txBody>
      </p:sp>
      <p:sp>
        <p:nvSpPr>
          <p:cNvPr id="5" name="Footer Placeholder 4"/>
          <p:cNvSpPr>
            <a:spLocks noGrp="1"/>
          </p:cNvSpPr>
          <p:nvPr>
            <p:ph type="ftr" sz="quarter" idx="11"/>
          </p:nvPr>
        </p:nvSpPr>
        <p:spPr/>
        <p:txBody>
          <a:bodyPr/>
          <a:lstStyle/>
          <a:p>
            <a:r>
              <a:rPr lang="en-US"/>
              <a:t>BFS Template</a:t>
            </a:r>
          </a:p>
        </p:txBody>
      </p:sp>
      <p:sp>
        <p:nvSpPr>
          <p:cNvPr id="6" name="Slide Number Placeholder 5"/>
          <p:cNvSpPr>
            <a:spLocks noGrp="1"/>
          </p:cNvSpPr>
          <p:nvPr>
            <p:ph type="sldNum" sz="quarter" idx="12"/>
          </p:nvPr>
        </p:nvSpPr>
        <p:spPr/>
        <p:txBody>
          <a:bodyPr/>
          <a:lstStyle/>
          <a:p>
            <a:fld id="{07D33A87-F5E1-4752-BA3A-B8491AEA3B24}" type="slidenum">
              <a:rPr lang="en-US" smtClean="0"/>
              <a:t>‹#›</a:t>
            </a:fld>
            <a:endParaRPr lang="en-US"/>
          </a:p>
        </p:txBody>
      </p:sp>
    </p:spTree>
    <p:extLst>
      <p:ext uri="{BB962C8B-B14F-4D97-AF65-F5344CB8AC3E}">
        <p14:creationId xmlns:p14="http://schemas.microsoft.com/office/powerpoint/2010/main" val="429296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06240" y="457199"/>
            <a:ext cx="45720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p:cNvSpPr>
            <a:spLocks noGrp="1"/>
          </p:cNvSpPr>
          <p:nvPr>
            <p:ph type="dt" sz="half" idx="10"/>
          </p:nvPr>
        </p:nvSpPr>
        <p:spPr/>
        <p:txBody>
          <a:bodyPr/>
          <a:lstStyle/>
          <a:p>
            <a:r>
              <a:rPr lang="en-US"/>
              <a:t>10/28/2019</a:t>
            </a:r>
          </a:p>
        </p:txBody>
      </p:sp>
      <p:sp>
        <p:nvSpPr>
          <p:cNvPr id="6" name="Footer Placeholder 5"/>
          <p:cNvSpPr>
            <a:spLocks noGrp="1"/>
          </p:cNvSpPr>
          <p:nvPr>
            <p:ph type="ftr" sz="quarter" idx="11"/>
          </p:nvPr>
        </p:nvSpPr>
        <p:spPr/>
        <p:txBody>
          <a:bodyPr/>
          <a:lstStyle/>
          <a:p>
            <a:r>
              <a:rPr lang="en-US"/>
              <a:t>BFS Template</a:t>
            </a:r>
          </a:p>
        </p:txBody>
      </p:sp>
      <p:sp>
        <p:nvSpPr>
          <p:cNvPr id="7" name="Slide Number Placeholder 6"/>
          <p:cNvSpPr>
            <a:spLocks noGrp="1"/>
          </p:cNvSpPr>
          <p:nvPr>
            <p:ph type="sldNum" sz="quarter" idx="12"/>
          </p:nvPr>
        </p:nvSpPr>
        <p:spPr/>
        <p:txBody>
          <a:bodyPr/>
          <a:lstStyle/>
          <a:p>
            <a:fld id="{07D33A87-F5E1-4752-BA3A-B8491AEA3B24}" type="slidenum">
              <a:rPr lang="en-US" smtClean="0"/>
              <a:t>‹#›</a:t>
            </a:fld>
            <a:endParaRPr lang="en-US"/>
          </a:p>
        </p:txBody>
      </p:sp>
      <p:sp>
        <p:nvSpPr>
          <p:cNvPr id="8" name="Title 1"/>
          <p:cNvSpPr txBox="1">
            <a:spLocks/>
          </p:cNvSpPr>
          <p:nvPr userDrawn="1"/>
        </p:nvSpPr>
        <p:spPr>
          <a:xfrm>
            <a:off x="1097280" y="457199"/>
            <a:ext cx="2949178" cy="146304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t>Click to edit Master title style</a:t>
            </a:r>
          </a:p>
        </p:txBody>
      </p:sp>
      <p:sp>
        <p:nvSpPr>
          <p:cNvPr id="9" name="Text Placeholder 3"/>
          <p:cNvSpPr>
            <a:spLocks noGrp="1"/>
          </p:cNvSpPr>
          <p:nvPr>
            <p:ph type="body" sz="half" idx="13"/>
          </p:nvPr>
        </p:nvSpPr>
        <p:spPr>
          <a:xfrm>
            <a:off x="1097280" y="1920240"/>
            <a:ext cx="2948940" cy="44805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p:cNvSpPr>
            <a:spLocks/>
          </p:cNvSpPr>
          <p:nvPr userDrawn="1"/>
        </p:nvSpPr>
        <p:spPr>
          <a:xfrm>
            <a:off x="0" y="914400"/>
            <a:ext cx="914400" cy="59436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135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R="0" lvl="0" indent="0" defTabSz="685800" fontAlgn="auto">
              <a:lnSpc>
                <a:spcPct val="107000"/>
              </a:lnSpc>
              <a:spcBef>
                <a:spcPts val="0"/>
              </a:spcBef>
              <a:spcAft>
                <a:spcPts val="0"/>
              </a:spcAft>
              <a:buClrTx/>
              <a:buSzTx/>
              <a:buFontTx/>
              <a:buNone/>
              <a:tabLst/>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1" name="Rectangle 10"/>
          <p:cNvSpPr>
            <a:spLocks/>
          </p:cNvSpPr>
          <p:nvPr userDrawn="1"/>
        </p:nvSpPr>
        <p:spPr>
          <a:xfrm>
            <a:off x="0" y="0"/>
            <a:ext cx="914400" cy="9144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81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graphicFrame>
        <p:nvGraphicFramePr>
          <p:cNvPr id="12" name="Diagram 11"/>
          <p:cNvGraphicFramePr>
            <a:graphicFrameLocks/>
          </p:cNvGraphicFramePr>
          <p:nvPr userDrawn="1">
            <p:extLst>
              <p:ext uri="{D42A27DB-BD31-4B8C-83A1-F6EECF244321}">
                <p14:modId xmlns:p14="http://schemas.microsoft.com/office/powerpoint/2010/main" val="945764983"/>
              </p:ext>
            </p:extLst>
          </p:nvPr>
        </p:nvGraphicFramePr>
        <p:xfrm>
          <a:off x="91440" y="0"/>
          <a:ext cx="685800" cy="73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a:spLocks/>
          </p:cNvSpPr>
          <p:nvPr userDrawn="1"/>
        </p:nvSpPr>
        <p:spPr>
          <a:xfrm>
            <a:off x="0" y="6583680"/>
            <a:ext cx="9144000" cy="4572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54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7160" y="6583680"/>
            <a:ext cx="470263" cy="274320"/>
          </a:xfrm>
          <a:prstGeom prst="rect">
            <a:avLst/>
          </a:prstGeom>
        </p:spPr>
      </p:pic>
    </p:spTree>
    <p:extLst>
      <p:ext uri="{BB962C8B-B14F-4D97-AF65-F5344CB8AC3E}">
        <p14:creationId xmlns:p14="http://schemas.microsoft.com/office/powerpoint/2010/main" val="91000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17ECF2E-DD80-4E0D-B851-5DB1146250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3300" r="33259"/>
          <a:stretch/>
        </p:blipFill>
        <p:spPr>
          <a:xfrm>
            <a:off x="3029065" y="0"/>
            <a:ext cx="6114935" cy="6858000"/>
          </a:xfrm>
          <a:prstGeom prst="rect">
            <a:avLst/>
          </a:prstGeom>
        </p:spPr>
      </p:pic>
      <p:sp>
        <p:nvSpPr>
          <p:cNvPr id="24" name="Rectangle 23">
            <a:extLst>
              <a:ext uri="{FF2B5EF4-FFF2-40B4-BE49-F238E27FC236}">
                <a16:creationId xmlns:a16="http://schemas.microsoft.com/office/drawing/2014/main" id="{B8A8C550-1EB9-4E96-89B3-D9EA3D2C7801}"/>
              </a:ext>
            </a:extLst>
          </p:cNvPr>
          <p:cNvSpPr/>
          <p:nvPr userDrawn="1"/>
        </p:nvSpPr>
        <p:spPr>
          <a:xfrm>
            <a:off x="1" y="0"/>
            <a:ext cx="5042646" cy="6858000"/>
          </a:xfrm>
          <a:prstGeom prst="rect">
            <a:avLst/>
          </a:prstGeom>
          <a:solidFill>
            <a:srgbClr val="003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9432784A-3329-471A-BF43-CA2F87DDD145}"/>
              </a:ext>
            </a:extLst>
          </p:cNvPr>
          <p:cNvSpPr>
            <a:spLocks noGrp="1"/>
          </p:cNvSpPr>
          <p:nvPr>
            <p:ph type="ctrTitle"/>
          </p:nvPr>
        </p:nvSpPr>
        <p:spPr>
          <a:xfrm>
            <a:off x="628651" y="2268072"/>
            <a:ext cx="3401568" cy="1422891"/>
          </a:xfrm>
        </p:spPr>
        <p:txBody>
          <a:bodyPr anchor="b">
            <a:noAutofit/>
          </a:bodyPr>
          <a:lstStyle>
            <a:lvl1pPr algn="l">
              <a:defRPr sz="2400" b="1">
                <a:solidFill>
                  <a:schemeClr val="bg1"/>
                </a:solidFill>
                <a:latin typeface="+mn-lt"/>
              </a:defRPr>
            </a:lvl1pPr>
          </a:lstStyle>
          <a:p>
            <a:endParaRPr lang="en-US" dirty="0"/>
          </a:p>
        </p:txBody>
      </p:sp>
      <p:sp>
        <p:nvSpPr>
          <p:cNvPr id="3" name="Subtitle 2">
            <a:extLst>
              <a:ext uri="{FF2B5EF4-FFF2-40B4-BE49-F238E27FC236}">
                <a16:creationId xmlns:a16="http://schemas.microsoft.com/office/drawing/2014/main" id="{E2C7AABC-D540-4866-AFE3-E86D74B821E5}"/>
              </a:ext>
            </a:extLst>
          </p:cNvPr>
          <p:cNvSpPr>
            <a:spLocks noGrp="1"/>
          </p:cNvSpPr>
          <p:nvPr>
            <p:ph type="subTitle" idx="1"/>
          </p:nvPr>
        </p:nvSpPr>
        <p:spPr>
          <a:xfrm>
            <a:off x="628650" y="4055135"/>
            <a:ext cx="2672603" cy="651336"/>
          </a:xfrm>
        </p:spPr>
        <p:txBody>
          <a:bodyPr>
            <a:normAutofit/>
          </a:bodyPr>
          <a:lstStyle>
            <a:lvl1pPr marL="0" indent="0" algn="l">
              <a:buNone/>
              <a:defRPr sz="10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21" name="Rectangle 20">
            <a:extLst>
              <a:ext uri="{FF2B5EF4-FFF2-40B4-BE49-F238E27FC236}">
                <a16:creationId xmlns:a16="http://schemas.microsoft.com/office/drawing/2014/main" id="{6027FAC3-3ABD-4FA8-BE9F-4CEA2A257B0D}"/>
              </a:ext>
            </a:extLst>
          </p:cNvPr>
          <p:cNvSpPr/>
          <p:nvPr userDrawn="1"/>
        </p:nvSpPr>
        <p:spPr>
          <a:xfrm>
            <a:off x="628651" y="3795119"/>
            <a:ext cx="3401568" cy="45719"/>
          </a:xfrm>
          <a:prstGeom prst="rect">
            <a:avLst/>
          </a:prstGeom>
          <a:solidFill>
            <a:srgbClr val="FFB7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400BC29B-C775-4547-AF63-3254A8E6716D}"/>
              </a:ext>
            </a:extLst>
          </p:cNvPr>
          <p:cNvSpPr>
            <a:spLocks noGrp="1"/>
          </p:cNvSpPr>
          <p:nvPr>
            <p:ph type="sldNum" sz="quarter" idx="10"/>
          </p:nvPr>
        </p:nvSpPr>
        <p:spPr/>
        <p:txBody>
          <a:bodyPr/>
          <a:lstStyle/>
          <a:p>
            <a:fld id="{7B71A368-6F16-4F47-B26D-B9BF600B5BD6}" type="slidenum">
              <a:rPr lang="en-US" smtClean="0"/>
              <a:pPr/>
              <a:t>‹#›</a:t>
            </a:fld>
            <a:endParaRPr lang="en-US" dirty="0"/>
          </a:p>
        </p:txBody>
      </p:sp>
      <p:sp>
        <p:nvSpPr>
          <p:cNvPr id="9" name="Rectangle 8">
            <a:extLst>
              <a:ext uri="{FF2B5EF4-FFF2-40B4-BE49-F238E27FC236}">
                <a16:creationId xmlns:a16="http://schemas.microsoft.com/office/drawing/2014/main" id="{4CBE6504-4CAA-46DC-9A3A-B48971860CDB}"/>
              </a:ext>
            </a:extLst>
          </p:cNvPr>
          <p:cNvSpPr/>
          <p:nvPr userDrawn="1"/>
        </p:nvSpPr>
        <p:spPr>
          <a:xfrm>
            <a:off x="4471147" y="0"/>
            <a:ext cx="571500" cy="685800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7383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2E9F5F-B2B3-4BB6-99A7-F170C1BCBC3E}"/>
              </a:ext>
            </a:extLst>
          </p:cNvPr>
          <p:cNvSpPr>
            <a:spLocks noGrp="1"/>
          </p:cNvSpPr>
          <p:nvPr>
            <p:ph type="title"/>
          </p:nvPr>
        </p:nvSpPr>
        <p:spPr>
          <a:xfrm>
            <a:off x="813062" y="681037"/>
            <a:ext cx="7521381" cy="557784"/>
          </a:xfrm>
        </p:spPr>
        <p:txBody>
          <a:bodyPr>
            <a:noAutofit/>
          </a:bodyPr>
          <a:lstStyle>
            <a:lvl1pPr>
              <a:defRPr sz="2700" b="1">
                <a:solidFill>
                  <a:srgbClr val="003CA6"/>
                </a:solidFill>
                <a:latin typeface="+mn-lt"/>
              </a:defRPr>
            </a:lvl1pPr>
          </a:lstStyle>
          <a:p>
            <a:r>
              <a:rPr lang="en-US" dirty="0"/>
              <a:t>Click to edit Master title style</a:t>
            </a:r>
          </a:p>
        </p:txBody>
      </p:sp>
      <p:sp>
        <p:nvSpPr>
          <p:cNvPr id="13" name="Text Placeholder 2">
            <a:extLst>
              <a:ext uri="{FF2B5EF4-FFF2-40B4-BE49-F238E27FC236}">
                <a16:creationId xmlns:a16="http://schemas.microsoft.com/office/drawing/2014/main" id="{BD7140C8-F68E-4451-A7C4-3D32FBBAF972}"/>
              </a:ext>
            </a:extLst>
          </p:cNvPr>
          <p:cNvSpPr>
            <a:spLocks noGrp="1"/>
          </p:cNvSpPr>
          <p:nvPr>
            <p:ph type="body" idx="10" hasCustomPrompt="1"/>
          </p:nvPr>
        </p:nvSpPr>
        <p:spPr>
          <a:xfrm>
            <a:off x="813062" y="1243456"/>
            <a:ext cx="7521381" cy="310896"/>
          </a:xfrm>
        </p:spPr>
        <p:txBody>
          <a:bodyPr>
            <a:noAutofit/>
          </a:bodyPr>
          <a:lstStyle>
            <a:lvl1pPr marL="0" indent="0">
              <a:buNone/>
              <a:defRPr sz="1500">
                <a:solidFill>
                  <a:srgbClr val="003CA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a:t>
            </a:r>
            <a:r>
              <a:rPr lang="en-US" dirty="0" err="1"/>
              <a:t>Subheader</a:t>
            </a:r>
            <a:endParaRPr lang="en-US" dirty="0"/>
          </a:p>
        </p:txBody>
      </p:sp>
      <p:pic>
        <p:nvPicPr>
          <p:cNvPr id="8" name="Picture 7">
            <a:extLst>
              <a:ext uri="{FF2B5EF4-FFF2-40B4-BE49-F238E27FC236}">
                <a16:creationId xmlns:a16="http://schemas.microsoft.com/office/drawing/2014/main" id="{D517569A-7B33-49F4-9861-FC437091AE9F}"/>
              </a:ext>
            </a:extLst>
          </p:cNvPr>
          <p:cNvPicPr>
            <a:picLocks noChangeAspect="1"/>
          </p:cNvPicPr>
          <p:nvPr userDrawn="1"/>
        </p:nvPicPr>
        <p:blipFill>
          <a:blip r:embed="rId2"/>
          <a:stretch>
            <a:fillRect/>
          </a:stretch>
        </p:blipFill>
        <p:spPr>
          <a:xfrm>
            <a:off x="7952293" y="6406348"/>
            <a:ext cx="1141976" cy="366839"/>
          </a:xfrm>
          <a:prstGeom prst="rect">
            <a:avLst/>
          </a:prstGeom>
        </p:spPr>
      </p:pic>
      <p:sp>
        <p:nvSpPr>
          <p:cNvPr id="15" name="Rectangle 14">
            <a:extLst>
              <a:ext uri="{FF2B5EF4-FFF2-40B4-BE49-F238E27FC236}">
                <a16:creationId xmlns:a16="http://schemas.microsoft.com/office/drawing/2014/main" id="{E2176B9F-41A8-4065-858F-091344D8EFE5}"/>
              </a:ext>
            </a:extLst>
          </p:cNvPr>
          <p:cNvSpPr/>
          <p:nvPr userDrawn="1"/>
        </p:nvSpPr>
        <p:spPr>
          <a:xfrm>
            <a:off x="0" y="0"/>
            <a:ext cx="402733" cy="6858000"/>
          </a:xfrm>
          <a:prstGeom prst="rect">
            <a:avLst/>
          </a:prstGeom>
          <a:solidFill>
            <a:srgbClr val="003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Slide Number Placeholder 3">
            <a:extLst>
              <a:ext uri="{FF2B5EF4-FFF2-40B4-BE49-F238E27FC236}">
                <a16:creationId xmlns:a16="http://schemas.microsoft.com/office/drawing/2014/main" id="{EEABA216-0810-4E87-BB23-4300E3F3FF74}"/>
              </a:ext>
            </a:extLst>
          </p:cNvPr>
          <p:cNvSpPr>
            <a:spLocks noGrp="1"/>
          </p:cNvSpPr>
          <p:nvPr>
            <p:ph type="sldNum" sz="quarter" idx="12"/>
          </p:nvPr>
        </p:nvSpPr>
        <p:spPr>
          <a:xfrm>
            <a:off x="-2641" y="6264494"/>
            <a:ext cx="402733" cy="456762"/>
          </a:xfrm>
        </p:spPr>
        <p:txBody>
          <a:bodyPr/>
          <a:lstStyle/>
          <a:p>
            <a:fld id="{7B71A368-6F16-4F47-B26D-B9BF600B5BD6}" type="slidenum">
              <a:rPr lang="en-US" smtClean="0"/>
              <a:pPr/>
              <a:t>‹#›</a:t>
            </a:fld>
            <a:endParaRPr lang="en-US" dirty="0"/>
          </a:p>
        </p:txBody>
      </p:sp>
      <p:sp>
        <p:nvSpPr>
          <p:cNvPr id="17" name="Rectangle 16">
            <a:extLst>
              <a:ext uri="{FF2B5EF4-FFF2-40B4-BE49-F238E27FC236}">
                <a16:creationId xmlns:a16="http://schemas.microsoft.com/office/drawing/2014/main" id="{2164BC2A-07C9-4317-B27F-7060E174A28B}"/>
              </a:ext>
            </a:extLst>
          </p:cNvPr>
          <p:cNvSpPr/>
          <p:nvPr userDrawn="1"/>
        </p:nvSpPr>
        <p:spPr>
          <a:xfrm>
            <a:off x="406188" y="0"/>
            <a:ext cx="159419" cy="685800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3963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0D86-8D1A-41F9-B301-2FBBBDD9049A}"/>
              </a:ext>
            </a:extLst>
          </p:cNvPr>
          <p:cNvSpPr>
            <a:spLocks noGrp="1"/>
          </p:cNvSpPr>
          <p:nvPr>
            <p:ph type="title"/>
          </p:nvPr>
        </p:nvSpPr>
        <p:spPr>
          <a:xfrm>
            <a:off x="817728" y="681037"/>
            <a:ext cx="7516715" cy="557784"/>
          </a:xfrm>
        </p:spPr>
        <p:txBody>
          <a:bodyPr>
            <a:noAutofit/>
          </a:bodyPr>
          <a:lstStyle>
            <a:lvl1pPr>
              <a:defRPr sz="2700" b="1">
                <a:solidFill>
                  <a:srgbClr val="003CA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77D3AE1-883B-43B3-9B88-847A02BEFC29}"/>
              </a:ext>
            </a:extLst>
          </p:cNvPr>
          <p:cNvSpPr>
            <a:spLocks noGrp="1"/>
          </p:cNvSpPr>
          <p:nvPr>
            <p:ph idx="1"/>
          </p:nvPr>
        </p:nvSpPr>
        <p:spPr>
          <a:xfrm>
            <a:off x="817728" y="1926318"/>
            <a:ext cx="8033033" cy="413628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9D912D1F-CEF5-4043-A213-A818B9C7D4E9}"/>
              </a:ext>
            </a:extLst>
          </p:cNvPr>
          <p:cNvSpPr/>
          <p:nvPr userDrawn="1"/>
        </p:nvSpPr>
        <p:spPr>
          <a:xfrm>
            <a:off x="0" y="0"/>
            <a:ext cx="402733" cy="6858000"/>
          </a:xfrm>
          <a:prstGeom prst="rect">
            <a:avLst/>
          </a:prstGeom>
          <a:solidFill>
            <a:srgbClr val="003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 Placeholder 2">
            <a:extLst>
              <a:ext uri="{FF2B5EF4-FFF2-40B4-BE49-F238E27FC236}">
                <a16:creationId xmlns:a16="http://schemas.microsoft.com/office/drawing/2014/main" id="{94D83F29-030E-4FB6-93E6-1298FD3447B3}"/>
              </a:ext>
            </a:extLst>
          </p:cNvPr>
          <p:cNvSpPr>
            <a:spLocks noGrp="1"/>
          </p:cNvSpPr>
          <p:nvPr userDrawn="1">
            <p:ph type="body" idx="10" hasCustomPrompt="1"/>
          </p:nvPr>
        </p:nvSpPr>
        <p:spPr>
          <a:xfrm>
            <a:off x="817728" y="1271673"/>
            <a:ext cx="7516715" cy="310896"/>
          </a:xfrm>
        </p:spPr>
        <p:txBody>
          <a:bodyPr>
            <a:noAutofit/>
          </a:bodyPr>
          <a:lstStyle>
            <a:lvl1pPr marL="0" indent="0">
              <a:buNone/>
              <a:defRPr sz="1500">
                <a:solidFill>
                  <a:srgbClr val="003CA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a:t>
            </a:r>
            <a:r>
              <a:rPr lang="en-US" dirty="0" err="1"/>
              <a:t>Subheader</a:t>
            </a:r>
            <a:endParaRPr lang="en-US" dirty="0"/>
          </a:p>
        </p:txBody>
      </p:sp>
      <p:sp>
        <p:nvSpPr>
          <p:cNvPr id="4" name="Slide Number Placeholder 3">
            <a:extLst>
              <a:ext uri="{FF2B5EF4-FFF2-40B4-BE49-F238E27FC236}">
                <a16:creationId xmlns:a16="http://schemas.microsoft.com/office/drawing/2014/main" id="{522E8D5E-0DAC-4E4E-B3D1-532B27EC90DA}"/>
              </a:ext>
            </a:extLst>
          </p:cNvPr>
          <p:cNvSpPr>
            <a:spLocks noGrp="1"/>
          </p:cNvSpPr>
          <p:nvPr>
            <p:ph type="sldNum" sz="quarter" idx="12"/>
          </p:nvPr>
        </p:nvSpPr>
        <p:spPr>
          <a:xfrm>
            <a:off x="-2641" y="6264494"/>
            <a:ext cx="402733" cy="456762"/>
          </a:xfrm>
        </p:spPr>
        <p:txBody>
          <a:bodyPr/>
          <a:lstStyle/>
          <a:p>
            <a:fld id="{7B71A368-6F16-4F47-B26D-B9BF600B5BD6}" type="slidenum">
              <a:rPr lang="en-US" smtClean="0"/>
              <a:pPr/>
              <a:t>‹#›</a:t>
            </a:fld>
            <a:endParaRPr lang="en-US" dirty="0"/>
          </a:p>
        </p:txBody>
      </p:sp>
      <p:sp>
        <p:nvSpPr>
          <p:cNvPr id="10" name="Rectangle 9">
            <a:extLst>
              <a:ext uri="{FF2B5EF4-FFF2-40B4-BE49-F238E27FC236}">
                <a16:creationId xmlns:a16="http://schemas.microsoft.com/office/drawing/2014/main" id="{658B9E7B-97D5-455A-9C5C-F990AC4F5DA1}"/>
              </a:ext>
            </a:extLst>
          </p:cNvPr>
          <p:cNvSpPr/>
          <p:nvPr userDrawn="1"/>
        </p:nvSpPr>
        <p:spPr>
          <a:xfrm>
            <a:off x="406188" y="0"/>
            <a:ext cx="159419" cy="685800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D1914C4A-D621-46B7-91BE-9DF07366EC3C}"/>
              </a:ext>
            </a:extLst>
          </p:cNvPr>
          <p:cNvPicPr>
            <a:picLocks noChangeAspect="1"/>
          </p:cNvPicPr>
          <p:nvPr userDrawn="1"/>
        </p:nvPicPr>
        <p:blipFill>
          <a:blip r:embed="rId2"/>
          <a:stretch>
            <a:fillRect/>
          </a:stretch>
        </p:blipFill>
        <p:spPr>
          <a:xfrm>
            <a:off x="7952293" y="6406348"/>
            <a:ext cx="1141976" cy="366839"/>
          </a:xfrm>
          <a:prstGeom prst="rect">
            <a:avLst/>
          </a:prstGeom>
        </p:spPr>
      </p:pic>
    </p:spTree>
    <p:extLst>
      <p:ext uri="{BB962C8B-B14F-4D97-AF65-F5344CB8AC3E}">
        <p14:creationId xmlns:p14="http://schemas.microsoft.com/office/powerpoint/2010/main" val="429165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0160"/>
            <a:ext cx="822960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10/28/2019</a:t>
            </a:r>
          </a:p>
        </p:txBody>
      </p:sp>
      <p:sp>
        <p:nvSpPr>
          <p:cNvPr id="5" name="Footer Placeholder 4"/>
          <p:cNvSpPr>
            <a:spLocks noGrp="1"/>
          </p:cNvSpPr>
          <p:nvPr>
            <p:ph type="ftr" sz="quarter" idx="11"/>
          </p:nvPr>
        </p:nvSpPr>
        <p:spPr/>
        <p:txBody>
          <a:bodyPr/>
          <a:lstStyle/>
          <a:p>
            <a:r>
              <a:rPr lang="en-US"/>
              <a:t>BFS Template</a:t>
            </a:r>
          </a:p>
        </p:txBody>
      </p:sp>
      <p:sp>
        <p:nvSpPr>
          <p:cNvPr id="6" name="Slide Number Placeholder 5"/>
          <p:cNvSpPr>
            <a:spLocks noGrp="1"/>
          </p:cNvSpPr>
          <p:nvPr>
            <p:ph type="sldNum" sz="quarter" idx="12"/>
          </p:nvPr>
        </p:nvSpPr>
        <p:spPr/>
        <p:txBody>
          <a:bodyPr/>
          <a:lstStyle/>
          <a:p>
            <a:fld id="{07D33A87-F5E1-4752-BA3A-B8491AEA3B24}" type="slidenum">
              <a:rPr lang="en-US" smtClean="0"/>
              <a:t>‹#›</a:t>
            </a:fld>
            <a:endParaRPr lang="en-US"/>
          </a:p>
        </p:txBody>
      </p:sp>
    </p:spTree>
    <p:extLst>
      <p:ext uri="{BB962C8B-B14F-4D97-AF65-F5344CB8AC3E}">
        <p14:creationId xmlns:p14="http://schemas.microsoft.com/office/powerpoint/2010/main" val="302138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709739"/>
            <a:ext cx="7315200" cy="2852737"/>
          </a:xfrm>
          <a:solidFill>
            <a:srgbClr val="0070C0"/>
          </a:solidFill>
        </p:spPr>
        <p:txBody>
          <a:bodyPr vert="horz" lIns="91440" tIns="45720" rIns="91440" bIns="45720" rtlCol="0" anchor="b">
            <a:normAutofit/>
          </a:bodyPr>
          <a:lstStyle>
            <a:lvl1pPr>
              <a:defRPr lang="en-US" sz="4800" dirty="0">
                <a:solidFill>
                  <a:schemeClr val="bg1"/>
                </a:solidFill>
              </a:defRPr>
            </a:lvl1pPr>
          </a:lstStyle>
          <a:p>
            <a:pPr lvl="0" algn="ctr"/>
            <a:r>
              <a:rPr lang="en-US"/>
              <a:t>Click to edit Master title style</a:t>
            </a:r>
          </a:p>
        </p:txBody>
      </p:sp>
      <p:sp>
        <p:nvSpPr>
          <p:cNvPr id="3" name="Text Placeholder 2"/>
          <p:cNvSpPr>
            <a:spLocks noGrp="1"/>
          </p:cNvSpPr>
          <p:nvPr>
            <p:ph type="body" idx="1"/>
          </p:nvPr>
        </p:nvSpPr>
        <p:spPr>
          <a:xfrm>
            <a:off x="914400" y="4589464"/>
            <a:ext cx="7315200" cy="1500187"/>
          </a:xfrm>
          <a:solidFill>
            <a:srgbClr val="C89800"/>
          </a:solidFill>
        </p:spPr>
        <p:txBody>
          <a:bodyPr vert="horz" lIns="91440" tIns="45720" rIns="91440" bIns="45720" rtlCol="0">
            <a:normAutofit/>
          </a:bodyPr>
          <a:lstStyle>
            <a:lvl1pPr>
              <a:defRPr lang="en-US" sz="2400" smtClean="0">
                <a:solidFill>
                  <a:schemeClr val="bg1"/>
                </a:solidFill>
              </a:defRPr>
            </a:lvl1pPr>
          </a:lstStyle>
          <a:p>
            <a:pPr marL="0" lvl="0" indent="0" algn="ctr">
              <a:buNone/>
            </a:pPr>
            <a:r>
              <a:rPr lang="en-US"/>
              <a:t>Click to edit Master text styles</a:t>
            </a:r>
          </a:p>
        </p:txBody>
      </p:sp>
      <p:sp>
        <p:nvSpPr>
          <p:cNvPr id="4" name="Date Placeholder 3"/>
          <p:cNvSpPr>
            <a:spLocks noGrp="1"/>
          </p:cNvSpPr>
          <p:nvPr>
            <p:ph type="dt" sz="half" idx="10"/>
          </p:nvPr>
        </p:nvSpPr>
        <p:spPr>
          <a:xfrm>
            <a:off x="8229600" y="6629400"/>
            <a:ext cx="914400" cy="228600"/>
          </a:xfrm>
          <a:solidFill>
            <a:schemeClr val="bg1">
              <a:lumMod val="85000"/>
            </a:schemeClr>
          </a:solidFill>
        </p:spPr>
        <p:txBody>
          <a:bodyPr vert="horz" lIns="91440" tIns="45720" rIns="91440" bIns="45720" rtlCol="0" anchor="ctr"/>
          <a:lstStyle>
            <a:lvl1pPr>
              <a:defRPr lang="en-US" smtClean="0"/>
            </a:lvl1pPr>
          </a:lstStyle>
          <a:p>
            <a:r>
              <a:rPr lang="en-US"/>
              <a:t>10/28/2019</a:t>
            </a:r>
          </a:p>
        </p:txBody>
      </p:sp>
      <p:grpSp>
        <p:nvGrpSpPr>
          <p:cNvPr id="5" name="Group 4"/>
          <p:cNvGrpSpPr/>
          <p:nvPr userDrawn="1"/>
        </p:nvGrpSpPr>
        <p:grpSpPr>
          <a:xfrm>
            <a:off x="914400" y="914400"/>
            <a:ext cx="7315200" cy="731520"/>
            <a:chOff x="914400" y="914400"/>
            <a:chExt cx="7315200" cy="731520"/>
          </a:xfrm>
        </p:grpSpPr>
        <p:grpSp>
          <p:nvGrpSpPr>
            <p:cNvPr id="13" name="Group 12"/>
            <p:cNvGrpSpPr/>
            <p:nvPr userDrawn="1"/>
          </p:nvGrpSpPr>
          <p:grpSpPr>
            <a:xfrm>
              <a:off x="914400" y="914400"/>
              <a:ext cx="2537460" cy="376822"/>
              <a:chOff x="914400" y="1091749"/>
              <a:chExt cx="2537460" cy="376822"/>
            </a:xfrm>
          </p:grpSpPr>
          <p:pic>
            <p:nvPicPr>
              <p:cNvPr id="10" name="Picture 9"/>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1095191"/>
                <a:ext cx="480060" cy="373380"/>
              </a:xfrm>
              <a:prstGeom prst="rect">
                <a:avLst/>
              </a:prstGeom>
            </p:spPr>
          </p:pic>
          <p:sp>
            <p:nvSpPr>
              <p:cNvPr id="11" name="Rectangle 10"/>
              <p:cNvSpPr/>
              <p:nvPr userDrawn="1"/>
            </p:nvSpPr>
            <p:spPr>
              <a:xfrm>
                <a:off x="1394460" y="1091749"/>
                <a:ext cx="2057400" cy="207749"/>
              </a:xfrm>
              <a:prstGeom prst="rect">
                <a:avLst/>
              </a:prstGeom>
            </p:spPr>
            <p:txBody>
              <a:bodyPr wrap="square" tIns="68580" bIns="0">
                <a:spAutoFit/>
              </a:bodyPr>
              <a:lstStyle/>
              <a:p>
                <a:r>
                  <a:rPr lang="en-US" sz="900" b="1"/>
                  <a:t>BFS – Business &amp; Financial Services</a:t>
                </a:r>
              </a:p>
            </p:txBody>
          </p:sp>
        </p:grpSp>
        <p:graphicFrame>
          <p:nvGraphicFramePr>
            <p:cNvPr id="9" name="Diagram 8"/>
            <p:cNvGraphicFramePr>
              <a:graphicFrameLocks/>
            </p:cNvGraphicFramePr>
            <p:nvPr userDrawn="1">
              <p:extLst>
                <p:ext uri="{D42A27DB-BD31-4B8C-83A1-F6EECF244321}">
                  <p14:modId xmlns:p14="http://schemas.microsoft.com/office/powerpoint/2010/main" val="3059546749"/>
                </p:ext>
              </p:extLst>
            </p:nvPr>
          </p:nvGraphicFramePr>
          <p:xfrm>
            <a:off x="7543800" y="914400"/>
            <a:ext cx="685800" cy="731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extLst>
      <p:ext uri="{BB962C8B-B14F-4D97-AF65-F5344CB8AC3E}">
        <p14:creationId xmlns:p14="http://schemas.microsoft.com/office/powerpoint/2010/main" val="310841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80160"/>
            <a:ext cx="402336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80160"/>
            <a:ext cx="402336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10/28/2019</a:t>
            </a:r>
          </a:p>
        </p:txBody>
      </p:sp>
      <p:sp>
        <p:nvSpPr>
          <p:cNvPr id="6" name="Footer Placeholder 5"/>
          <p:cNvSpPr>
            <a:spLocks noGrp="1"/>
          </p:cNvSpPr>
          <p:nvPr>
            <p:ph type="ftr" sz="quarter" idx="11"/>
          </p:nvPr>
        </p:nvSpPr>
        <p:spPr/>
        <p:txBody>
          <a:bodyPr/>
          <a:lstStyle/>
          <a:p>
            <a:r>
              <a:rPr lang="en-US"/>
              <a:t>BFS Template</a:t>
            </a:r>
          </a:p>
        </p:txBody>
      </p:sp>
      <p:sp>
        <p:nvSpPr>
          <p:cNvPr id="7" name="Slide Number Placeholder 6"/>
          <p:cNvSpPr>
            <a:spLocks noGrp="1"/>
          </p:cNvSpPr>
          <p:nvPr>
            <p:ph type="sldNum" sz="quarter" idx="12"/>
          </p:nvPr>
        </p:nvSpPr>
        <p:spPr/>
        <p:txBody>
          <a:bodyPr/>
          <a:lstStyle/>
          <a:p>
            <a:fld id="{07D33A87-F5E1-4752-BA3A-B8491AEA3B24}" type="slidenum">
              <a:rPr lang="en-US" smtClean="0"/>
              <a:t>‹#›</a:t>
            </a:fld>
            <a:endParaRPr lang="en-US"/>
          </a:p>
        </p:txBody>
      </p:sp>
    </p:spTree>
    <p:extLst>
      <p:ext uri="{BB962C8B-B14F-4D97-AF65-F5344CB8AC3E}">
        <p14:creationId xmlns:p14="http://schemas.microsoft.com/office/powerpoint/2010/main" val="11570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005840"/>
          </a:xfrm>
        </p:spPr>
        <p:txBody>
          <a:bodyPr/>
          <a:lstStyle/>
          <a:p>
            <a:r>
              <a:rPr lang="en-US"/>
              <a:t>Click to edit Master title style</a:t>
            </a:r>
          </a:p>
        </p:txBody>
      </p:sp>
      <p:sp>
        <p:nvSpPr>
          <p:cNvPr id="3" name="Text Placeholder 2"/>
          <p:cNvSpPr>
            <a:spLocks noGrp="1"/>
          </p:cNvSpPr>
          <p:nvPr>
            <p:ph type="body" idx="1"/>
          </p:nvPr>
        </p:nvSpPr>
        <p:spPr>
          <a:xfrm>
            <a:off x="457200" y="1280160"/>
            <a:ext cx="40233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03120"/>
            <a:ext cx="402336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280160"/>
            <a:ext cx="40233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103120"/>
            <a:ext cx="402336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10/28/2019</a:t>
            </a:r>
          </a:p>
        </p:txBody>
      </p:sp>
      <p:sp>
        <p:nvSpPr>
          <p:cNvPr id="8" name="Footer Placeholder 7"/>
          <p:cNvSpPr>
            <a:spLocks noGrp="1"/>
          </p:cNvSpPr>
          <p:nvPr>
            <p:ph type="ftr" sz="quarter" idx="11"/>
          </p:nvPr>
        </p:nvSpPr>
        <p:spPr/>
        <p:txBody>
          <a:bodyPr/>
          <a:lstStyle/>
          <a:p>
            <a:r>
              <a:rPr lang="en-US"/>
              <a:t>BFS Template</a:t>
            </a:r>
          </a:p>
        </p:txBody>
      </p:sp>
      <p:sp>
        <p:nvSpPr>
          <p:cNvPr id="9" name="Slide Number Placeholder 8"/>
          <p:cNvSpPr>
            <a:spLocks noGrp="1"/>
          </p:cNvSpPr>
          <p:nvPr>
            <p:ph type="sldNum" sz="quarter" idx="12"/>
          </p:nvPr>
        </p:nvSpPr>
        <p:spPr/>
        <p:txBody>
          <a:bodyPr/>
          <a:lstStyle/>
          <a:p>
            <a:fld id="{07D33A87-F5E1-4752-BA3A-B8491AEA3B24}" type="slidenum">
              <a:rPr lang="en-US" smtClean="0"/>
              <a:t>‹#›</a:t>
            </a:fld>
            <a:endParaRPr lang="en-US"/>
          </a:p>
        </p:txBody>
      </p:sp>
    </p:spTree>
    <p:extLst>
      <p:ext uri="{BB962C8B-B14F-4D97-AF65-F5344CB8AC3E}">
        <p14:creationId xmlns:p14="http://schemas.microsoft.com/office/powerpoint/2010/main" val="132270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10/28/2019</a:t>
            </a:r>
          </a:p>
        </p:txBody>
      </p:sp>
      <p:sp>
        <p:nvSpPr>
          <p:cNvPr id="4" name="Footer Placeholder 3"/>
          <p:cNvSpPr>
            <a:spLocks noGrp="1"/>
          </p:cNvSpPr>
          <p:nvPr>
            <p:ph type="ftr" sz="quarter" idx="11"/>
          </p:nvPr>
        </p:nvSpPr>
        <p:spPr/>
        <p:txBody>
          <a:bodyPr/>
          <a:lstStyle/>
          <a:p>
            <a:r>
              <a:rPr lang="en-US"/>
              <a:t>BFS Template</a:t>
            </a:r>
          </a:p>
        </p:txBody>
      </p:sp>
      <p:sp>
        <p:nvSpPr>
          <p:cNvPr id="5" name="Slide Number Placeholder 4"/>
          <p:cNvSpPr>
            <a:spLocks noGrp="1"/>
          </p:cNvSpPr>
          <p:nvPr>
            <p:ph type="sldNum" sz="quarter" idx="12"/>
          </p:nvPr>
        </p:nvSpPr>
        <p:spPr/>
        <p:txBody>
          <a:bodyPr/>
          <a:lstStyle/>
          <a:p>
            <a:fld id="{07D33A87-F5E1-4752-BA3A-B8491AEA3B24}" type="slidenum">
              <a:rPr lang="en-US" smtClean="0"/>
              <a:t>‹#›</a:t>
            </a:fld>
            <a:endParaRPr lang="en-US"/>
          </a:p>
        </p:txBody>
      </p:sp>
    </p:spTree>
    <p:extLst>
      <p:ext uri="{BB962C8B-B14F-4D97-AF65-F5344CB8AC3E}">
        <p14:creationId xmlns:p14="http://schemas.microsoft.com/office/powerpoint/2010/main" val="165736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6" name="Rectangle 15"/>
          <p:cNvSpPr>
            <a:spLocks/>
          </p:cNvSpPr>
          <p:nvPr userDrawn="1"/>
        </p:nvSpPr>
        <p:spPr>
          <a:xfrm>
            <a:off x="0" y="914400"/>
            <a:ext cx="914400" cy="59436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135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R="0" lvl="0" indent="0" defTabSz="685800" fontAlgn="auto">
              <a:lnSpc>
                <a:spcPct val="107000"/>
              </a:lnSpc>
              <a:spcBef>
                <a:spcPts val="0"/>
              </a:spcBef>
              <a:spcAft>
                <a:spcPts val="0"/>
              </a:spcAft>
              <a:buClrTx/>
              <a:buSzTx/>
              <a:buFontTx/>
              <a:buNone/>
              <a:tabLst/>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2" name="Date Placeholder 1"/>
          <p:cNvSpPr>
            <a:spLocks noGrp="1"/>
          </p:cNvSpPr>
          <p:nvPr>
            <p:ph type="dt" sz="half" idx="10"/>
          </p:nvPr>
        </p:nvSpPr>
        <p:spPr/>
        <p:txBody>
          <a:bodyPr/>
          <a:lstStyle/>
          <a:p>
            <a:r>
              <a:rPr lang="en-US"/>
              <a:t>10/28/2019</a:t>
            </a:r>
          </a:p>
        </p:txBody>
      </p:sp>
      <p:sp>
        <p:nvSpPr>
          <p:cNvPr id="3" name="Footer Placeholder 2"/>
          <p:cNvSpPr>
            <a:spLocks noGrp="1"/>
          </p:cNvSpPr>
          <p:nvPr>
            <p:ph type="ftr" sz="quarter" idx="11"/>
          </p:nvPr>
        </p:nvSpPr>
        <p:spPr/>
        <p:txBody>
          <a:bodyPr/>
          <a:lstStyle/>
          <a:p>
            <a:r>
              <a:rPr lang="en-US"/>
              <a:t>BFS Template</a:t>
            </a:r>
          </a:p>
        </p:txBody>
      </p:sp>
      <p:sp>
        <p:nvSpPr>
          <p:cNvPr id="4" name="Slide Number Placeholder 3"/>
          <p:cNvSpPr>
            <a:spLocks noGrp="1"/>
          </p:cNvSpPr>
          <p:nvPr>
            <p:ph type="sldNum" sz="quarter" idx="12"/>
          </p:nvPr>
        </p:nvSpPr>
        <p:spPr/>
        <p:txBody>
          <a:bodyPr/>
          <a:lstStyle/>
          <a:p>
            <a:fld id="{07D33A87-F5E1-4752-BA3A-B8491AEA3B24}" type="slidenum">
              <a:rPr lang="en-US" smtClean="0"/>
              <a:t>‹#›</a:t>
            </a:fld>
            <a:endParaRPr lang="en-US"/>
          </a:p>
        </p:txBody>
      </p:sp>
      <p:sp>
        <p:nvSpPr>
          <p:cNvPr id="12" name="Rectangle 11"/>
          <p:cNvSpPr>
            <a:spLocks/>
          </p:cNvSpPr>
          <p:nvPr userDrawn="1"/>
        </p:nvSpPr>
        <p:spPr>
          <a:xfrm>
            <a:off x="0" y="0"/>
            <a:ext cx="914400" cy="9144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81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graphicFrame>
        <p:nvGraphicFramePr>
          <p:cNvPr id="13" name="Diagram 12"/>
          <p:cNvGraphicFramePr>
            <a:graphicFrameLocks/>
          </p:cNvGraphicFramePr>
          <p:nvPr userDrawn="1">
            <p:extLst>
              <p:ext uri="{D42A27DB-BD31-4B8C-83A1-F6EECF244321}">
                <p14:modId xmlns:p14="http://schemas.microsoft.com/office/powerpoint/2010/main" val="2742826469"/>
              </p:ext>
            </p:extLst>
          </p:nvPr>
        </p:nvGraphicFramePr>
        <p:xfrm>
          <a:off x="91440" y="0"/>
          <a:ext cx="685800" cy="73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p:cNvSpPr>
            <a:spLocks/>
          </p:cNvSpPr>
          <p:nvPr userDrawn="1"/>
        </p:nvSpPr>
        <p:spPr>
          <a:xfrm>
            <a:off x="0" y="6583680"/>
            <a:ext cx="9144000" cy="4572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54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7160" y="6583680"/>
            <a:ext cx="470263" cy="274320"/>
          </a:xfrm>
          <a:prstGeom prst="rect">
            <a:avLst/>
          </a:prstGeom>
        </p:spPr>
      </p:pic>
    </p:spTree>
    <p:extLst>
      <p:ext uri="{BB962C8B-B14F-4D97-AF65-F5344CB8AC3E}">
        <p14:creationId xmlns:p14="http://schemas.microsoft.com/office/powerpoint/2010/main" val="11172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457200"/>
            <a:ext cx="2949178" cy="15544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06240" y="457199"/>
            <a:ext cx="4572000" cy="58521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7280" y="2103120"/>
            <a:ext cx="2949178" cy="42062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10/28/2019</a:t>
            </a:r>
          </a:p>
        </p:txBody>
      </p:sp>
      <p:sp>
        <p:nvSpPr>
          <p:cNvPr id="6" name="Footer Placeholder 5"/>
          <p:cNvSpPr>
            <a:spLocks noGrp="1"/>
          </p:cNvSpPr>
          <p:nvPr>
            <p:ph type="ftr" sz="quarter" idx="11"/>
          </p:nvPr>
        </p:nvSpPr>
        <p:spPr/>
        <p:txBody>
          <a:bodyPr/>
          <a:lstStyle/>
          <a:p>
            <a:r>
              <a:rPr lang="en-US"/>
              <a:t>BFS Template</a:t>
            </a:r>
          </a:p>
        </p:txBody>
      </p:sp>
      <p:sp>
        <p:nvSpPr>
          <p:cNvPr id="7" name="Slide Number Placeholder 6"/>
          <p:cNvSpPr>
            <a:spLocks noGrp="1"/>
          </p:cNvSpPr>
          <p:nvPr>
            <p:ph type="sldNum" sz="quarter" idx="12"/>
          </p:nvPr>
        </p:nvSpPr>
        <p:spPr/>
        <p:txBody>
          <a:bodyPr/>
          <a:lstStyle/>
          <a:p>
            <a:fld id="{07D33A87-F5E1-4752-BA3A-B8491AEA3B24}" type="slidenum">
              <a:rPr lang="en-US" smtClean="0"/>
              <a:t>‹#›</a:t>
            </a:fld>
            <a:endParaRPr lang="en-US"/>
          </a:p>
        </p:txBody>
      </p:sp>
      <p:sp>
        <p:nvSpPr>
          <p:cNvPr id="8" name="Rectangle 7"/>
          <p:cNvSpPr>
            <a:spLocks/>
          </p:cNvSpPr>
          <p:nvPr userDrawn="1"/>
        </p:nvSpPr>
        <p:spPr>
          <a:xfrm>
            <a:off x="0" y="914400"/>
            <a:ext cx="914400" cy="59436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135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R="0" lvl="0" indent="0" defTabSz="685800" fontAlgn="auto">
              <a:lnSpc>
                <a:spcPct val="107000"/>
              </a:lnSpc>
              <a:spcBef>
                <a:spcPts val="0"/>
              </a:spcBef>
              <a:spcAft>
                <a:spcPts val="0"/>
              </a:spcAft>
              <a:buClrTx/>
              <a:buSzTx/>
              <a:buFontTx/>
              <a:buNone/>
              <a:tabLst/>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9" name="Rectangle 8"/>
          <p:cNvSpPr>
            <a:spLocks/>
          </p:cNvSpPr>
          <p:nvPr userDrawn="1"/>
        </p:nvSpPr>
        <p:spPr>
          <a:xfrm>
            <a:off x="0" y="0"/>
            <a:ext cx="914400" cy="9144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81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graphicFrame>
        <p:nvGraphicFramePr>
          <p:cNvPr id="10" name="Diagram 9"/>
          <p:cNvGraphicFramePr>
            <a:graphicFrameLocks/>
          </p:cNvGraphicFramePr>
          <p:nvPr userDrawn="1">
            <p:extLst>
              <p:ext uri="{D42A27DB-BD31-4B8C-83A1-F6EECF244321}">
                <p14:modId xmlns:p14="http://schemas.microsoft.com/office/powerpoint/2010/main" val="3535396577"/>
              </p:ext>
            </p:extLst>
          </p:nvPr>
        </p:nvGraphicFramePr>
        <p:xfrm>
          <a:off x="91440" y="0"/>
          <a:ext cx="685800" cy="73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a:spLocks/>
          </p:cNvSpPr>
          <p:nvPr userDrawn="1"/>
        </p:nvSpPr>
        <p:spPr>
          <a:xfrm>
            <a:off x="0" y="6583680"/>
            <a:ext cx="9144000" cy="4572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54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7160" y="6583680"/>
            <a:ext cx="470263" cy="274320"/>
          </a:xfrm>
          <a:prstGeom prst="rect">
            <a:avLst/>
          </a:prstGeom>
        </p:spPr>
      </p:pic>
    </p:spTree>
    <p:extLst>
      <p:ext uri="{BB962C8B-B14F-4D97-AF65-F5344CB8AC3E}">
        <p14:creationId xmlns:p14="http://schemas.microsoft.com/office/powerpoint/2010/main" val="71706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457200"/>
            <a:ext cx="3017520" cy="155448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97680" y="1554480"/>
            <a:ext cx="4516362" cy="47548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2103120"/>
            <a:ext cx="3017520" cy="42062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10/28/2019</a:t>
            </a:r>
          </a:p>
        </p:txBody>
      </p:sp>
      <p:sp>
        <p:nvSpPr>
          <p:cNvPr id="6" name="Footer Placeholder 5"/>
          <p:cNvSpPr>
            <a:spLocks noGrp="1"/>
          </p:cNvSpPr>
          <p:nvPr>
            <p:ph type="ftr" sz="quarter" idx="11"/>
          </p:nvPr>
        </p:nvSpPr>
        <p:spPr/>
        <p:txBody>
          <a:bodyPr/>
          <a:lstStyle/>
          <a:p>
            <a:r>
              <a:rPr lang="en-US"/>
              <a:t>BFS Template</a:t>
            </a:r>
          </a:p>
        </p:txBody>
      </p:sp>
      <p:sp>
        <p:nvSpPr>
          <p:cNvPr id="7" name="Slide Number Placeholder 6"/>
          <p:cNvSpPr>
            <a:spLocks noGrp="1"/>
          </p:cNvSpPr>
          <p:nvPr>
            <p:ph type="sldNum" sz="quarter" idx="12"/>
          </p:nvPr>
        </p:nvSpPr>
        <p:spPr/>
        <p:txBody>
          <a:bodyPr/>
          <a:lstStyle/>
          <a:p>
            <a:fld id="{07D33A87-F5E1-4752-BA3A-B8491AEA3B24}" type="slidenum">
              <a:rPr lang="en-US" smtClean="0"/>
              <a:pPr/>
              <a:t>‹#›</a:t>
            </a:fld>
            <a:endParaRPr lang="en-US"/>
          </a:p>
        </p:txBody>
      </p:sp>
      <p:sp>
        <p:nvSpPr>
          <p:cNvPr id="12" name="Rectangle 11"/>
          <p:cNvSpPr>
            <a:spLocks/>
          </p:cNvSpPr>
          <p:nvPr userDrawn="1"/>
        </p:nvSpPr>
        <p:spPr>
          <a:xfrm>
            <a:off x="0" y="914400"/>
            <a:ext cx="914400" cy="59436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135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R="0" lvl="0" indent="0" defTabSz="685800" fontAlgn="auto">
              <a:lnSpc>
                <a:spcPct val="107000"/>
              </a:lnSpc>
              <a:spcBef>
                <a:spcPts val="0"/>
              </a:spcBef>
              <a:spcAft>
                <a:spcPts val="0"/>
              </a:spcAft>
              <a:buClrTx/>
              <a:buSzTx/>
              <a:buFontTx/>
              <a:buNone/>
              <a:tabLst/>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3" name="Rectangle 12"/>
          <p:cNvSpPr>
            <a:spLocks/>
          </p:cNvSpPr>
          <p:nvPr userDrawn="1"/>
        </p:nvSpPr>
        <p:spPr>
          <a:xfrm>
            <a:off x="0" y="0"/>
            <a:ext cx="914400" cy="9144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81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graphicFrame>
        <p:nvGraphicFramePr>
          <p:cNvPr id="14" name="Diagram 13"/>
          <p:cNvGraphicFramePr>
            <a:graphicFrameLocks/>
          </p:cNvGraphicFramePr>
          <p:nvPr userDrawn="1">
            <p:extLst>
              <p:ext uri="{D42A27DB-BD31-4B8C-83A1-F6EECF244321}">
                <p14:modId xmlns:p14="http://schemas.microsoft.com/office/powerpoint/2010/main" val="945764983"/>
              </p:ext>
            </p:extLst>
          </p:nvPr>
        </p:nvGraphicFramePr>
        <p:xfrm>
          <a:off x="91440" y="0"/>
          <a:ext cx="685800" cy="73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a:spLocks/>
          </p:cNvSpPr>
          <p:nvPr userDrawn="1"/>
        </p:nvSpPr>
        <p:spPr>
          <a:xfrm>
            <a:off x="0" y="6583680"/>
            <a:ext cx="9144000" cy="4572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54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7160" y="6583680"/>
            <a:ext cx="470263" cy="274320"/>
          </a:xfrm>
          <a:prstGeom prst="rect">
            <a:avLst/>
          </a:prstGeom>
        </p:spPr>
      </p:pic>
    </p:spTree>
    <p:extLst>
      <p:ext uri="{BB962C8B-B14F-4D97-AF65-F5344CB8AC3E}">
        <p14:creationId xmlns:p14="http://schemas.microsoft.com/office/powerpoint/2010/main" val="395595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diagramLayout" Target="../diagrams/layout1.xml"/><Relationship Id="rId3" Type="http://schemas.openxmlformats.org/officeDocument/2006/relationships/slideLayout" Target="../slideLayouts/slideLayout3.xml"/><Relationship Id="rId21" Type="http://schemas.microsoft.com/office/2007/relationships/diagramDrawing" Target="../diagrams/drawin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diagramData" Target="../diagrams/data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diagramQuickStyle" Target="../diagrams/quickStyl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8229600" cy="1005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6629400"/>
            <a:ext cx="914400" cy="228600"/>
          </a:xfrm>
          <a:prstGeom prst="rect">
            <a:avLst/>
          </a:prstGeom>
          <a:solidFill>
            <a:schemeClr val="bg1">
              <a:lumMod val="85000"/>
            </a:schemeClr>
          </a:solidFill>
        </p:spPr>
        <p:txBody>
          <a:bodyPr vert="horz" lIns="91440" tIns="45720" rIns="91440" bIns="45720" rtlCol="0" anchor="ctr"/>
          <a:lstStyle>
            <a:lvl1pPr algn="ctr">
              <a:defRPr sz="1000">
                <a:solidFill>
                  <a:schemeClr val="bg2">
                    <a:lumMod val="50000"/>
                  </a:schemeClr>
                </a:solidFill>
              </a:defRPr>
            </a:lvl1pPr>
          </a:lstStyle>
          <a:p>
            <a:r>
              <a:rPr lang="en-US"/>
              <a:t>10/28/2019</a:t>
            </a:r>
          </a:p>
        </p:txBody>
      </p:sp>
      <p:sp>
        <p:nvSpPr>
          <p:cNvPr id="5" name="Footer Placeholder 4"/>
          <p:cNvSpPr>
            <a:spLocks noGrp="1"/>
          </p:cNvSpPr>
          <p:nvPr>
            <p:ph type="ftr" sz="quarter" idx="3"/>
          </p:nvPr>
        </p:nvSpPr>
        <p:spPr>
          <a:xfrm>
            <a:off x="2286000" y="6629400"/>
            <a:ext cx="4572000" cy="228600"/>
          </a:xfrm>
          <a:prstGeom prst="rect">
            <a:avLst/>
          </a:prstGeom>
        </p:spPr>
        <p:txBody>
          <a:bodyPr vert="horz" lIns="91440" tIns="45720" rIns="91440" bIns="45720" rtlCol="0" anchor="ctr"/>
          <a:lstStyle>
            <a:lvl1pPr algn="ctr">
              <a:defRPr sz="1000">
                <a:solidFill>
                  <a:schemeClr val="bg2">
                    <a:lumMod val="25000"/>
                  </a:schemeClr>
                </a:solidFill>
              </a:defRPr>
            </a:lvl1pPr>
          </a:lstStyle>
          <a:p>
            <a:r>
              <a:rPr lang="en-US"/>
              <a:t>BFS Template</a:t>
            </a:r>
          </a:p>
        </p:txBody>
      </p:sp>
      <p:sp>
        <p:nvSpPr>
          <p:cNvPr id="6" name="Slide Number Placeholder 5"/>
          <p:cNvSpPr>
            <a:spLocks noGrp="1"/>
          </p:cNvSpPr>
          <p:nvPr>
            <p:ph type="sldNum" sz="quarter" idx="4"/>
          </p:nvPr>
        </p:nvSpPr>
        <p:spPr>
          <a:xfrm>
            <a:off x="8229600" y="6629400"/>
            <a:ext cx="914400" cy="228600"/>
          </a:xfrm>
          <a:prstGeom prst="rect">
            <a:avLst/>
          </a:prstGeom>
          <a:solidFill>
            <a:schemeClr val="bg1">
              <a:lumMod val="85000"/>
            </a:schemeClr>
          </a:solidFill>
        </p:spPr>
        <p:txBody>
          <a:bodyPr vert="horz" lIns="91440" tIns="0" rIns="182880" bIns="0" rtlCol="0" anchor="ctr"/>
          <a:lstStyle>
            <a:lvl1pPr algn="r">
              <a:defRPr lang="en-US" sz="1000" smtClean="0">
                <a:solidFill>
                  <a:schemeClr val="bg2">
                    <a:lumMod val="50000"/>
                  </a:schemeClr>
                </a:solidFill>
              </a:defRPr>
            </a:lvl1pPr>
          </a:lstStyle>
          <a:p>
            <a:fld id="{07D33A87-F5E1-4752-BA3A-B8491AEA3B24}" type="slidenum">
              <a:rPr lang="en-US" smtClean="0"/>
              <a:pPr/>
              <a:t>‹#›</a:t>
            </a:fld>
            <a:endParaRPr lang="en-US"/>
          </a:p>
        </p:txBody>
      </p:sp>
      <p:sp>
        <p:nvSpPr>
          <p:cNvPr id="15" name="Flowchart: Delay 14"/>
          <p:cNvSpPr>
            <a:spLocks/>
          </p:cNvSpPr>
          <p:nvPr userDrawn="1"/>
        </p:nvSpPr>
        <p:spPr>
          <a:xfrm>
            <a:off x="914400" y="822960"/>
            <a:ext cx="274320" cy="274320"/>
          </a:xfrm>
          <a:prstGeom prst="flowChartDelay">
            <a:avLst/>
          </a:prstGeom>
          <a:gradFill flip="none" rotWithShape="1">
            <a:gsLst>
              <a:gs pos="80000">
                <a:srgbClr val="C89800"/>
              </a:gs>
              <a:gs pos="50000">
                <a:srgbClr val="FFC000"/>
              </a:gs>
              <a:gs pos="48000">
                <a:schemeClr val="bg1"/>
              </a:gs>
              <a:gs pos="93000">
                <a:srgbClr val="0070C0"/>
              </a:gs>
            </a:gsLst>
            <a:lin ang="81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grpSp>
        <p:nvGrpSpPr>
          <p:cNvPr id="10" name="Group 9"/>
          <p:cNvGrpSpPr/>
          <p:nvPr userDrawn="1"/>
        </p:nvGrpSpPr>
        <p:grpSpPr>
          <a:xfrm>
            <a:off x="0" y="0"/>
            <a:ext cx="9144000" cy="1097280"/>
            <a:chOff x="0" y="0"/>
            <a:chExt cx="9144000" cy="1097280"/>
          </a:xfrm>
        </p:grpSpPr>
        <p:sp>
          <p:nvSpPr>
            <p:cNvPr id="8" name="Rectangle 7"/>
            <p:cNvSpPr>
              <a:spLocks/>
            </p:cNvSpPr>
            <p:nvPr userDrawn="1"/>
          </p:nvSpPr>
          <p:spPr>
            <a:xfrm>
              <a:off x="0" y="0"/>
              <a:ext cx="914400" cy="914400"/>
            </a:xfrm>
            <a:prstGeom prst="rect">
              <a:avLst/>
            </a:prstGeom>
            <a:gradFill flip="none" rotWithShape="1">
              <a:gsLst>
                <a:gs pos="57000">
                  <a:srgbClr val="C89800"/>
                </a:gs>
                <a:gs pos="45000">
                  <a:srgbClr val="FFC000"/>
                </a:gs>
                <a:gs pos="71000">
                  <a:srgbClr val="0070C0"/>
                </a:gs>
                <a:gs pos="44000">
                  <a:srgbClr val="0070C0"/>
                </a:gs>
                <a:gs pos="69000">
                  <a:srgbClr val="0070C0"/>
                </a:gs>
                <a:gs pos="68000">
                  <a:sysClr val="window" lastClr="FFFFFF"/>
                </a:gs>
              </a:gsLst>
              <a:lin ang="81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graphicFrame>
          <p:nvGraphicFramePr>
            <p:cNvPr id="9" name="Diagram 8"/>
            <p:cNvGraphicFramePr>
              <a:graphicFrameLocks/>
            </p:cNvGraphicFramePr>
            <p:nvPr userDrawn="1">
              <p:extLst>
                <p:ext uri="{D42A27DB-BD31-4B8C-83A1-F6EECF244321}">
                  <p14:modId xmlns:p14="http://schemas.microsoft.com/office/powerpoint/2010/main" val="777647459"/>
                </p:ext>
              </p:extLst>
            </p:nvPr>
          </p:nvGraphicFramePr>
          <p:xfrm>
            <a:off x="91440" y="0"/>
            <a:ext cx="685800" cy="7315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Rectangle 12"/>
            <p:cNvSpPr>
              <a:spLocks/>
            </p:cNvSpPr>
            <p:nvPr userDrawn="1"/>
          </p:nvSpPr>
          <p:spPr>
            <a:xfrm>
              <a:off x="914400" y="1005840"/>
              <a:ext cx="8229600" cy="91440"/>
            </a:xfrm>
            <a:prstGeom prst="rect">
              <a:avLst/>
            </a:prstGeom>
            <a:gradFill flip="none" rotWithShape="1">
              <a:gsLst>
                <a:gs pos="50000">
                  <a:srgbClr val="E8AF00"/>
                </a:gs>
                <a:gs pos="45136">
                  <a:srgbClr val="FFC000"/>
                </a:gs>
                <a:gs pos="62000">
                  <a:srgbClr val="C89800"/>
                </a:gs>
                <a:gs pos="45000">
                  <a:srgbClr val="FFC000"/>
                </a:gs>
                <a:gs pos="71000">
                  <a:srgbClr val="0070C0"/>
                </a:gs>
                <a:gs pos="44000">
                  <a:srgbClr val="0070C0"/>
                </a:gs>
                <a:gs pos="69000">
                  <a:srgbClr val="0070C0"/>
                </a:gs>
              </a:gsLst>
              <a:lin ang="81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4" name="Rectangle 13"/>
            <p:cNvSpPr>
              <a:spLocks/>
            </p:cNvSpPr>
            <p:nvPr userDrawn="1"/>
          </p:nvSpPr>
          <p:spPr>
            <a:xfrm>
              <a:off x="0" y="914400"/>
              <a:ext cx="914400" cy="182880"/>
            </a:xfrm>
            <a:prstGeom prst="rect">
              <a:avLst/>
            </a:prstGeom>
            <a:gradFill flip="none" rotWithShape="1">
              <a:gsLst>
                <a:gs pos="18000">
                  <a:srgbClr val="C89800"/>
                </a:gs>
                <a:gs pos="71000">
                  <a:srgbClr val="0070C0"/>
                </a:gs>
                <a:gs pos="15000">
                  <a:srgbClr val="0070C0"/>
                </a:gs>
                <a:gs pos="69000">
                  <a:srgbClr val="0070C0"/>
                </a:gs>
                <a:gs pos="59000">
                  <a:srgbClr val="FFC000"/>
                </a:gs>
                <a:gs pos="66000">
                  <a:sysClr val="window" lastClr="FFFFFF"/>
                </a:gs>
              </a:gsLst>
              <a:lin ang="13500000" scaled="1"/>
              <a:tileRect/>
            </a:gra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grpSp>
      <p:sp>
        <p:nvSpPr>
          <p:cNvPr id="16" name="Rectangle 15"/>
          <p:cNvSpPr>
            <a:spLocks/>
          </p:cNvSpPr>
          <p:nvPr userDrawn="1"/>
        </p:nvSpPr>
        <p:spPr>
          <a:xfrm>
            <a:off x="0" y="6583680"/>
            <a:ext cx="9144000" cy="45720"/>
          </a:xfrm>
          <a:prstGeom prst="rect">
            <a:avLst/>
          </a:prstGeom>
          <a:solidFill>
            <a:srgbClr val="EEB500"/>
          </a:solidFill>
          <a:ln w="6350" cap="rnd" cmpd="sng" algn="ctr">
            <a:noFill/>
            <a:prstDash val="solid"/>
          </a:ln>
          <a:effectLst/>
        </p:spPr>
        <p:txBody>
          <a:bodyPr rot="0" spcFirstLastPara="0" vert="horz" wrap="square" lIns="205740" tIns="34290" rIns="205740" bIns="34290" numCol="1" spcCol="0" rtlCol="0" fromWordArt="0" anchor="ctr" anchorCtr="0" forceAA="0" compatLnSpc="1">
            <a:prstTxWarp prst="textNoShape">
              <a:avLst/>
            </a:prstTxWarp>
            <a:noAutofit/>
          </a:bodyPr>
          <a:lstStyle/>
          <a:p>
            <a:pPr marL="0" marR="0" lvl="0" indent="0" defTabSz="685800" eaLnBrk="1" fontAlgn="auto" latinLnBrk="0" hangingPunct="1">
              <a:lnSpc>
                <a:spcPct val="107000"/>
              </a:lnSpc>
              <a:spcBef>
                <a:spcPts val="0"/>
              </a:spcBef>
              <a:spcAft>
                <a:spcPts val="0"/>
              </a:spcAft>
              <a:buClrTx/>
              <a:buSzTx/>
              <a:buFontTx/>
              <a:buNone/>
              <a:tabLst/>
              <a:defRPr/>
            </a:pPr>
            <a:r>
              <a:rPr kumimoji="0" lang="en-US" sz="825"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7160" y="6583680"/>
            <a:ext cx="470263" cy="274320"/>
          </a:xfrm>
          <a:prstGeom prst="rect">
            <a:avLst/>
          </a:prstGeom>
        </p:spPr>
      </p:pic>
    </p:spTree>
    <p:extLst>
      <p:ext uri="{BB962C8B-B14F-4D97-AF65-F5344CB8AC3E}">
        <p14:creationId xmlns:p14="http://schemas.microsoft.com/office/powerpoint/2010/main" val="48180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7" r:id="rId12"/>
    <p:sldLayoutId id="2147483672" r:id="rId13"/>
    <p:sldLayoutId id="2147483673" r:id="rId14"/>
    <p:sldLayoutId id="2147483674"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1.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sv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hyperlink" Target="https://impact23.ucr.edu/" TargetMode="External"/><Relationship Id="rId4" Type="http://schemas.openxmlformats.org/officeDocument/2006/relationships/hyperlink" Target="mailto:Impact23@ucr.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pixabay.com/en/question-mark-question-1750942/"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en/question-mark-question-1750942/" TargetMode="Externa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hyperlink" Target="https://www.irs.gov/pub/irs-pdf/fw9sp.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pixabay.com/en/question-mark-question-1750942/"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pixabay.com/en/question-mark-question-1750942/"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ucop.edu/central-travel-management/_files/ab1887-faq.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oag.ca.gov/ab188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hs.ucop.edu/awa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travelers/index.html" TargetMode="External"/><Relationship Id="rId2" Type="http://schemas.openxmlformats.org/officeDocument/2006/relationships/hyperlink" Target="https://ehs.ucr.edu/coronavirus/trav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a:t>Travel and ePay User Group Meeting</a:t>
            </a:r>
          </a:p>
        </p:txBody>
      </p:sp>
      <p:sp>
        <p:nvSpPr>
          <p:cNvPr id="3" name="Subtitle 2"/>
          <p:cNvSpPr>
            <a:spLocks noGrp="1"/>
          </p:cNvSpPr>
          <p:nvPr>
            <p:ph type="subTitle" idx="1"/>
          </p:nvPr>
        </p:nvSpPr>
        <p:spPr/>
        <p:txBody>
          <a:bodyPr/>
          <a:lstStyle/>
          <a:p>
            <a:r>
              <a:rPr lang="en-US" dirty="0"/>
              <a:t>February 28, 2022</a:t>
            </a:r>
          </a:p>
        </p:txBody>
      </p:sp>
    </p:spTree>
    <p:extLst>
      <p:ext uri="{BB962C8B-B14F-4D97-AF65-F5344CB8AC3E}">
        <p14:creationId xmlns:p14="http://schemas.microsoft.com/office/powerpoint/2010/main" val="384725061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Unused Travel Credits</a:t>
            </a:r>
          </a:p>
        </p:txBody>
      </p:sp>
      <p:sp>
        <p:nvSpPr>
          <p:cNvPr id="3" name="Text Placeholder 2"/>
          <p:cNvSpPr>
            <a:spLocks noGrp="1"/>
          </p:cNvSpPr>
          <p:nvPr>
            <p:ph type="body" idx="1"/>
          </p:nvPr>
        </p:nvSpPr>
        <p:spPr/>
        <p:txBody>
          <a:bodyPr/>
          <a:lstStyle/>
          <a:p>
            <a:pPr marL="0" indent="0">
              <a:buNone/>
            </a:pPr>
            <a:r>
              <a:rPr lang="en-US" dirty="0"/>
              <a:t>Dorthea Ford</a:t>
            </a:r>
          </a:p>
        </p:txBody>
      </p:sp>
    </p:spTree>
    <p:extLst>
      <p:ext uri="{BB962C8B-B14F-4D97-AF65-F5344CB8AC3E}">
        <p14:creationId xmlns:p14="http://schemas.microsoft.com/office/powerpoint/2010/main" val="276289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97AE-6034-46C5-AD6C-7C9EE911DD95}"/>
              </a:ext>
            </a:extLst>
          </p:cNvPr>
          <p:cNvSpPr>
            <a:spLocks noGrp="1"/>
          </p:cNvSpPr>
          <p:nvPr>
            <p:ph type="title"/>
          </p:nvPr>
        </p:nvSpPr>
        <p:spPr/>
        <p:txBody>
          <a:bodyPr/>
          <a:lstStyle/>
          <a:p>
            <a:pPr algn="ctr"/>
            <a:r>
              <a:rPr lang="en-US" dirty="0">
                <a:latin typeface="Arial Narrow" panose="020B0606020202030204" pitchFamily="34" charset="0"/>
              </a:rPr>
              <a:t>Unused Credits</a:t>
            </a:r>
          </a:p>
        </p:txBody>
      </p:sp>
      <p:sp>
        <p:nvSpPr>
          <p:cNvPr id="3" name="Content Placeholder 2">
            <a:extLst>
              <a:ext uri="{FF2B5EF4-FFF2-40B4-BE49-F238E27FC236}">
                <a16:creationId xmlns:a16="http://schemas.microsoft.com/office/drawing/2014/main" id="{3E8738AD-9693-41A2-BB87-072D27032F73}"/>
              </a:ext>
            </a:extLst>
          </p:cNvPr>
          <p:cNvSpPr>
            <a:spLocks noGrp="1"/>
          </p:cNvSpPr>
          <p:nvPr>
            <p:ph idx="1"/>
          </p:nvPr>
        </p:nvSpPr>
        <p:spPr/>
        <p:txBody>
          <a:bodyPr>
            <a:normAutofit/>
          </a:bodyPr>
          <a:lstStyle/>
          <a:p>
            <a:pPr>
              <a:lnSpc>
                <a:spcPct val="100000"/>
              </a:lnSpc>
              <a:spcBef>
                <a:spcPts val="0"/>
              </a:spcBef>
              <a:spcAft>
                <a:spcPts val="2400"/>
              </a:spcAft>
            </a:pPr>
            <a:r>
              <a:rPr lang="en-US" dirty="0">
                <a:latin typeface="Arial Narrow" panose="020B0606020202030204" pitchFamily="34" charset="0"/>
              </a:rPr>
              <a:t>If a traveler cancels their ticket, the original booking fee applies. If cancelled after the first 24 hours (void period) the ticket becomes an unused ticket, and the traveler may be able to apply the credit to future travel. </a:t>
            </a:r>
          </a:p>
          <a:p>
            <a:pPr>
              <a:lnSpc>
                <a:spcPct val="100000"/>
              </a:lnSpc>
              <a:spcBef>
                <a:spcPts val="0"/>
              </a:spcBef>
              <a:spcAft>
                <a:spcPts val="2400"/>
              </a:spcAft>
            </a:pPr>
            <a:r>
              <a:rPr lang="en-US" dirty="0">
                <a:latin typeface="Arial Narrow" panose="020B0606020202030204" pitchFamily="34" charset="0"/>
              </a:rPr>
              <a:t> Airlines usually charge a change fee + fare difference. In addition, booking fee(s) will apply to the new ticket. </a:t>
            </a:r>
          </a:p>
          <a:p>
            <a:pPr>
              <a:lnSpc>
                <a:spcPct val="100000"/>
              </a:lnSpc>
              <a:spcBef>
                <a:spcPts val="0"/>
              </a:spcBef>
              <a:spcAft>
                <a:spcPts val="2400"/>
              </a:spcAft>
            </a:pPr>
            <a:r>
              <a:rPr lang="en-US" dirty="0">
                <a:latin typeface="Arial Narrow" panose="020B0606020202030204" pitchFamily="34" charset="0"/>
              </a:rPr>
              <a:t>Cancellations or changes to an airfare should be made with an agent at the respective travel agency (BCD or UC Travel Center)</a:t>
            </a:r>
          </a:p>
        </p:txBody>
      </p:sp>
      <p:sp>
        <p:nvSpPr>
          <p:cNvPr id="5" name="Slide Number Placeholder 4">
            <a:extLst>
              <a:ext uri="{FF2B5EF4-FFF2-40B4-BE49-F238E27FC236}">
                <a16:creationId xmlns:a16="http://schemas.microsoft.com/office/drawing/2014/main" id="{8BAE7A67-8939-4F80-BA57-C54D93EA75CD}"/>
              </a:ext>
            </a:extLst>
          </p:cNvPr>
          <p:cNvSpPr>
            <a:spLocks noGrp="1"/>
          </p:cNvSpPr>
          <p:nvPr>
            <p:ph type="sldNum" sz="quarter" idx="12"/>
          </p:nvPr>
        </p:nvSpPr>
        <p:spPr/>
        <p:txBody>
          <a:bodyPr/>
          <a:lstStyle/>
          <a:p>
            <a:fld id="{07D33A87-F5E1-4752-BA3A-B8491AEA3B24}" type="slidenum">
              <a:rPr lang="en-US" smtClean="0"/>
              <a:t>11</a:t>
            </a:fld>
            <a:endParaRPr lang="en-US"/>
          </a:p>
        </p:txBody>
      </p:sp>
    </p:spTree>
    <p:extLst>
      <p:ext uri="{BB962C8B-B14F-4D97-AF65-F5344CB8AC3E}">
        <p14:creationId xmlns:p14="http://schemas.microsoft.com/office/powerpoint/2010/main" val="278585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34CB68-B0CB-4249-80DD-8E01BD3459E6}"/>
              </a:ext>
            </a:extLst>
          </p:cNvPr>
          <p:cNvSpPr>
            <a:spLocks noGrp="1"/>
          </p:cNvSpPr>
          <p:nvPr>
            <p:ph type="title"/>
          </p:nvPr>
        </p:nvSpPr>
        <p:spPr/>
        <p:txBody>
          <a:bodyPr/>
          <a:lstStyle/>
          <a:p>
            <a:pPr algn="ctr"/>
            <a:r>
              <a:rPr lang="en-US" dirty="0">
                <a:latin typeface="Arial Narrow" panose="020B0606020202030204" pitchFamily="34" charset="0"/>
              </a:rPr>
              <a:t>Unused Credits (Cont’d)</a:t>
            </a:r>
            <a:endParaRPr lang="en-US" dirty="0"/>
          </a:p>
        </p:txBody>
      </p:sp>
      <p:sp>
        <p:nvSpPr>
          <p:cNvPr id="7" name="Content Placeholder 6">
            <a:extLst>
              <a:ext uri="{FF2B5EF4-FFF2-40B4-BE49-F238E27FC236}">
                <a16:creationId xmlns:a16="http://schemas.microsoft.com/office/drawing/2014/main" id="{F5B36B38-9CBF-4A18-9B56-AAA6C4105514}"/>
              </a:ext>
            </a:extLst>
          </p:cNvPr>
          <p:cNvSpPr>
            <a:spLocks noGrp="1"/>
          </p:cNvSpPr>
          <p:nvPr>
            <p:ph sz="half" idx="1"/>
          </p:nvPr>
        </p:nvSpPr>
        <p:spPr>
          <a:xfrm>
            <a:off x="177353" y="1211581"/>
            <a:ext cx="5530720" cy="5216928"/>
          </a:xfrm>
        </p:spPr>
        <p:txBody>
          <a:bodyPr>
            <a:normAutofit fontScale="92500" lnSpcReduction="20000"/>
          </a:bodyPr>
          <a:lstStyle/>
          <a:p>
            <a:pPr marL="0" indent="0">
              <a:lnSpc>
                <a:spcPct val="120000"/>
              </a:lnSpc>
              <a:spcBef>
                <a:spcPts val="0"/>
              </a:spcBef>
              <a:spcAft>
                <a:spcPts val="1200"/>
              </a:spcAft>
              <a:buNone/>
            </a:pPr>
            <a:r>
              <a:rPr lang="en-US" sz="2400" b="1" u="sng" dirty="0">
                <a:latin typeface="Arial Narrow" panose="020B0606020202030204" pitchFamily="34" charset="0"/>
              </a:rPr>
              <a:t>BCD: Using Unused Ticket Credits</a:t>
            </a:r>
          </a:p>
          <a:p>
            <a:pPr>
              <a:lnSpc>
                <a:spcPct val="120000"/>
              </a:lnSpc>
              <a:spcAft>
                <a:spcPts val="600"/>
              </a:spcAft>
            </a:pPr>
            <a:r>
              <a:rPr lang="en-US" sz="2400" dirty="0">
                <a:latin typeface="Arial Narrow" panose="020B0606020202030204" pitchFamily="34" charset="0"/>
              </a:rPr>
              <a:t>Travelers with a Connexxus profile will be able to see their unused credits on the home page, flight result page, and the fare results page.</a:t>
            </a:r>
          </a:p>
          <a:p>
            <a:pPr lvl="1">
              <a:lnSpc>
                <a:spcPct val="120000"/>
              </a:lnSpc>
              <a:spcAft>
                <a:spcPts val="600"/>
              </a:spcAft>
            </a:pPr>
            <a:r>
              <a:rPr lang="en-US" sz="2000" dirty="0">
                <a:latin typeface="Arial Narrow" panose="020B0606020202030204" pitchFamily="34" charset="0"/>
              </a:rPr>
              <a:t>This information is also visible to the traveler’s designated arrangers/coordinators and BCD Travel full service agents</a:t>
            </a:r>
            <a:r>
              <a:rPr lang="en-US" dirty="0">
                <a:latin typeface="Arial Narrow" panose="020B0606020202030204" pitchFamily="34" charset="0"/>
              </a:rPr>
              <a:t>.</a:t>
            </a:r>
          </a:p>
          <a:p>
            <a:pPr>
              <a:lnSpc>
                <a:spcPct val="120000"/>
              </a:lnSpc>
              <a:spcAft>
                <a:spcPts val="600"/>
              </a:spcAft>
            </a:pPr>
            <a:r>
              <a:rPr lang="en-US" sz="2400" dirty="0">
                <a:latin typeface="Arial Narrow" panose="020B0606020202030204" pitchFamily="34" charset="0"/>
              </a:rPr>
              <a:t>Credits are viewable and ready for use within 24 business hours of the trip cancellation.</a:t>
            </a:r>
          </a:p>
          <a:p>
            <a:pPr>
              <a:lnSpc>
                <a:spcPct val="120000"/>
              </a:lnSpc>
              <a:spcAft>
                <a:spcPts val="600"/>
              </a:spcAft>
            </a:pPr>
            <a:r>
              <a:rPr lang="en-US" sz="2400" dirty="0">
                <a:latin typeface="Arial Narrow" panose="020B0606020202030204" pitchFamily="34" charset="0"/>
              </a:rPr>
              <a:t>Credits for profiled travelers are automatically applied when a new trip on the same airline is selected, and the new fare is higher than the credit.</a:t>
            </a:r>
          </a:p>
        </p:txBody>
      </p:sp>
      <p:pic>
        <p:nvPicPr>
          <p:cNvPr id="9" name="Content Placeholder 8">
            <a:extLst>
              <a:ext uri="{FF2B5EF4-FFF2-40B4-BE49-F238E27FC236}">
                <a16:creationId xmlns:a16="http://schemas.microsoft.com/office/drawing/2014/main" id="{FD969B73-0E9A-44E0-8076-BB2D72C2E531}"/>
              </a:ext>
            </a:extLst>
          </p:cNvPr>
          <p:cNvPicPr>
            <a:picLocks noGrp="1" noChangeAspect="1"/>
          </p:cNvPicPr>
          <p:nvPr>
            <p:ph sz="half" idx="2"/>
          </p:nvPr>
        </p:nvPicPr>
        <p:blipFill>
          <a:blip r:embed="rId2"/>
          <a:stretch>
            <a:fillRect/>
          </a:stretch>
        </p:blipFill>
        <p:spPr>
          <a:xfrm>
            <a:off x="5608335" y="1321724"/>
            <a:ext cx="3535665" cy="4750608"/>
          </a:xfrm>
          <a:prstGeom prst="rect">
            <a:avLst/>
          </a:prstGeom>
        </p:spPr>
      </p:pic>
      <p:sp>
        <p:nvSpPr>
          <p:cNvPr id="5" name="Slide Number Placeholder 4">
            <a:extLst>
              <a:ext uri="{FF2B5EF4-FFF2-40B4-BE49-F238E27FC236}">
                <a16:creationId xmlns:a16="http://schemas.microsoft.com/office/drawing/2014/main" id="{8BAE7A67-8939-4F80-BA57-C54D93EA75CD}"/>
              </a:ext>
            </a:extLst>
          </p:cNvPr>
          <p:cNvSpPr>
            <a:spLocks noGrp="1"/>
          </p:cNvSpPr>
          <p:nvPr>
            <p:ph type="sldNum" sz="quarter" idx="12"/>
          </p:nvPr>
        </p:nvSpPr>
        <p:spPr/>
        <p:txBody>
          <a:bodyPr/>
          <a:lstStyle/>
          <a:p>
            <a:fld id="{07D33A87-F5E1-4752-BA3A-B8491AEA3B24}" type="slidenum">
              <a:rPr lang="en-US" smtClean="0"/>
              <a:t>12</a:t>
            </a:fld>
            <a:endParaRPr lang="en-US"/>
          </a:p>
        </p:txBody>
      </p:sp>
    </p:spTree>
    <p:extLst>
      <p:ext uri="{BB962C8B-B14F-4D97-AF65-F5344CB8AC3E}">
        <p14:creationId xmlns:p14="http://schemas.microsoft.com/office/powerpoint/2010/main" val="369443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002C213-2EA3-439C-8931-2597B3935FA4}"/>
              </a:ext>
            </a:extLst>
          </p:cNvPr>
          <p:cNvPicPr>
            <a:picLocks noGrp="1" noChangeAspect="1"/>
          </p:cNvPicPr>
          <p:nvPr>
            <p:ph sz="half" idx="2"/>
          </p:nvPr>
        </p:nvPicPr>
        <p:blipFill>
          <a:blip r:embed="rId2"/>
          <a:stretch>
            <a:fillRect/>
          </a:stretch>
        </p:blipFill>
        <p:spPr>
          <a:xfrm>
            <a:off x="6710977" y="1280160"/>
            <a:ext cx="2212114" cy="3787140"/>
          </a:xfrm>
          <a:prstGeom prst="rect">
            <a:avLst/>
          </a:prstGeom>
        </p:spPr>
      </p:pic>
      <p:pic>
        <p:nvPicPr>
          <p:cNvPr id="10" name="Picture 9">
            <a:extLst>
              <a:ext uri="{FF2B5EF4-FFF2-40B4-BE49-F238E27FC236}">
                <a16:creationId xmlns:a16="http://schemas.microsoft.com/office/drawing/2014/main" id="{9E22138E-421B-4DB6-824C-D9525D2CC7B2}"/>
              </a:ext>
            </a:extLst>
          </p:cNvPr>
          <p:cNvPicPr>
            <a:picLocks noChangeAspect="1"/>
          </p:cNvPicPr>
          <p:nvPr/>
        </p:nvPicPr>
        <p:blipFill>
          <a:blip r:embed="rId3"/>
          <a:stretch>
            <a:fillRect/>
          </a:stretch>
        </p:blipFill>
        <p:spPr>
          <a:xfrm>
            <a:off x="746572" y="4922053"/>
            <a:ext cx="7070462" cy="1412370"/>
          </a:xfrm>
          <a:prstGeom prst="rect">
            <a:avLst/>
          </a:prstGeom>
        </p:spPr>
      </p:pic>
      <p:sp>
        <p:nvSpPr>
          <p:cNvPr id="6" name="Title 5">
            <a:extLst>
              <a:ext uri="{FF2B5EF4-FFF2-40B4-BE49-F238E27FC236}">
                <a16:creationId xmlns:a16="http://schemas.microsoft.com/office/drawing/2014/main" id="{2E34CB68-B0CB-4249-80DD-8E01BD3459E6}"/>
              </a:ext>
            </a:extLst>
          </p:cNvPr>
          <p:cNvSpPr>
            <a:spLocks noGrp="1"/>
          </p:cNvSpPr>
          <p:nvPr>
            <p:ph type="title"/>
          </p:nvPr>
        </p:nvSpPr>
        <p:spPr/>
        <p:txBody>
          <a:bodyPr/>
          <a:lstStyle/>
          <a:p>
            <a:pPr algn="ctr"/>
            <a:r>
              <a:rPr lang="en-US" dirty="0">
                <a:latin typeface="Arial Narrow" panose="020B0606020202030204" pitchFamily="34" charset="0"/>
              </a:rPr>
              <a:t>Unused Credits (Cont’d)</a:t>
            </a:r>
            <a:endParaRPr lang="en-US" dirty="0"/>
          </a:p>
        </p:txBody>
      </p:sp>
      <p:sp>
        <p:nvSpPr>
          <p:cNvPr id="7" name="Content Placeholder 6">
            <a:extLst>
              <a:ext uri="{FF2B5EF4-FFF2-40B4-BE49-F238E27FC236}">
                <a16:creationId xmlns:a16="http://schemas.microsoft.com/office/drawing/2014/main" id="{F5B36B38-9CBF-4A18-9B56-AAA6C4105514}"/>
              </a:ext>
            </a:extLst>
          </p:cNvPr>
          <p:cNvSpPr>
            <a:spLocks noGrp="1"/>
          </p:cNvSpPr>
          <p:nvPr>
            <p:ph sz="half" idx="1"/>
          </p:nvPr>
        </p:nvSpPr>
        <p:spPr>
          <a:xfrm>
            <a:off x="457199" y="1280160"/>
            <a:ext cx="6316463" cy="3486106"/>
          </a:xfrm>
        </p:spPr>
        <p:txBody>
          <a:bodyPr>
            <a:normAutofit/>
          </a:bodyPr>
          <a:lstStyle/>
          <a:p>
            <a:pPr marL="0" indent="0">
              <a:lnSpc>
                <a:spcPct val="100000"/>
              </a:lnSpc>
              <a:spcBef>
                <a:spcPts val="0"/>
              </a:spcBef>
              <a:spcAft>
                <a:spcPts val="1200"/>
              </a:spcAft>
              <a:buNone/>
            </a:pPr>
            <a:r>
              <a:rPr lang="en-US" b="1" u="sng" dirty="0">
                <a:latin typeface="Arial Narrow" panose="020B0606020202030204" pitchFamily="34" charset="0"/>
              </a:rPr>
              <a:t>UC Travel</a:t>
            </a:r>
            <a:r>
              <a:rPr lang="en-US" b="1" dirty="0">
                <a:latin typeface="Arial Narrow" panose="020B0606020202030204" pitchFamily="34" charset="0"/>
              </a:rPr>
              <a:t>: Using Unused Ticket Credits </a:t>
            </a:r>
            <a:r>
              <a:rPr lang="en-US" sz="2400" dirty="0">
                <a:latin typeface="Arial Narrow" panose="020B0606020202030204" pitchFamily="34" charset="0"/>
              </a:rPr>
              <a:t>From the home page, unused ticket count is displayed.</a:t>
            </a:r>
          </a:p>
          <a:p>
            <a:pPr>
              <a:lnSpc>
                <a:spcPct val="100000"/>
              </a:lnSpc>
              <a:spcBef>
                <a:spcPts val="0"/>
              </a:spcBef>
              <a:spcAft>
                <a:spcPts val="1200"/>
              </a:spcAft>
            </a:pPr>
            <a:r>
              <a:rPr lang="en-US" sz="2400" dirty="0">
                <a:latin typeface="Arial Narrow" panose="020B0606020202030204" pitchFamily="34" charset="0"/>
              </a:rPr>
              <a:t>Unused tickets must be used with the same carrier.</a:t>
            </a:r>
          </a:p>
          <a:p>
            <a:pPr>
              <a:lnSpc>
                <a:spcPct val="100000"/>
              </a:lnSpc>
              <a:spcBef>
                <a:spcPts val="0"/>
              </a:spcBef>
              <a:spcAft>
                <a:spcPts val="1200"/>
              </a:spcAft>
            </a:pPr>
            <a:r>
              <a:rPr lang="en-US" sz="2400" dirty="0">
                <a:latin typeface="Arial Narrow" panose="020B0606020202030204" pitchFamily="34" charset="0"/>
              </a:rPr>
              <a:t>Available Exchange Tickets will appear as a reminder at the top of the screen as travelers/travel coordinators continue with selections. </a:t>
            </a:r>
          </a:p>
        </p:txBody>
      </p:sp>
      <p:sp>
        <p:nvSpPr>
          <p:cNvPr id="5" name="Slide Number Placeholder 4">
            <a:extLst>
              <a:ext uri="{FF2B5EF4-FFF2-40B4-BE49-F238E27FC236}">
                <a16:creationId xmlns:a16="http://schemas.microsoft.com/office/drawing/2014/main" id="{8BAE7A67-8939-4F80-BA57-C54D93EA75CD}"/>
              </a:ext>
            </a:extLst>
          </p:cNvPr>
          <p:cNvSpPr>
            <a:spLocks noGrp="1"/>
          </p:cNvSpPr>
          <p:nvPr>
            <p:ph type="sldNum" sz="quarter" idx="12"/>
          </p:nvPr>
        </p:nvSpPr>
        <p:spPr/>
        <p:txBody>
          <a:bodyPr/>
          <a:lstStyle/>
          <a:p>
            <a:fld id="{07D33A87-F5E1-4752-BA3A-B8491AEA3B24}" type="slidenum">
              <a:rPr lang="en-US" smtClean="0"/>
              <a:t>13</a:t>
            </a:fld>
            <a:endParaRPr lang="en-US"/>
          </a:p>
        </p:txBody>
      </p:sp>
    </p:spTree>
    <p:extLst>
      <p:ext uri="{BB962C8B-B14F-4D97-AF65-F5344CB8AC3E}">
        <p14:creationId xmlns:p14="http://schemas.microsoft.com/office/powerpoint/2010/main" val="416561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1A9964-C632-4584-9055-01E621087855}"/>
              </a:ext>
            </a:extLst>
          </p:cNvPr>
          <p:cNvSpPr>
            <a:spLocks noGrp="1"/>
          </p:cNvSpPr>
          <p:nvPr>
            <p:ph type="title"/>
          </p:nvPr>
        </p:nvSpPr>
        <p:spPr/>
        <p:txBody>
          <a:bodyPr/>
          <a:lstStyle/>
          <a:p>
            <a:pPr algn="ctr"/>
            <a:r>
              <a:rPr lang="en-US" dirty="0">
                <a:latin typeface="Arial Narrow" panose="020B0606020202030204" pitchFamily="34" charset="0"/>
              </a:rPr>
              <a:t>Unused Credits (Cont’d)</a:t>
            </a:r>
            <a:endParaRPr lang="en-US" dirty="0"/>
          </a:p>
        </p:txBody>
      </p:sp>
      <p:sp>
        <p:nvSpPr>
          <p:cNvPr id="8" name="Content Placeholder 7">
            <a:extLst>
              <a:ext uri="{FF2B5EF4-FFF2-40B4-BE49-F238E27FC236}">
                <a16:creationId xmlns:a16="http://schemas.microsoft.com/office/drawing/2014/main" id="{D12DBAD8-0344-46F9-9C46-7E94A2C1A8ED}"/>
              </a:ext>
            </a:extLst>
          </p:cNvPr>
          <p:cNvSpPr>
            <a:spLocks noGrp="1"/>
          </p:cNvSpPr>
          <p:nvPr>
            <p:ph idx="1"/>
          </p:nvPr>
        </p:nvSpPr>
        <p:spPr>
          <a:xfrm>
            <a:off x="166254" y="1122218"/>
            <a:ext cx="8977746" cy="5507182"/>
          </a:xfrm>
        </p:spPr>
        <p:txBody>
          <a:bodyPr>
            <a:normAutofit/>
          </a:bodyPr>
          <a:lstStyle/>
          <a:p>
            <a:pPr marL="0" indent="0">
              <a:lnSpc>
                <a:spcPct val="100000"/>
              </a:lnSpc>
              <a:spcBef>
                <a:spcPts val="0"/>
              </a:spcBef>
              <a:spcAft>
                <a:spcPts val="1200"/>
              </a:spcAft>
              <a:buNone/>
            </a:pPr>
            <a:r>
              <a:rPr lang="en-US" sz="2400" b="1" u="sng" dirty="0">
                <a:latin typeface="Arial Narrow" panose="020B0606020202030204" pitchFamily="34" charset="0"/>
              </a:rPr>
              <a:t>Credit Terms</a:t>
            </a:r>
          </a:p>
          <a:p>
            <a:pPr marL="0" indent="0">
              <a:lnSpc>
                <a:spcPct val="100000"/>
              </a:lnSpc>
              <a:spcBef>
                <a:spcPts val="0"/>
              </a:spcBef>
              <a:spcAft>
                <a:spcPts val="1200"/>
              </a:spcAft>
              <a:buNone/>
            </a:pPr>
            <a:r>
              <a:rPr lang="en-US" sz="2400" b="1" dirty="0">
                <a:latin typeface="Arial Narrow" panose="020B0606020202030204" pitchFamily="34" charset="0"/>
              </a:rPr>
              <a:t>Each airline determines its own rules and fees for using available credits:</a:t>
            </a:r>
          </a:p>
          <a:p>
            <a:pPr marL="623888" lvl="1">
              <a:lnSpc>
                <a:spcPct val="100000"/>
              </a:lnSpc>
              <a:spcBef>
                <a:spcPts val="0"/>
              </a:spcBef>
              <a:spcAft>
                <a:spcPts val="1800"/>
              </a:spcAft>
            </a:pPr>
            <a:r>
              <a:rPr lang="en-US" dirty="0">
                <a:latin typeface="Arial Narrow" panose="020B0606020202030204" pitchFamily="34" charset="0"/>
              </a:rPr>
              <a:t>Most airline fees begin at $200 for domestic tickets or $350 for international.</a:t>
            </a:r>
          </a:p>
          <a:p>
            <a:pPr marL="623888" lvl="2">
              <a:lnSpc>
                <a:spcPct val="100000"/>
              </a:lnSpc>
              <a:spcBef>
                <a:spcPts val="0"/>
              </a:spcBef>
              <a:spcAft>
                <a:spcPts val="1800"/>
              </a:spcAft>
            </a:pPr>
            <a:r>
              <a:rPr lang="en-US" sz="2400" dirty="0">
                <a:latin typeface="Arial Narrow" panose="020B0606020202030204" pitchFamily="34" charset="0"/>
              </a:rPr>
              <a:t>Fees for rebooking with credit are not always deducted from the credit itself.</a:t>
            </a:r>
          </a:p>
          <a:p>
            <a:pPr marL="623888" lvl="2">
              <a:lnSpc>
                <a:spcPct val="100000"/>
              </a:lnSpc>
              <a:spcBef>
                <a:spcPts val="0"/>
              </a:spcBef>
              <a:spcAft>
                <a:spcPts val="1800"/>
              </a:spcAft>
            </a:pPr>
            <a:r>
              <a:rPr lang="en-US" sz="2400" dirty="0">
                <a:latin typeface="Arial Narrow" panose="020B0606020202030204" pitchFamily="34" charset="0"/>
              </a:rPr>
              <a:t>United/Delta require fees be paid separate from credit.</a:t>
            </a:r>
          </a:p>
          <a:p>
            <a:pPr marL="623888" lvl="2">
              <a:lnSpc>
                <a:spcPct val="100000"/>
              </a:lnSpc>
              <a:spcBef>
                <a:spcPts val="0"/>
              </a:spcBef>
              <a:spcAft>
                <a:spcPts val="1200"/>
              </a:spcAft>
            </a:pPr>
            <a:r>
              <a:rPr lang="en-US" sz="2400" dirty="0">
                <a:latin typeface="Arial Narrow" panose="020B0606020202030204" pitchFamily="34" charset="0"/>
              </a:rPr>
              <a:t>Southwest Airlines does NOT charge any fees for using credits.</a:t>
            </a:r>
          </a:p>
        </p:txBody>
      </p:sp>
      <p:sp>
        <p:nvSpPr>
          <p:cNvPr id="6" name="Slide Number Placeholder 5">
            <a:extLst>
              <a:ext uri="{FF2B5EF4-FFF2-40B4-BE49-F238E27FC236}">
                <a16:creationId xmlns:a16="http://schemas.microsoft.com/office/drawing/2014/main" id="{CD814656-41B0-4256-A613-5086A10E3672}"/>
              </a:ext>
            </a:extLst>
          </p:cNvPr>
          <p:cNvSpPr>
            <a:spLocks noGrp="1"/>
          </p:cNvSpPr>
          <p:nvPr>
            <p:ph type="sldNum" sz="quarter" idx="12"/>
          </p:nvPr>
        </p:nvSpPr>
        <p:spPr/>
        <p:txBody>
          <a:bodyPr/>
          <a:lstStyle/>
          <a:p>
            <a:fld id="{07D33A87-F5E1-4752-BA3A-B8491AEA3B24}" type="slidenum">
              <a:rPr lang="en-US" smtClean="0"/>
              <a:t>14</a:t>
            </a:fld>
            <a:endParaRPr lang="en-US"/>
          </a:p>
        </p:txBody>
      </p:sp>
    </p:spTree>
    <p:extLst>
      <p:ext uri="{BB962C8B-B14F-4D97-AF65-F5344CB8AC3E}">
        <p14:creationId xmlns:p14="http://schemas.microsoft.com/office/powerpoint/2010/main" val="117544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15A5-CA04-4B78-9AF9-BD1828D1B923}"/>
              </a:ext>
            </a:extLst>
          </p:cNvPr>
          <p:cNvSpPr>
            <a:spLocks noGrp="1"/>
          </p:cNvSpPr>
          <p:nvPr>
            <p:ph type="title"/>
          </p:nvPr>
        </p:nvSpPr>
        <p:spPr/>
        <p:txBody>
          <a:bodyPr/>
          <a:lstStyle/>
          <a:p>
            <a:pPr algn="ctr"/>
            <a:r>
              <a:rPr lang="en-US" dirty="0">
                <a:latin typeface="Arial Narrow" panose="020B0606020202030204" pitchFamily="34" charset="0"/>
              </a:rPr>
              <a:t>Unused Credits (Cont’d)</a:t>
            </a:r>
          </a:p>
        </p:txBody>
      </p:sp>
      <p:sp>
        <p:nvSpPr>
          <p:cNvPr id="3" name="Content Placeholder 2">
            <a:extLst>
              <a:ext uri="{FF2B5EF4-FFF2-40B4-BE49-F238E27FC236}">
                <a16:creationId xmlns:a16="http://schemas.microsoft.com/office/drawing/2014/main" id="{8E6B4EA7-050B-4C3A-BFFB-F874DA740A7E}"/>
              </a:ext>
            </a:extLst>
          </p:cNvPr>
          <p:cNvSpPr>
            <a:spLocks noGrp="1"/>
          </p:cNvSpPr>
          <p:nvPr>
            <p:ph idx="1"/>
          </p:nvPr>
        </p:nvSpPr>
        <p:spPr>
          <a:xfrm>
            <a:off x="195310" y="1280160"/>
            <a:ext cx="8780014" cy="5120640"/>
          </a:xfrm>
        </p:spPr>
        <p:txBody>
          <a:bodyPr>
            <a:normAutofit/>
          </a:bodyPr>
          <a:lstStyle/>
          <a:p>
            <a:pPr marL="0" indent="0">
              <a:lnSpc>
                <a:spcPct val="100000"/>
              </a:lnSpc>
              <a:spcBef>
                <a:spcPts val="0"/>
              </a:spcBef>
              <a:spcAft>
                <a:spcPts val="1200"/>
              </a:spcAft>
              <a:buNone/>
            </a:pPr>
            <a:r>
              <a:rPr lang="en-US" sz="3200" b="1" dirty="0">
                <a:latin typeface="Arial Narrow" panose="020B0606020202030204" pitchFamily="34" charset="0"/>
              </a:rPr>
              <a:t>Refunds may be obtained for:</a:t>
            </a:r>
          </a:p>
          <a:p>
            <a:pPr>
              <a:lnSpc>
                <a:spcPct val="100000"/>
              </a:lnSpc>
              <a:spcBef>
                <a:spcPts val="0"/>
              </a:spcBef>
              <a:spcAft>
                <a:spcPts val="1200"/>
              </a:spcAft>
            </a:pPr>
            <a:r>
              <a:rPr lang="en-US" b="1" dirty="0">
                <a:latin typeface="Arial Narrow" panose="020B0606020202030204" pitchFamily="34" charset="0"/>
              </a:rPr>
              <a:t>Airfare cancelled within 24 hours of the booking</a:t>
            </a:r>
          </a:p>
          <a:p>
            <a:pPr lvl="1">
              <a:lnSpc>
                <a:spcPct val="100000"/>
              </a:lnSpc>
              <a:spcBef>
                <a:spcPts val="0"/>
              </a:spcBef>
              <a:spcAft>
                <a:spcPts val="1200"/>
              </a:spcAft>
              <a:buFont typeface="Wingdings" panose="05000000000000000000" pitchFamily="2" charset="2"/>
              <a:buChar char="§"/>
            </a:pPr>
            <a:r>
              <a:rPr lang="en-US" sz="2600" dirty="0">
                <a:latin typeface="Arial Narrow" panose="020B0606020202030204" pitchFamily="34" charset="0"/>
              </a:rPr>
              <a:t>Original booking fees still apply</a:t>
            </a:r>
          </a:p>
          <a:p>
            <a:pPr>
              <a:lnSpc>
                <a:spcPct val="100000"/>
              </a:lnSpc>
              <a:spcBef>
                <a:spcPts val="0"/>
              </a:spcBef>
              <a:spcAft>
                <a:spcPts val="1200"/>
              </a:spcAft>
            </a:pPr>
            <a:r>
              <a:rPr lang="en-US" b="1" dirty="0">
                <a:latin typeface="Arial Narrow" panose="020B0606020202030204" pitchFamily="34" charset="0"/>
              </a:rPr>
              <a:t>Refundable tickets</a:t>
            </a:r>
          </a:p>
          <a:p>
            <a:pPr lvl="1">
              <a:lnSpc>
                <a:spcPct val="100000"/>
              </a:lnSpc>
              <a:spcBef>
                <a:spcPts val="0"/>
              </a:spcBef>
              <a:spcAft>
                <a:spcPts val="1200"/>
              </a:spcAft>
              <a:buFont typeface="Wingdings" panose="05000000000000000000" pitchFamily="2" charset="2"/>
              <a:buChar char="§"/>
            </a:pPr>
            <a:r>
              <a:rPr lang="en-US" sz="2600" dirty="0">
                <a:latin typeface="Arial Narrow" panose="020B0606020202030204" pitchFamily="34" charset="0"/>
              </a:rPr>
              <a:t>Refundable fares – no credits, </a:t>
            </a:r>
            <a:r>
              <a:rPr lang="en-US" sz="2600" b="1" u="sng" dirty="0">
                <a:latin typeface="Arial Narrow" panose="020B0606020202030204" pitchFamily="34" charset="0"/>
              </a:rPr>
              <a:t>full refund;</a:t>
            </a:r>
          </a:p>
          <a:p>
            <a:pPr lvl="2">
              <a:lnSpc>
                <a:spcPct val="100000"/>
              </a:lnSpc>
              <a:spcBef>
                <a:spcPts val="0"/>
              </a:spcBef>
              <a:spcAft>
                <a:spcPts val="1200"/>
              </a:spcAft>
            </a:pPr>
            <a:r>
              <a:rPr lang="en-US" sz="2400" dirty="0">
                <a:latin typeface="Arial Narrow" panose="020B0606020202030204" pitchFamily="34" charset="0"/>
              </a:rPr>
              <a:t>Refundable Tickets are generally more expensive</a:t>
            </a:r>
          </a:p>
          <a:p>
            <a:pPr lvl="1">
              <a:lnSpc>
                <a:spcPct val="100000"/>
              </a:lnSpc>
              <a:spcBef>
                <a:spcPts val="0"/>
              </a:spcBef>
              <a:spcAft>
                <a:spcPts val="1200"/>
              </a:spcAft>
              <a:buFont typeface="Wingdings" panose="05000000000000000000" pitchFamily="2" charset="2"/>
              <a:buChar char="§"/>
            </a:pPr>
            <a:r>
              <a:rPr lang="en-US" sz="2800" dirty="0">
                <a:latin typeface="Arial Narrow" panose="020B0606020202030204" pitchFamily="34" charset="0"/>
              </a:rPr>
              <a:t>International Tickets</a:t>
            </a:r>
          </a:p>
          <a:p>
            <a:pPr lvl="2">
              <a:lnSpc>
                <a:spcPct val="100000"/>
              </a:lnSpc>
              <a:spcBef>
                <a:spcPts val="0"/>
              </a:spcBef>
              <a:spcAft>
                <a:spcPts val="1200"/>
              </a:spcAft>
            </a:pPr>
            <a:r>
              <a:rPr lang="en-US" sz="2400" dirty="0">
                <a:latin typeface="Arial Narrow" panose="020B0606020202030204" pitchFamily="34" charset="0"/>
              </a:rPr>
              <a:t>Refundable fares with a penalty</a:t>
            </a:r>
          </a:p>
          <a:p>
            <a:pPr lvl="3">
              <a:lnSpc>
                <a:spcPct val="100000"/>
              </a:lnSpc>
              <a:spcBef>
                <a:spcPts val="0"/>
              </a:spcBef>
              <a:spcAft>
                <a:spcPts val="1200"/>
              </a:spcAft>
              <a:buFont typeface="Wingdings" panose="05000000000000000000" pitchFamily="2" charset="2"/>
              <a:buChar char="§"/>
            </a:pPr>
            <a:r>
              <a:rPr lang="en-US" sz="2200" dirty="0">
                <a:latin typeface="Arial Narrow" panose="020B0606020202030204" pitchFamily="34" charset="0"/>
              </a:rPr>
              <a:t>Penalty amount is deducted from the refund amount</a:t>
            </a:r>
          </a:p>
        </p:txBody>
      </p:sp>
      <p:sp>
        <p:nvSpPr>
          <p:cNvPr id="5" name="Slide Number Placeholder 4">
            <a:extLst>
              <a:ext uri="{FF2B5EF4-FFF2-40B4-BE49-F238E27FC236}">
                <a16:creationId xmlns:a16="http://schemas.microsoft.com/office/drawing/2014/main" id="{A4DAF32C-9C1D-4F1A-84D2-CF4E52C65379}"/>
              </a:ext>
            </a:extLst>
          </p:cNvPr>
          <p:cNvSpPr>
            <a:spLocks noGrp="1"/>
          </p:cNvSpPr>
          <p:nvPr>
            <p:ph type="sldNum" sz="quarter" idx="12"/>
          </p:nvPr>
        </p:nvSpPr>
        <p:spPr/>
        <p:txBody>
          <a:bodyPr/>
          <a:lstStyle/>
          <a:p>
            <a:fld id="{07D33A87-F5E1-4752-BA3A-B8491AEA3B24}" type="slidenum">
              <a:rPr lang="en-US" smtClean="0"/>
              <a:t>15</a:t>
            </a:fld>
            <a:endParaRPr lang="en-US"/>
          </a:p>
        </p:txBody>
      </p:sp>
    </p:spTree>
    <p:extLst>
      <p:ext uri="{BB962C8B-B14F-4D97-AF65-F5344CB8AC3E}">
        <p14:creationId xmlns:p14="http://schemas.microsoft.com/office/powerpoint/2010/main" val="103493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Unused Credits (Cont’d)</a:t>
            </a:r>
          </a:p>
        </p:txBody>
      </p:sp>
      <p:sp>
        <p:nvSpPr>
          <p:cNvPr id="3" name="Content Placeholder 2"/>
          <p:cNvSpPr>
            <a:spLocks noGrp="1"/>
          </p:cNvSpPr>
          <p:nvPr>
            <p:ph idx="1"/>
          </p:nvPr>
        </p:nvSpPr>
        <p:spPr>
          <a:xfrm>
            <a:off x="131618" y="1337431"/>
            <a:ext cx="8880764" cy="4564605"/>
          </a:xfrm>
        </p:spPr>
        <p:txBody>
          <a:bodyPr>
            <a:normAutofit fontScale="92500" lnSpcReduction="10000"/>
          </a:bodyPr>
          <a:lstStyle/>
          <a:p>
            <a:pPr lvl="1">
              <a:lnSpc>
                <a:spcPct val="100000"/>
              </a:lnSpc>
              <a:spcBef>
                <a:spcPts val="0"/>
              </a:spcBef>
              <a:spcAft>
                <a:spcPts val="1800"/>
              </a:spcAft>
            </a:pPr>
            <a:r>
              <a:rPr lang="en-US" sz="3600" dirty="0">
                <a:latin typeface="Arial Narrow" panose="020B0606020202030204" pitchFamily="34" charset="0"/>
              </a:rPr>
              <a:t>UC no longer has a designated BCD team.</a:t>
            </a:r>
          </a:p>
          <a:p>
            <a:pPr lvl="2">
              <a:lnSpc>
                <a:spcPct val="100000"/>
              </a:lnSpc>
              <a:spcBef>
                <a:spcPts val="0"/>
              </a:spcBef>
              <a:spcAft>
                <a:spcPts val="1800"/>
              </a:spcAft>
            </a:pPr>
            <a:r>
              <a:rPr lang="en-US" sz="3200" dirty="0">
                <a:latin typeface="Arial Narrow" panose="020B0606020202030204" pitchFamily="34" charset="0"/>
              </a:rPr>
              <a:t>All calls now go to a general line.</a:t>
            </a:r>
          </a:p>
          <a:p>
            <a:pPr lvl="1">
              <a:lnSpc>
                <a:spcPct val="100000"/>
              </a:lnSpc>
              <a:spcBef>
                <a:spcPts val="0"/>
              </a:spcBef>
              <a:spcAft>
                <a:spcPts val="1800"/>
              </a:spcAft>
            </a:pPr>
            <a:r>
              <a:rPr lang="en-US" sz="3600" dirty="0">
                <a:latin typeface="Arial Narrow" panose="020B0606020202030204" pitchFamily="34" charset="0"/>
              </a:rPr>
              <a:t>BCD will charge a </a:t>
            </a:r>
            <a:r>
              <a:rPr lang="en-US" sz="3600" b="1" u="sng" dirty="0">
                <a:latin typeface="Arial Narrow" panose="020B0606020202030204" pitchFamily="34" charset="0"/>
              </a:rPr>
              <a:t>$50 per hour</a:t>
            </a:r>
            <a:r>
              <a:rPr lang="en-US" sz="3600" dirty="0">
                <a:latin typeface="Arial Narrow" panose="020B0606020202030204" pitchFamily="34" charset="0"/>
              </a:rPr>
              <a:t> fee (on top of the booking fees) for any </a:t>
            </a:r>
            <a:r>
              <a:rPr lang="en-US" sz="3600" b="1" dirty="0">
                <a:latin typeface="Arial Narrow" panose="020B0606020202030204" pitchFamily="34" charset="0"/>
              </a:rPr>
              <a:t>name changes </a:t>
            </a:r>
            <a:r>
              <a:rPr lang="en-US" sz="3600" dirty="0">
                <a:latin typeface="Arial Narrow" panose="020B0606020202030204" pitchFamily="34" charset="0"/>
              </a:rPr>
              <a:t>to utilize credits for another traveler.</a:t>
            </a:r>
            <a:r>
              <a:rPr lang="en-US" sz="3600" dirty="0">
                <a:solidFill>
                  <a:srgbClr val="FF0000"/>
                </a:solidFill>
                <a:latin typeface="Arial Narrow" panose="020B0606020202030204" pitchFamily="34" charset="0"/>
              </a:rPr>
              <a:t>*</a:t>
            </a:r>
          </a:p>
          <a:p>
            <a:pPr lvl="1">
              <a:lnSpc>
                <a:spcPct val="100000"/>
              </a:lnSpc>
              <a:spcBef>
                <a:spcPts val="0"/>
              </a:spcBef>
              <a:spcAft>
                <a:spcPts val="1800"/>
              </a:spcAft>
            </a:pPr>
            <a:r>
              <a:rPr lang="en-US" sz="3600" dirty="0">
                <a:latin typeface="Arial Narrow" panose="020B0606020202030204" pitchFamily="34" charset="0"/>
              </a:rPr>
              <a:t>Fee cannot be charged at the time of ticketing but is charged to the Accounting Office on a monthly basis which will be recharged to departments.</a:t>
            </a:r>
          </a:p>
        </p:txBody>
      </p:sp>
      <p:sp>
        <p:nvSpPr>
          <p:cNvPr id="5" name="Slide Number Placeholder 4"/>
          <p:cNvSpPr>
            <a:spLocks noGrp="1"/>
          </p:cNvSpPr>
          <p:nvPr>
            <p:ph type="sldNum" sz="quarter" idx="12"/>
          </p:nvPr>
        </p:nvSpPr>
        <p:spPr/>
        <p:txBody>
          <a:bodyPr/>
          <a:lstStyle/>
          <a:p>
            <a:fld id="{07D33A87-F5E1-4752-BA3A-B8491AEA3B24}" type="slidenum">
              <a:rPr lang="en-US" smtClean="0"/>
              <a:t>16</a:t>
            </a:fld>
            <a:endParaRPr lang="en-US"/>
          </a:p>
        </p:txBody>
      </p:sp>
      <p:sp>
        <p:nvSpPr>
          <p:cNvPr id="8" name="Content Placeholder 2">
            <a:extLst>
              <a:ext uri="{FF2B5EF4-FFF2-40B4-BE49-F238E27FC236}">
                <a16:creationId xmlns:a16="http://schemas.microsoft.com/office/drawing/2014/main" id="{BD1C5063-A20A-409E-A214-08406233B8BA}"/>
              </a:ext>
            </a:extLst>
          </p:cNvPr>
          <p:cNvSpPr txBox="1">
            <a:spLocks/>
          </p:cNvSpPr>
          <p:nvPr/>
        </p:nvSpPr>
        <p:spPr>
          <a:xfrm>
            <a:off x="131618" y="6055249"/>
            <a:ext cx="8880764" cy="35675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1800"/>
              </a:spcAft>
              <a:buNone/>
            </a:pPr>
            <a:r>
              <a:rPr lang="en-US" sz="3200" b="1" dirty="0">
                <a:solidFill>
                  <a:srgbClr val="FF0000"/>
                </a:solidFill>
                <a:latin typeface="Arial Narrow" panose="020B0606020202030204" pitchFamily="34" charset="0"/>
              </a:rPr>
              <a:t>* Name changes allowances are dependent on the airline. </a:t>
            </a:r>
          </a:p>
        </p:txBody>
      </p:sp>
    </p:spTree>
    <p:extLst>
      <p:ext uri="{BB962C8B-B14F-4D97-AF65-F5344CB8AC3E}">
        <p14:creationId xmlns:p14="http://schemas.microsoft.com/office/powerpoint/2010/main" val="205793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Business Meeting &amp; Entertainment Meal Rates</a:t>
            </a:r>
          </a:p>
        </p:txBody>
      </p:sp>
      <p:sp>
        <p:nvSpPr>
          <p:cNvPr id="3" name="Text Placeholder 2"/>
          <p:cNvSpPr>
            <a:spLocks noGrp="1"/>
          </p:cNvSpPr>
          <p:nvPr>
            <p:ph type="body" idx="1"/>
          </p:nvPr>
        </p:nvSpPr>
        <p:spPr/>
        <p:txBody>
          <a:bodyPr/>
          <a:lstStyle/>
          <a:p>
            <a:r>
              <a:rPr lang="en-US" dirty="0"/>
              <a:t>Dorthea Ford</a:t>
            </a:r>
          </a:p>
        </p:txBody>
      </p:sp>
    </p:spTree>
    <p:extLst>
      <p:ext uri="{BB962C8B-B14F-4D97-AF65-F5344CB8AC3E}">
        <p14:creationId xmlns:p14="http://schemas.microsoft.com/office/powerpoint/2010/main" val="23413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a:latin typeface="Arial Narrow" panose="020B0606020202030204" pitchFamily="34" charset="0"/>
              </a:rPr>
              <a:t>Business Meeting &amp; Entertainment Meal Rates</a:t>
            </a: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a:bodyPr>
          <a:lstStyle/>
          <a:p>
            <a:pPr marL="0" indent="0">
              <a:lnSpc>
                <a:spcPct val="100000"/>
              </a:lnSpc>
              <a:spcBef>
                <a:spcPts val="0"/>
              </a:spcBef>
              <a:spcAft>
                <a:spcPts val="600"/>
              </a:spcAft>
              <a:buNone/>
            </a:pPr>
            <a:r>
              <a:rPr lang="en-US" sz="2400" dirty="0">
                <a:latin typeface="Arial Narrow" panose="020B0606020202030204" pitchFamily="34" charset="0"/>
              </a:rPr>
              <a:t>Office of the President announced incremental changes to meal rates covered under BUS-79.  The revised </a:t>
            </a:r>
            <a:r>
              <a:rPr lang="en-US" sz="2400" u="sng" dirty="0">
                <a:latin typeface="Arial Narrow" panose="020B0606020202030204" pitchFamily="34" charset="0"/>
              </a:rPr>
              <a:t>business meetings and entertainment </a:t>
            </a:r>
            <a:r>
              <a:rPr lang="en-US" sz="2400" dirty="0">
                <a:latin typeface="Arial Narrow" panose="020B0606020202030204" pitchFamily="34" charset="0"/>
              </a:rPr>
              <a:t>meal maximum per person amounts are applicable for expenses incurred on or after the effective dates noted below:</a:t>
            </a:r>
          </a:p>
        </p:txBody>
      </p:sp>
      <p:graphicFrame>
        <p:nvGraphicFramePr>
          <p:cNvPr id="4" name="Table 3">
            <a:extLst>
              <a:ext uri="{FF2B5EF4-FFF2-40B4-BE49-F238E27FC236}">
                <a16:creationId xmlns:a16="http://schemas.microsoft.com/office/drawing/2014/main" id="{CE84B6B6-07A8-43ED-B94C-4698B030E852}"/>
              </a:ext>
            </a:extLst>
          </p:cNvPr>
          <p:cNvGraphicFramePr>
            <a:graphicFrameLocks noGrp="1"/>
          </p:cNvGraphicFramePr>
          <p:nvPr>
            <p:extLst>
              <p:ext uri="{D42A27DB-BD31-4B8C-83A1-F6EECF244321}">
                <p14:modId xmlns:p14="http://schemas.microsoft.com/office/powerpoint/2010/main" val="3473831699"/>
              </p:ext>
            </p:extLst>
          </p:nvPr>
        </p:nvGraphicFramePr>
        <p:xfrm>
          <a:off x="665016" y="2786504"/>
          <a:ext cx="7564584" cy="2861225"/>
        </p:xfrm>
        <a:graphic>
          <a:graphicData uri="http://schemas.openxmlformats.org/drawingml/2006/table">
            <a:tbl>
              <a:tblPr firstRow="1" firstCol="1" bandRow="1">
                <a:tableStyleId>{5C22544A-7EE6-4342-B048-85BDC9FD1C3A}</a:tableStyleId>
              </a:tblPr>
              <a:tblGrid>
                <a:gridCol w="1856509">
                  <a:extLst>
                    <a:ext uri="{9D8B030D-6E8A-4147-A177-3AD203B41FA5}">
                      <a16:colId xmlns:a16="http://schemas.microsoft.com/office/drawing/2014/main" val="1009196038"/>
                    </a:ext>
                  </a:extLst>
                </a:gridCol>
                <a:gridCol w="1995055">
                  <a:extLst>
                    <a:ext uri="{9D8B030D-6E8A-4147-A177-3AD203B41FA5}">
                      <a16:colId xmlns:a16="http://schemas.microsoft.com/office/drawing/2014/main" val="146771252"/>
                    </a:ext>
                  </a:extLst>
                </a:gridCol>
                <a:gridCol w="1926409">
                  <a:extLst>
                    <a:ext uri="{9D8B030D-6E8A-4147-A177-3AD203B41FA5}">
                      <a16:colId xmlns:a16="http://schemas.microsoft.com/office/drawing/2014/main" val="3579460325"/>
                    </a:ext>
                  </a:extLst>
                </a:gridCol>
                <a:gridCol w="1786611">
                  <a:extLst>
                    <a:ext uri="{9D8B030D-6E8A-4147-A177-3AD203B41FA5}">
                      <a16:colId xmlns:a16="http://schemas.microsoft.com/office/drawing/2014/main" val="4013230611"/>
                    </a:ext>
                  </a:extLst>
                </a:gridCol>
              </a:tblGrid>
              <a:tr h="940369">
                <a:tc>
                  <a:txBody>
                    <a:bodyPr/>
                    <a:lstStyle/>
                    <a:p>
                      <a:pPr marL="0" marR="0" algn="ctr">
                        <a:lnSpc>
                          <a:spcPct val="100000"/>
                        </a:lnSpc>
                        <a:spcBef>
                          <a:spcPts val="0"/>
                        </a:spcBef>
                        <a:spcAft>
                          <a:spcPts val="0"/>
                        </a:spcAft>
                      </a:pPr>
                      <a:r>
                        <a:rPr lang="en-US" sz="1700" dirty="0">
                          <a:solidFill>
                            <a:schemeClr val="tx1"/>
                          </a:solidFill>
                          <a:effectLst/>
                        </a:rPr>
                        <a:t>BUS-79</a:t>
                      </a:r>
                      <a:r>
                        <a:rPr lang="en-US" sz="1700" baseline="0" dirty="0">
                          <a:solidFill>
                            <a:schemeClr val="tx1"/>
                          </a:solidFill>
                          <a:effectLst/>
                        </a:rPr>
                        <a:t> </a:t>
                      </a:r>
                      <a:r>
                        <a:rPr lang="en-US" sz="1700" dirty="0">
                          <a:solidFill>
                            <a:schemeClr val="tx1"/>
                          </a:solidFill>
                          <a:effectLst/>
                        </a:rPr>
                        <a:t>Meal Type Maximum per Person</a:t>
                      </a:r>
                      <a:endParaRPr lang="en-US" sz="17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r>
                        <a:rPr lang="en-US" sz="1700" dirty="0">
                          <a:solidFill>
                            <a:schemeClr val="tx1"/>
                          </a:solidFill>
                          <a:effectLst/>
                        </a:rPr>
                        <a:t>1/1/2016-10/31/2021</a:t>
                      </a:r>
                      <a:endParaRPr lang="en-US" sz="17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r>
                        <a:rPr lang="en-US" sz="1700" dirty="0">
                          <a:solidFill>
                            <a:schemeClr val="tx1"/>
                          </a:solidFill>
                          <a:effectLst/>
                        </a:rPr>
                        <a:t>Effective</a:t>
                      </a:r>
                    </a:p>
                    <a:p>
                      <a:pPr marL="0" marR="0" algn="ctr">
                        <a:lnSpc>
                          <a:spcPct val="100000"/>
                        </a:lnSpc>
                        <a:spcBef>
                          <a:spcPts val="0"/>
                        </a:spcBef>
                        <a:spcAft>
                          <a:spcPts val="0"/>
                        </a:spcAft>
                      </a:pPr>
                      <a:r>
                        <a:rPr lang="en-US" sz="1700" dirty="0">
                          <a:solidFill>
                            <a:schemeClr val="tx1"/>
                          </a:solidFill>
                          <a:effectLst/>
                        </a:rPr>
                        <a:t>11/1/2021</a:t>
                      </a:r>
                      <a:endParaRPr lang="en-US" sz="17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r>
                        <a:rPr lang="en-US" sz="1700" dirty="0">
                          <a:solidFill>
                            <a:schemeClr val="tx1"/>
                          </a:solidFill>
                          <a:effectLst/>
                        </a:rPr>
                        <a:t>Effective</a:t>
                      </a:r>
                    </a:p>
                    <a:p>
                      <a:pPr marL="0" marR="0" algn="ctr">
                        <a:lnSpc>
                          <a:spcPct val="100000"/>
                        </a:lnSpc>
                        <a:spcBef>
                          <a:spcPts val="0"/>
                        </a:spcBef>
                        <a:spcAft>
                          <a:spcPts val="0"/>
                        </a:spcAft>
                      </a:pPr>
                      <a:r>
                        <a:rPr lang="en-US" sz="1700" dirty="0">
                          <a:solidFill>
                            <a:schemeClr val="tx1"/>
                          </a:solidFill>
                          <a:effectLst/>
                        </a:rPr>
                        <a:t>1/1/2023</a:t>
                      </a:r>
                      <a:endParaRPr lang="en-US" sz="17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596789"/>
                  </a:ext>
                </a:extLst>
              </a:tr>
              <a:tr h="480214">
                <a:tc>
                  <a:txBody>
                    <a:bodyPr/>
                    <a:lstStyle/>
                    <a:p>
                      <a:pPr marL="0" marR="0" algn="ctr">
                        <a:lnSpc>
                          <a:spcPct val="100000"/>
                        </a:lnSpc>
                        <a:spcBef>
                          <a:spcPts val="0"/>
                        </a:spcBef>
                        <a:spcAft>
                          <a:spcPts val="0"/>
                        </a:spcAft>
                      </a:pPr>
                      <a:r>
                        <a:rPr lang="en-US" sz="1700" dirty="0">
                          <a:solidFill>
                            <a:schemeClr val="tx1"/>
                          </a:solidFill>
                          <a:effectLst/>
                        </a:rPr>
                        <a:t>Breakfast</a:t>
                      </a:r>
                      <a:endParaRPr lang="en-US" sz="17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5000"/>
                        </a:lnSpc>
                        <a:spcBef>
                          <a:spcPts val="0"/>
                        </a:spcBef>
                        <a:spcAft>
                          <a:spcPts val="0"/>
                        </a:spcAft>
                      </a:pPr>
                      <a:r>
                        <a:rPr lang="en-US" sz="1600" dirty="0">
                          <a:solidFill>
                            <a:schemeClr val="tx1"/>
                          </a:solidFill>
                          <a:effectLst/>
                        </a:rPr>
                        <a:t>$27</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dirty="0">
                          <a:solidFill>
                            <a:schemeClr val="tx1"/>
                          </a:solidFill>
                          <a:effectLst/>
                        </a:rPr>
                        <a:t>$28</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dirty="0">
                          <a:solidFill>
                            <a:schemeClr val="tx1"/>
                          </a:solidFill>
                          <a:effectLst/>
                        </a:rPr>
                        <a:t>$29</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858492"/>
                  </a:ext>
                </a:extLst>
              </a:tr>
              <a:tr h="480214">
                <a:tc>
                  <a:txBody>
                    <a:bodyPr/>
                    <a:lstStyle/>
                    <a:p>
                      <a:pPr marL="0" marR="0" algn="ctr">
                        <a:lnSpc>
                          <a:spcPct val="100000"/>
                        </a:lnSpc>
                        <a:spcBef>
                          <a:spcPts val="0"/>
                        </a:spcBef>
                        <a:spcAft>
                          <a:spcPts val="0"/>
                        </a:spcAft>
                      </a:pPr>
                      <a:r>
                        <a:rPr lang="en-US" sz="1700" dirty="0">
                          <a:solidFill>
                            <a:schemeClr val="tx1"/>
                          </a:solidFill>
                          <a:effectLst/>
                        </a:rPr>
                        <a:t>Lunch</a:t>
                      </a:r>
                      <a:endParaRPr lang="en-US" sz="17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5000"/>
                        </a:lnSpc>
                        <a:spcBef>
                          <a:spcPts val="0"/>
                        </a:spcBef>
                        <a:spcAft>
                          <a:spcPts val="0"/>
                        </a:spcAft>
                      </a:pPr>
                      <a:r>
                        <a:rPr lang="en-US" sz="1600" dirty="0">
                          <a:solidFill>
                            <a:schemeClr val="tx1"/>
                          </a:solidFill>
                          <a:effectLst/>
                        </a:rPr>
                        <a:t>$47</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dirty="0">
                          <a:solidFill>
                            <a:schemeClr val="tx1"/>
                          </a:solidFill>
                          <a:effectLst/>
                        </a:rPr>
                        <a:t>$49</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dirty="0">
                          <a:solidFill>
                            <a:schemeClr val="tx1"/>
                          </a:solidFill>
                          <a:effectLst/>
                        </a:rPr>
                        <a:t>$51</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007218"/>
                  </a:ext>
                </a:extLst>
              </a:tr>
              <a:tr h="480214">
                <a:tc>
                  <a:txBody>
                    <a:bodyPr/>
                    <a:lstStyle/>
                    <a:p>
                      <a:pPr marL="0" marR="0" algn="ctr">
                        <a:lnSpc>
                          <a:spcPct val="100000"/>
                        </a:lnSpc>
                        <a:spcBef>
                          <a:spcPts val="0"/>
                        </a:spcBef>
                        <a:spcAft>
                          <a:spcPts val="0"/>
                        </a:spcAft>
                      </a:pPr>
                      <a:r>
                        <a:rPr lang="en-US" sz="1700" dirty="0">
                          <a:solidFill>
                            <a:schemeClr val="tx1"/>
                          </a:solidFill>
                          <a:effectLst/>
                        </a:rPr>
                        <a:t>Dinner</a:t>
                      </a:r>
                      <a:endParaRPr lang="en-US" sz="17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5000"/>
                        </a:lnSpc>
                        <a:spcBef>
                          <a:spcPts val="0"/>
                        </a:spcBef>
                        <a:spcAft>
                          <a:spcPts val="0"/>
                        </a:spcAft>
                      </a:pPr>
                      <a:r>
                        <a:rPr lang="en-US" sz="1600" dirty="0">
                          <a:solidFill>
                            <a:schemeClr val="tx1"/>
                          </a:solidFill>
                          <a:effectLst/>
                        </a:rPr>
                        <a:t>$81</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dirty="0">
                          <a:solidFill>
                            <a:schemeClr val="tx1"/>
                          </a:solidFill>
                          <a:effectLst/>
                        </a:rPr>
                        <a:t>$85</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dirty="0">
                          <a:solidFill>
                            <a:schemeClr val="tx1"/>
                          </a:solidFill>
                          <a:effectLst/>
                        </a:rPr>
                        <a:t>$89</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6955651"/>
                  </a:ext>
                </a:extLst>
              </a:tr>
              <a:tr h="480214">
                <a:tc>
                  <a:txBody>
                    <a:bodyPr/>
                    <a:lstStyle/>
                    <a:p>
                      <a:pPr marL="0" marR="0" algn="ctr">
                        <a:lnSpc>
                          <a:spcPct val="100000"/>
                        </a:lnSpc>
                        <a:spcBef>
                          <a:spcPts val="0"/>
                        </a:spcBef>
                        <a:spcAft>
                          <a:spcPts val="0"/>
                        </a:spcAft>
                      </a:pPr>
                      <a:r>
                        <a:rPr lang="en-US" sz="1700" dirty="0">
                          <a:solidFill>
                            <a:schemeClr val="tx1"/>
                          </a:solidFill>
                          <a:effectLst/>
                        </a:rPr>
                        <a:t>Light Refreshments</a:t>
                      </a:r>
                      <a:endParaRPr lang="en-US" sz="17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5000"/>
                        </a:lnSpc>
                        <a:spcBef>
                          <a:spcPts val="0"/>
                        </a:spcBef>
                        <a:spcAft>
                          <a:spcPts val="0"/>
                        </a:spcAft>
                      </a:pPr>
                      <a:r>
                        <a:rPr lang="en-US" sz="1600">
                          <a:solidFill>
                            <a:schemeClr val="tx1"/>
                          </a:solidFill>
                          <a:effectLst/>
                        </a:rPr>
                        <a:t>$19</a:t>
                      </a:r>
                      <a:endParaRPr lang="en-US" sz="16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dirty="0">
                          <a:solidFill>
                            <a:schemeClr val="tx1"/>
                          </a:solidFill>
                          <a:effectLst/>
                        </a:rPr>
                        <a:t>$20</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dirty="0">
                          <a:solidFill>
                            <a:schemeClr val="tx1"/>
                          </a:solidFill>
                          <a:effectLst/>
                        </a:rPr>
                        <a:t>$21</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072235"/>
                  </a:ext>
                </a:extLst>
              </a:tr>
            </a:tbl>
          </a:graphicData>
        </a:graphic>
      </p:graphicFrame>
      <p:sp>
        <p:nvSpPr>
          <p:cNvPr id="6"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18</a:t>
            </a:fld>
            <a:endParaRPr lang="en-US"/>
          </a:p>
        </p:txBody>
      </p:sp>
      <p:sp>
        <p:nvSpPr>
          <p:cNvPr id="5" name="TextBox 4"/>
          <p:cNvSpPr txBox="1"/>
          <p:nvPr/>
        </p:nvSpPr>
        <p:spPr>
          <a:xfrm>
            <a:off x="665016" y="6019800"/>
            <a:ext cx="6641717" cy="369332"/>
          </a:xfrm>
          <a:prstGeom prst="rect">
            <a:avLst/>
          </a:prstGeom>
          <a:noFill/>
        </p:spPr>
        <p:txBody>
          <a:bodyPr wrap="square" rtlCol="0">
            <a:spAutoFit/>
          </a:bodyPr>
          <a:lstStyle/>
          <a:p>
            <a:r>
              <a:rPr lang="en-US" dirty="0"/>
              <a:t>Note: Travel maximum reimbursable meal rates have not changed.</a:t>
            </a:r>
          </a:p>
        </p:txBody>
      </p:sp>
    </p:spTree>
    <p:extLst>
      <p:ext uri="{BB962C8B-B14F-4D97-AF65-F5344CB8AC3E}">
        <p14:creationId xmlns:p14="http://schemas.microsoft.com/office/powerpoint/2010/main" val="30932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Grocery Store PO’s</a:t>
            </a:r>
          </a:p>
        </p:txBody>
      </p:sp>
      <p:sp>
        <p:nvSpPr>
          <p:cNvPr id="3" name="Text Placeholder 2"/>
          <p:cNvSpPr>
            <a:spLocks noGrp="1"/>
          </p:cNvSpPr>
          <p:nvPr>
            <p:ph type="body" idx="1"/>
          </p:nvPr>
        </p:nvSpPr>
        <p:spPr/>
        <p:txBody>
          <a:bodyPr/>
          <a:lstStyle/>
          <a:p>
            <a:r>
              <a:rPr lang="en-US" dirty="0"/>
              <a:t>Dorthea Ford</a:t>
            </a:r>
          </a:p>
        </p:txBody>
      </p:sp>
    </p:spTree>
    <p:extLst>
      <p:ext uri="{BB962C8B-B14F-4D97-AF65-F5344CB8AC3E}">
        <p14:creationId xmlns:p14="http://schemas.microsoft.com/office/powerpoint/2010/main" val="129425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latin typeface="Arial Narrow" panose="020B0606020202030204" pitchFamily="34" charset="0"/>
              </a:rPr>
              <a:t>Agenda</a:t>
            </a:r>
          </a:p>
        </p:txBody>
      </p:sp>
      <p:sp>
        <p:nvSpPr>
          <p:cNvPr id="3" name="Content Placeholder 2"/>
          <p:cNvSpPr>
            <a:spLocks noGrp="1"/>
          </p:cNvSpPr>
          <p:nvPr>
            <p:ph idx="1"/>
          </p:nvPr>
        </p:nvSpPr>
        <p:spPr>
          <a:xfrm>
            <a:off x="655782" y="1122219"/>
            <a:ext cx="7335693" cy="5287373"/>
          </a:xfrm>
        </p:spPr>
        <p:txBody>
          <a:bodyPr vert="horz" lIns="91440" tIns="45720" rIns="91440" bIns="45720" rtlCol="0" anchor="t">
            <a:noAutofit/>
          </a:bodyPr>
          <a:lstStyle/>
          <a:p>
            <a:pPr>
              <a:lnSpc>
                <a:spcPct val="120000"/>
              </a:lnSpc>
              <a:spcBef>
                <a:spcPts val="0"/>
              </a:spcBef>
              <a:spcAft>
                <a:spcPts val="600"/>
              </a:spcAft>
            </a:pPr>
            <a:r>
              <a:rPr lang="en-US" sz="2000" dirty="0">
                <a:latin typeface="Arial Narrow"/>
              </a:rPr>
              <a:t>General Travel Updates</a:t>
            </a:r>
          </a:p>
          <a:p>
            <a:pPr lvl="1">
              <a:lnSpc>
                <a:spcPct val="120000"/>
              </a:lnSpc>
              <a:spcBef>
                <a:spcPts val="0"/>
              </a:spcBef>
              <a:spcAft>
                <a:spcPts val="600"/>
              </a:spcAft>
            </a:pPr>
            <a:r>
              <a:rPr lang="en-US" sz="1600" dirty="0">
                <a:latin typeface="Arial Narrow"/>
              </a:rPr>
              <a:t>Travel Coordinator Training </a:t>
            </a:r>
          </a:p>
          <a:p>
            <a:pPr lvl="1">
              <a:lnSpc>
                <a:spcPct val="120000"/>
              </a:lnSpc>
              <a:spcBef>
                <a:spcPts val="0"/>
              </a:spcBef>
              <a:spcAft>
                <a:spcPts val="600"/>
              </a:spcAft>
            </a:pPr>
            <a:r>
              <a:rPr lang="en-US" sz="1600" dirty="0">
                <a:latin typeface="Arial Narrow"/>
              </a:rPr>
              <a:t>Mileage Rate Increase </a:t>
            </a:r>
          </a:p>
          <a:p>
            <a:pPr lvl="1">
              <a:lnSpc>
                <a:spcPct val="120000"/>
              </a:lnSpc>
              <a:spcBef>
                <a:spcPts val="0"/>
              </a:spcBef>
              <a:spcAft>
                <a:spcPts val="600"/>
              </a:spcAft>
            </a:pPr>
            <a:r>
              <a:rPr lang="en-US" sz="1600" dirty="0">
                <a:latin typeface="Arial Narrow"/>
              </a:rPr>
              <a:t>AB 1887 Update </a:t>
            </a:r>
          </a:p>
          <a:p>
            <a:pPr lvl="1">
              <a:lnSpc>
                <a:spcPct val="120000"/>
              </a:lnSpc>
              <a:spcBef>
                <a:spcPts val="0"/>
              </a:spcBef>
              <a:spcAft>
                <a:spcPts val="600"/>
              </a:spcAft>
            </a:pPr>
            <a:r>
              <a:rPr lang="en-US" sz="1600" dirty="0">
                <a:latin typeface="Arial Narrow"/>
              </a:rPr>
              <a:t>Travel Safety </a:t>
            </a:r>
          </a:p>
          <a:p>
            <a:pPr>
              <a:lnSpc>
                <a:spcPct val="120000"/>
              </a:lnSpc>
              <a:spcBef>
                <a:spcPts val="0"/>
              </a:spcBef>
              <a:spcAft>
                <a:spcPts val="600"/>
              </a:spcAft>
            </a:pPr>
            <a:r>
              <a:rPr lang="en-US" sz="2000" dirty="0">
                <a:latin typeface="Arial Narrow"/>
              </a:rPr>
              <a:t>Unused Travel Credits</a:t>
            </a:r>
          </a:p>
          <a:p>
            <a:pPr>
              <a:lnSpc>
                <a:spcPct val="120000"/>
              </a:lnSpc>
              <a:spcBef>
                <a:spcPts val="0"/>
              </a:spcBef>
              <a:spcAft>
                <a:spcPts val="600"/>
              </a:spcAft>
            </a:pPr>
            <a:r>
              <a:rPr lang="en-US" sz="2000" dirty="0">
                <a:latin typeface="Arial Narrow"/>
              </a:rPr>
              <a:t>Business Meeting and Entertainment Meal Rate updates</a:t>
            </a:r>
          </a:p>
          <a:p>
            <a:pPr>
              <a:lnSpc>
                <a:spcPct val="120000"/>
              </a:lnSpc>
              <a:spcBef>
                <a:spcPts val="0"/>
              </a:spcBef>
              <a:spcAft>
                <a:spcPts val="600"/>
              </a:spcAft>
            </a:pPr>
            <a:r>
              <a:rPr lang="en-US" sz="2000" dirty="0">
                <a:latin typeface="Arial Narrow"/>
              </a:rPr>
              <a:t>Grocery Store PO’s</a:t>
            </a:r>
          </a:p>
          <a:p>
            <a:pPr>
              <a:lnSpc>
                <a:spcPct val="120000"/>
              </a:lnSpc>
              <a:spcBef>
                <a:spcPts val="0"/>
              </a:spcBef>
              <a:spcAft>
                <a:spcPts val="600"/>
              </a:spcAft>
            </a:pPr>
            <a:r>
              <a:rPr lang="en-US" sz="2000" dirty="0">
                <a:latin typeface="Arial Narrow"/>
              </a:rPr>
              <a:t>State of California FTB forms 587 &amp; 590</a:t>
            </a:r>
          </a:p>
          <a:p>
            <a:pPr>
              <a:lnSpc>
                <a:spcPct val="120000"/>
              </a:lnSpc>
              <a:spcBef>
                <a:spcPts val="0"/>
              </a:spcBef>
              <a:spcAft>
                <a:spcPts val="600"/>
              </a:spcAft>
            </a:pPr>
            <a:r>
              <a:rPr lang="en-US" sz="2000" dirty="0">
                <a:latin typeface="Arial Narrow"/>
              </a:rPr>
              <a:t>DocuSign Envelope – Federal W9 &amp; CA FTB Forms</a:t>
            </a:r>
          </a:p>
          <a:p>
            <a:pPr>
              <a:lnSpc>
                <a:spcPct val="120000"/>
              </a:lnSpc>
              <a:spcBef>
                <a:spcPts val="0"/>
              </a:spcBef>
              <a:spcAft>
                <a:spcPts val="600"/>
              </a:spcAft>
            </a:pPr>
            <a:r>
              <a:rPr lang="en-US" sz="2000" dirty="0">
                <a:latin typeface="Arial Narrow"/>
              </a:rPr>
              <a:t>Impact23:  Concur Implementation</a:t>
            </a:r>
          </a:p>
          <a:p>
            <a:pPr>
              <a:lnSpc>
                <a:spcPct val="120000"/>
              </a:lnSpc>
              <a:spcBef>
                <a:spcPts val="0"/>
              </a:spcBef>
              <a:spcAft>
                <a:spcPts val="600"/>
              </a:spcAft>
            </a:pPr>
            <a:r>
              <a:rPr lang="en-US" sz="2000" dirty="0">
                <a:latin typeface="Arial Narrow"/>
              </a:rPr>
              <a:t>Q&amp;A</a:t>
            </a:r>
            <a:endParaRPr lang="en-US" sz="20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07D33A87-F5E1-4752-BA3A-B8491AEA3B24}" type="slidenum">
              <a:rPr lang="en-US" smtClean="0"/>
              <a:t>2</a:t>
            </a:fld>
            <a:endParaRPr lang="en-US"/>
          </a:p>
        </p:txBody>
      </p:sp>
    </p:spTree>
    <p:extLst>
      <p:ext uri="{BB962C8B-B14F-4D97-AF65-F5344CB8AC3E}">
        <p14:creationId xmlns:p14="http://schemas.microsoft.com/office/powerpoint/2010/main" val="405746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Grocery Store PO’s</a:t>
            </a:r>
          </a:p>
        </p:txBody>
      </p:sp>
      <p:sp>
        <p:nvSpPr>
          <p:cNvPr id="3" name="Content Placeholder 2"/>
          <p:cNvSpPr>
            <a:spLocks noGrp="1"/>
          </p:cNvSpPr>
          <p:nvPr>
            <p:ph idx="1"/>
          </p:nvPr>
        </p:nvSpPr>
        <p:spPr>
          <a:xfrm>
            <a:off x="263236" y="1145309"/>
            <a:ext cx="8672946" cy="5421746"/>
          </a:xfrm>
        </p:spPr>
        <p:txBody>
          <a:bodyPr vert="horz" lIns="91440" tIns="45720" rIns="91440" bIns="45720" rtlCol="0" anchor="t">
            <a:normAutofit/>
          </a:bodyPr>
          <a:lstStyle/>
          <a:p>
            <a:pPr marL="0" indent="0">
              <a:lnSpc>
                <a:spcPct val="100000"/>
              </a:lnSpc>
              <a:spcBef>
                <a:spcPts val="0"/>
              </a:spcBef>
              <a:spcAft>
                <a:spcPts val="600"/>
              </a:spcAft>
              <a:buNone/>
            </a:pPr>
            <a:r>
              <a:rPr lang="en-US" dirty="0">
                <a:latin typeface="Arial Narrow"/>
              </a:rPr>
              <a:t>As of Sep 15, 2021 Stater Bros grocery stores have stopped accepting PO’s for business purchases.</a:t>
            </a:r>
          </a:p>
          <a:p>
            <a:pPr marL="0" indent="0">
              <a:lnSpc>
                <a:spcPct val="100000"/>
              </a:lnSpc>
              <a:spcBef>
                <a:spcPts val="0"/>
              </a:spcBef>
              <a:spcAft>
                <a:spcPts val="600"/>
              </a:spcAft>
              <a:buNone/>
            </a:pPr>
            <a:endParaRPr lang="en-US" sz="2000" dirty="0">
              <a:latin typeface="Arial Narrow" panose="020B0606020202030204" pitchFamily="34" charset="0"/>
            </a:endParaRPr>
          </a:p>
          <a:p>
            <a:pPr marL="0" indent="0">
              <a:lnSpc>
                <a:spcPct val="100000"/>
              </a:lnSpc>
              <a:spcBef>
                <a:spcPts val="0"/>
              </a:spcBef>
              <a:spcAft>
                <a:spcPts val="600"/>
              </a:spcAft>
              <a:buNone/>
            </a:pPr>
            <a:r>
              <a:rPr lang="en-US" dirty="0">
                <a:latin typeface="Arial Narrow" panose="020B0606020202030204" pitchFamily="34" charset="0"/>
              </a:rPr>
              <a:t>The following stores still allow purchases via PO:</a:t>
            </a:r>
          </a:p>
          <a:p>
            <a:pPr marL="858520" indent="-388620">
              <a:lnSpc>
                <a:spcPct val="100000"/>
              </a:lnSpc>
              <a:spcBef>
                <a:spcPts val="0"/>
              </a:spcBef>
              <a:spcAft>
                <a:spcPts val="1800"/>
              </a:spcAft>
            </a:pPr>
            <a:r>
              <a:rPr lang="en-US" dirty="0">
                <a:latin typeface="Arial Narrow" panose="020B0606020202030204" pitchFamily="34" charset="0"/>
              </a:rPr>
              <a:t>Goodwin’s Organic Foods</a:t>
            </a:r>
          </a:p>
          <a:p>
            <a:pPr marL="858520" indent="-388620">
              <a:lnSpc>
                <a:spcPct val="100000"/>
              </a:lnSpc>
              <a:spcBef>
                <a:spcPts val="0"/>
              </a:spcBef>
              <a:spcAft>
                <a:spcPts val="1800"/>
              </a:spcAft>
            </a:pPr>
            <a:endParaRPr lang="en-US" dirty="0">
              <a:latin typeface="Arial Narrow"/>
            </a:endParaRPr>
          </a:p>
          <a:p>
            <a:pPr marL="858520" indent="-388620">
              <a:lnSpc>
                <a:spcPct val="100000"/>
              </a:lnSpc>
              <a:spcBef>
                <a:spcPts val="0"/>
              </a:spcBef>
              <a:spcAft>
                <a:spcPts val="1800"/>
              </a:spcAft>
            </a:pPr>
            <a:r>
              <a:rPr lang="en-US" dirty="0">
                <a:latin typeface="Arial Narrow"/>
              </a:rPr>
              <a:t>Ralph’s                                          Account Closed 3/2/22</a:t>
            </a:r>
            <a:endParaRPr lang="en-US" b="1" dirty="0">
              <a:solidFill>
                <a:srgbClr val="FF0000"/>
              </a:solidFill>
              <a:latin typeface="Arial Narrow"/>
            </a:endParaRPr>
          </a:p>
          <a:p>
            <a:pPr marL="858520" indent="-388620">
              <a:lnSpc>
                <a:spcPct val="100000"/>
              </a:lnSpc>
              <a:spcBef>
                <a:spcPts val="0"/>
              </a:spcBef>
              <a:spcAft>
                <a:spcPts val="1800"/>
              </a:spcAft>
            </a:pPr>
            <a:r>
              <a:rPr lang="en-US" dirty="0">
                <a:latin typeface="Arial Narrow"/>
              </a:rPr>
              <a:t>Smart &amp; Final</a:t>
            </a:r>
            <a:endParaRPr lang="en-US" dirty="0"/>
          </a:p>
        </p:txBody>
      </p:sp>
      <p:pic>
        <p:nvPicPr>
          <p:cNvPr id="1026" name="Picture 2" descr="A logo of Goodwin's Organics">
            <a:extLst>
              <a:ext uri="{FF2B5EF4-FFF2-40B4-BE49-F238E27FC236}">
                <a16:creationId xmlns:a16="http://schemas.microsoft.com/office/drawing/2014/main" id="{6BB4457A-A0ED-4CEF-973E-B6F369FAE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055" y="2946278"/>
            <a:ext cx="1662544" cy="78752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Ralphs logo">
            <a:extLst>
              <a:ext uri="{FF2B5EF4-FFF2-40B4-BE49-F238E27FC236}">
                <a16:creationId xmlns:a16="http://schemas.microsoft.com/office/drawing/2014/main" id="{6C5EAAF3-54AF-44C5-9B35-4137FEEBCC7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Ralphs logo">
            <a:extLst>
              <a:ext uri="{FF2B5EF4-FFF2-40B4-BE49-F238E27FC236}">
                <a16:creationId xmlns:a16="http://schemas.microsoft.com/office/drawing/2014/main" id="{C1AEC479-4178-47D8-A31C-DA0A59F5C00D}"/>
              </a:ext>
            </a:extLst>
          </p:cNvPr>
          <p:cNvSpPr>
            <a:spLocks noChangeAspect="1" noChangeArrowheads="1"/>
          </p:cNvSpPr>
          <p:nvPr/>
        </p:nvSpPr>
        <p:spPr bwMode="auto">
          <a:xfrm>
            <a:off x="392863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a:extLst>
              <a:ext uri="{FF2B5EF4-FFF2-40B4-BE49-F238E27FC236}">
                <a16:creationId xmlns:a16="http://schemas.microsoft.com/office/drawing/2014/main" id="{FA562486-5384-4615-AD55-B762EAEA1D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630298" y="4170485"/>
            <a:ext cx="2528456" cy="638372"/>
          </a:xfrm>
          <a:prstGeom prst="rect">
            <a:avLst/>
          </a:prstGeom>
        </p:spPr>
      </p:pic>
      <p:pic>
        <p:nvPicPr>
          <p:cNvPr id="1034" name="Picture 10" descr="Home">
            <a:extLst>
              <a:ext uri="{FF2B5EF4-FFF2-40B4-BE49-F238E27FC236}">
                <a16:creationId xmlns:a16="http://schemas.microsoft.com/office/drawing/2014/main" id="{7B88707F-D36D-4F1A-9EEF-F9F0D7B0D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404" y="5037137"/>
            <a:ext cx="2299854" cy="31212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20</a:t>
            </a:fld>
            <a:endParaRPr lang="en-US"/>
          </a:p>
        </p:txBody>
      </p:sp>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F3D5C9C7-A523-4C08-B75D-1C1696AD0A6D}"/>
                  </a:ext>
                </a:extLst>
              </p14:cNvPr>
              <p14:cNvContentPartPr/>
              <p14:nvPr/>
            </p14:nvContentPartPr>
            <p14:xfrm>
              <a:off x="1125414" y="4476084"/>
              <a:ext cx="4200525" cy="47625"/>
            </p14:xfrm>
          </p:contentPart>
        </mc:Choice>
        <mc:Fallback xmlns="">
          <p:pic>
            <p:nvPicPr>
              <p:cNvPr id="12" name="Ink 11">
                <a:extLst>
                  <a:ext uri="{FF2B5EF4-FFF2-40B4-BE49-F238E27FC236}">
                    <a16:creationId xmlns:a16="http://schemas.microsoft.com/office/drawing/2014/main" id="{F3D5C9C7-A523-4C08-B75D-1C1696AD0A6D}"/>
                  </a:ext>
                </a:extLst>
              </p:cNvPr>
              <p:cNvPicPr/>
              <p:nvPr/>
            </p:nvPicPr>
            <p:blipFill>
              <a:blip r:embed="rId7"/>
              <a:stretch>
                <a:fillRect/>
              </a:stretch>
            </p:blipFill>
            <p:spPr>
              <a:xfrm>
                <a:off x="1107759" y="4459990"/>
                <a:ext cx="4236196" cy="80141"/>
              </a:xfrm>
              <a:prstGeom prst="rect">
                <a:avLst/>
              </a:prstGeom>
            </p:spPr>
          </p:pic>
        </mc:Fallback>
      </mc:AlternateContent>
    </p:spTree>
    <p:extLst>
      <p:ext uri="{BB962C8B-B14F-4D97-AF65-F5344CB8AC3E}">
        <p14:creationId xmlns:p14="http://schemas.microsoft.com/office/powerpoint/2010/main" val="188565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Grocery Store PO’s (Cont’d)</a:t>
            </a:r>
          </a:p>
        </p:txBody>
      </p:sp>
      <p:sp>
        <p:nvSpPr>
          <p:cNvPr id="3" name="Content Placeholder 2"/>
          <p:cNvSpPr>
            <a:spLocks noGrp="1"/>
          </p:cNvSpPr>
          <p:nvPr>
            <p:ph idx="1"/>
          </p:nvPr>
        </p:nvSpPr>
        <p:spPr>
          <a:xfrm>
            <a:off x="124691" y="1145309"/>
            <a:ext cx="9019309" cy="5421746"/>
          </a:xfrm>
        </p:spPr>
        <p:txBody>
          <a:bodyPr vert="horz" lIns="91440" tIns="45720" rIns="91440" bIns="45720" rtlCol="0" anchor="t">
            <a:normAutofit/>
          </a:bodyPr>
          <a:lstStyle/>
          <a:p>
            <a:pPr marL="469900" indent="0">
              <a:lnSpc>
                <a:spcPct val="100000"/>
              </a:lnSpc>
              <a:spcBef>
                <a:spcPts val="0"/>
              </a:spcBef>
              <a:spcAft>
                <a:spcPts val="600"/>
              </a:spcAft>
              <a:buNone/>
            </a:pPr>
            <a:r>
              <a:rPr lang="en-US" dirty="0">
                <a:latin typeface="Arial Narrow" panose="020B0606020202030204" pitchFamily="34" charset="0"/>
              </a:rPr>
              <a:t>Smart &amp; Final (Cont’d):</a:t>
            </a:r>
          </a:p>
          <a:p>
            <a:pPr marL="1316038" lvl="1" indent="-388938">
              <a:lnSpc>
                <a:spcPct val="100000"/>
              </a:lnSpc>
              <a:spcBef>
                <a:spcPts val="0"/>
              </a:spcBef>
              <a:spcAft>
                <a:spcPts val="600"/>
              </a:spcAft>
              <a:buFont typeface="Courier New" panose="02070309020205020404" pitchFamily="49" charset="0"/>
              <a:buChar char="o"/>
            </a:pPr>
            <a:r>
              <a:rPr lang="en-US" dirty="0">
                <a:latin typeface="Arial Narrow" panose="020B0606020202030204" pitchFamily="34" charset="0"/>
              </a:rPr>
              <a:t>Include account number (60124600010316041) on the DAPO</a:t>
            </a:r>
          </a:p>
          <a:p>
            <a:pPr marL="1316038" lvl="1" indent="-388938">
              <a:lnSpc>
                <a:spcPct val="100000"/>
              </a:lnSpc>
              <a:spcBef>
                <a:spcPts val="0"/>
              </a:spcBef>
              <a:spcAft>
                <a:spcPts val="600"/>
              </a:spcAft>
              <a:buFont typeface="Courier New" panose="02070309020205020404" pitchFamily="49" charset="0"/>
              <a:buChar char="o"/>
            </a:pPr>
            <a:r>
              <a:rPr lang="en-US" dirty="0">
                <a:latin typeface="Arial Narrow" panose="020B0606020202030204" pitchFamily="34" charset="0"/>
              </a:rPr>
              <a:t>Ensure that all individuals making purchases are advised to ensure the Cashier notes the DAPO# on the receipt</a:t>
            </a:r>
          </a:p>
          <a:p>
            <a:pPr marL="1773238" lvl="2" indent="-388938">
              <a:lnSpc>
                <a:spcPct val="100000"/>
              </a:lnSpc>
              <a:spcBef>
                <a:spcPts val="0"/>
              </a:spcBef>
              <a:spcAft>
                <a:spcPts val="600"/>
              </a:spcAft>
              <a:buFont typeface="Courier New" panose="02070309020205020404" pitchFamily="49" charset="0"/>
              <a:buChar char="o"/>
            </a:pPr>
            <a:r>
              <a:rPr lang="en-US" dirty="0">
                <a:solidFill>
                  <a:srgbClr val="FF0000"/>
                </a:solidFill>
                <a:latin typeface="Arial Narrow" panose="020B0606020202030204" pitchFamily="34" charset="0"/>
              </a:rPr>
              <a:t>Failure to do so may result in a credit hold preventing future use of this vendor by the campus community</a:t>
            </a:r>
          </a:p>
          <a:p>
            <a:pPr marL="0" indent="0">
              <a:lnSpc>
                <a:spcPct val="100000"/>
              </a:lnSpc>
              <a:spcBef>
                <a:spcPts val="0"/>
              </a:spcBef>
              <a:spcAft>
                <a:spcPts val="600"/>
              </a:spcAft>
              <a:buNone/>
            </a:pPr>
            <a:endParaRPr lang="en-US" dirty="0">
              <a:latin typeface="Arial Narrow" panose="020B0606020202030204" pitchFamily="34" charset="0"/>
            </a:endParaRPr>
          </a:p>
        </p:txBody>
      </p:sp>
      <p:pic>
        <p:nvPicPr>
          <p:cNvPr id="12" name="Picture 11">
            <a:extLst>
              <a:ext uri="{FF2B5EF4-FFF2-40B4-BE49-F238E27FC236}">
                <a16:creationId xmlns:a16="http://schemas.microsoft.com/office/drawing/2014/main" id="{59BE1B77-0FD8-43E3-AA85-DEA0953027DD}"/>
              </a:ext>
            </a:extLst>
          </p:cNvPr>
          <p:cNvPicPr>
            <a:picLocks noChangeAspect="1"/>
          </p:cNvPicPr>
          <p:nvPr/>
        </p:nvPicPr>
        <p:blipFill>
          <a:blip r:embed="rId2"/>
          <a:stretch>
            <a:fillRect/>
          </a:stretch>
        </p:blipFill>
        <p:spPr>
          <a:xfrm>
            <a:off x="914400" y="3615123"/>
            <a:ext cx="3849405" cy="2951932"/>
          </a:xfrm>
          <a:prstGeom prst="rect">
            <a:avLst/>
          </a:prstGeom>
        </p:spPr>
      </p:pic>
      <p:pic>
        <p:nvPicPr>
          <p:cNvPr id="17" name="Picture 16">
            <a:extLst>
              <a:ext uri="{FF2B5EF4-FFF2-40B4-BE49-F238E27FC236}">
                <a16:creationId xmlns:a16="http://schemas.microsoft.com/office/drawing/2014/main" id="{8808BBAB-8BFD-4757-827E-0800BADCC26A}"/>
              </a:ext>
            </a:extLst>
          </p:cNvPr>
          <p:cNvPicPr>
            <a:picLocks noChangeAspect="1"/>
          </p:cNvPicPr>
          <p:nvPr/>
        </p:nvPicPr>
        <p:blipFill>
          <a:blip r:embed="rId3"/>
          <a:stretch>
            <a:fillRect/>
          </a:stretch>
        </p:blipFill>
        <p:spPr>
          <a:xfrm>
            <a:off x="5096932" y="3579864"/>
            <a:ext cx="2658629" cy="2730849"/>
          </a:xfrm>
          <a:prstGeom prst="rect">
            <a:avLst/>
          </a:prstGeom>
        </p:spPr>
      </p:pic>
      <p:sp>
        <p:nvSpPr>
          <p:cNvPr id="18" name="TextBox 17">
            <a:extLst>
              <a:ext uri="{FF2B5EF4-FFF2-40B4-BE49-F238E27FC236}">
                <a16:creationId xmlns:a16="http://schemas.microsoft.com/office/drawing/2014/main" id="{2F36E8B2-B3C3-4EDB-8C97-C2BF5063B81B}"/>
              </a:ext>
            </a:extLst>
          </p:cNvPr>
          <p:cNvSpPr txBox="1"/>
          <p:nvPr/>
        </p:nvSpPr>
        <p:spPr>
          <a:xfrm>
            <a:off x="7755561" y="4160072"/>
            <a:ext cx="1113953" cy="923330"/>
          </a:xfrm>
          <a:prstGeom prst="rect">
            <a:avLst/>
          </a:prstGeom>
          <a:noFill/>
        </p:spPr>
        <p:txBody>
          <a:bodyPr wrap="square" rtlCol="0">
            <a:spAutoFit/>
          </a:bodyPr>
          <a:lstStyle/>
          <a:p>
            <a:r>
              <a:rPr lang="en-US" dirty="0"/>
              <a:t>CORRECT DAPO included</a:t>
            </a:r>
          </a:p>
        </p:txBody>
      </p:sp>
      <p:sp>
        <p:nvSpPr>
          <p:cNvPr id="19" name="TextBox 18">
            <a:extLst>
              <a:ext uri="{FF2B5EF4-FFF2-40B4-BE49-F238E27FC236}">
                <a16:creationId xmlns:a16="http://schemas.microsoft.com/office/drawing/2014/main" id="{8A5E8771-47AC-405A-B1DB-2A1C83AABFA7}"/>
              </a:ext>
            </a:extLst>
          </p:cNvPr>
          <p:cNvSpPr txBox="1"/>
          <p:nvPr/>
        </p:nvSpPr>
        <p:spPr>
          <a:xfrm>
            <a:off x="124691" y="4206239"/>
            <a:ext cx="1216265" cy="830997"/>
          </a:xfrm>
          <a:prstGeom prst="rect">
            <a:avLst/>
          </a:prstGeom>
          <a:noFill/>
        </p:spPr>
        <p:txBody>
          <a:bodyPr wrap="square" rtlCol="0">
            <a:spAutoFit/>
          </a:bodyPr>
          <a:lstStyle/>
          <a:p>
            <a:r>
              <a:rPr lang="en-US" sz="1600" dirty="0"/>
              <a:t>INCORRECTDAPO Not included</a:t>
            </a:r>
          </a:p>
        </p:txBody>
      </p:sp>
      <p:sp>
        <p:nvSpPr>
          <p:cNvPr id="20" name="Arrow: Right 19">
            <a:extLst>
              <a:ext uri="{FF2B5EF4-FFF2-40B4-BE49-F238E27FC236}">
                <a16:creationId xmlns:a16="http://schemas.microsoft.com/office/drawing/2014/main" id="{AE928807-3FEF-4FBC-A60C-03633BE3622D}"/>
              </a:ext>
            </a:extLst>
          </p:cNvPr>
          <p:cNvSpPr/>
          <p:nvPr/>
        </p:nvSpPr>
        <p:spPr>
          <a:xfrm>
            <a:off x="406960" y="5009322"/>
            <a:ext cx="656275" cy="3737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911EDE45-02FA-47DE-8146-0E3BAF2EE02E}"/>
              </a:ext>
            </a:extLst>
          </p:cNvPr>
          <p:cNvSpPr/>
          <p:nvPr/>
        </p:nvSpPr>
        <p:spPr>
          <a:xfrm rot="10800000">
            <a:off x="7831450" y="5091089"/>
            <a:ext cx="656275" cy="373711"/>
          </a:xfrm>
          <a:prstGeom prst="right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21</a:t>
            </a:fld>
            <a:endParaRPr lang="en-US"/>
          </a:p>
        </p:txBody>
      </p:sp>
      <p:sp>
        <p:nvSpPr>
          <p:cNvPr id="5" name="TextBox 4"/>
          <p:cNvSpPr txBox="1"/>
          <p:nvPr/>
        </p:nvSpPr>
        <p:spPr>
          <a:xfrm>
            <a:off x="6189071" y="5280867"/>
            <a:ext cx="872067" cy="215444"/>
          </a:xfrm>
          <a:prstGeom prst="rect">
            <a:avLst/>
          </a:prstGeom>
          <a:solidFill>
            <a:schemeClr val="accent4">
              <a:lumMod val="40000"/>
              <a:lumOff val="60000"/>
            </a:schemeClr>
          </a:solidFill>
        </p:spPr>
        <p:txBody>
          <a:bodyPr wrap="square" rtlCol="0">
            <a:spAutoFit/>
          </a:bodyPr>
          <a:lstStyle/>
          <a:p>
            <a:r>
              <a:rPr lang="en-US" sz="800" dirty="0"/>
              <a:t>MS11999999</a:t>
            </a:r>
          </a:p>
        </p:txBody>
      </p:sp>
      <p:sp>
        <p:nvSpPr>
          <p:cNvPr id="6" name="Rectangle 5"/>
          <p:cNvSpPr/>
          <p:nvPr/>
        </p:nvSpPr>
        <p:spPr>
          <a:xfrm>
            <a:off x="1913467" y="5464801"/>
            <a:ext cx="1998133" cy="216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91200" y="5698067"/>
            <a:ext cx="1507067" cy="160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76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Grocery Store PO’s (Cont’d)</a:t>
            </a:r>
          </a:p>
        </p:txBody>
      </p:sp>
      <p:sp>
        <p:nvSpPr>
          <p:cNvPr id="3" name="Content Placeholder 2"/>
          <p:cNvSpPr>
            <a:spLocks noGrp="1"/>
          </p:cNvSpPr>
          <p:nvPr>
            <p:ph idx="1"/>
          </p:nvPr>
        </p:nvSpPr>
        <p:spPr>
          <a:xfrm>
            <a:off x="124691" y="1145309"/>
            <a:ext cx="8742218" cy="5421746"/>
          </a:xfrm>
        </p:spPr>
        <p:txBody>
          <a:bodyPr vert="horz" lIns="91440" tIns="45720" rIns="91440" bIns="45720" rtlCol="0" anchor="t">
            <a:normAutofit fontScale="92500" lnSpcReduction="20000"/>
          </a:bodyPr>
          <a:lstStyle/>
          <a:p>
            <a:pPr marL="469900" indent="0">
              <a:lnSpc>
                <a:spcPct val="110000"/>
              </a:lnSpc>
              <a:spcBef>
                <a:spcPts val="0"/>
              </a:spcBef>
              <a:spcAft>
                <a:spcPts val="1200"/>
              </a:spcAft>
              <a:buNone/>
            </a:pPr>
            <a:r>
              <a:rPr lang="en-US" sz="3200" dirty="0">
                <a:latin typeface="Arial Narrow" panose="020B0606020202030204" pitchFamily="34" charset="0"/>
              </a:rPr>
              <a:t>Smart &amp; Final (Cont’d):</a:t>
            </a:r>
          </a:p>
          <a:p>
            <a:pPr marL="1316038" lvl="1" indent="-388938">
              <a:lnSpc>
                <a:spcPct val="110000"/>
              </a:lnSpc>
              <a:spcBef>
                <a:spcPts val="0"/>
              </a:spcBef>
              <a:spcAft>
                <a:spcPts val="1200"/>
              </a:spcAft>
              <a:buFont typeface="Courier New" panose="02070309020205020404" pitchFamily="49" charset="0"/>
              <a:buChar char="o"/>
            </a:pPr>
            <a:r>
              <a:rPr lang="en-US" sz="2800" dirty="0">
                <a:latin typeface="Arial Narrow" panose="020B0606020202030204" pitchFamily="34" charset="0"/>
              </a:rPr>
              <a:t>Smart and Final will place the University on a </a:t>
            </a:r>
            <a:r>
              <a:rPr lang="en-US" sz="2800" b="1" u="sng" dirty="0">
                <a:latin typeface="Arial Narrow" panose="020B0606020202030204" pitchFamily="34" charset="0"/>
              </a:rPr>
              <a:t>campus-wide hold for delayed payments</a:t>
            </a:r>
            <a:r>
              <a:rPr lang="en-US" sz="2800" dirty="0">
                <a:latin typeface="Arial Narrow" panose="020B0606020202030204" pitchFamily="34" charset="0"/>
              </a:rPr>
              <a:t>. Please ensure the following:</a:t>
            </a:r>
          </a:p>
          <a:p>
            <a:pPr marL="1773238" lvl="2" indent="-388938">
              <a:lnSpc>
                <a:spcPct val="110000"/>
              </a:lnSpc>
              <a:spcBef>
                <a:spcPts val="0"/>
              </a:spcBef>
              <a:spcAft>
                <a:spcPts val="900"/>
              </a:spcAft>
              <a:buFont typeface="Wingdings" panose="05000000000000000000" pitchFamily="2" charset="2"/>
              <a:buChar char="§"/>
            </a:pPr>
            <a:r>
              <a:rPr lang="en-US" sz="2600" dirty="0">
                <a:latin typeface="Arial Narrow" panose="020B0606020202030204" pitchFamily="34" charset="0"/>
              </a:rPr>
              <a:t>ePay PO Back-up for all Entertainment purchases are submitted and approved promptly at the conclusion of the event to avoid payment delays</a:t>
            </a:r>
          </a:p>
          <a:p>
            <a:pPr marL="1773238" lvl="2" indent="-388938">
              <a:lnSpc>
                <a:spcPct val="110000"/>
              </a:lnSpc>
              <a:spcBef>
                <a:spcPts val="0"/>
              </a:spcBef>
              <a:spcAft>
                <a:spcPts val="900"/>
              </a:spcAft>
              <a:buFont typeface="Wingdings" panose="05000000000000000000" pitchFamily="2" charset="2"/>
              <a:buChar char="§"/>
            </a:pPr>
            <a:r>
              <a:rPr lang="en-US" sz="2600" dirty="0">
                <a:latin typeface="Arial Narrow" panose="020B0606020202030204" pitchFamily="34" charset="0"/>
              </a:rPr>
              <a:t>Please make sure to have executed PO in hand when shopping, as the PO number is required to be keyed at the register by the cashier. </a:t>
            </a:r>
          </a:p>
          <a:p>
            <a:pPr marL="1773238" lvl="2" indent="-388938">
              <a:lnSpc>
                <a:spcPct val="110000"/>
              </a:lnSpc>
              <a:spcBef>
                <a:spcPts val="0"/>
              </a:spcBef>
              <a:spcAft>
                <a:spcPts val="600"/>
              </a:spcAft>
              <a:buFont typeface="Wingdings" panose="05000000000000000000" pitchFamily="2" charset="2"/>
              <a:buChar char="§"/>
            </a:pPr>
            <a:r>
              <a:rPr lang="en-US" sz="2600" dirty="0">
                <a:latin typeface="Arial Narrow" panose="020B0606020202030204" pitchFamily="34" charset="0"/>
              </a:rPr>
              <a:t>Cashier must receive approval from Smart &amp; Final’s Credit Dept before order can be completed.  If UCR has outstanding payments, the purchase may be declined.  Please ensure your department follows the procedures to allow the university to take advantage of this privilege.</a:t>
            </a:r>
            <a:endParaRPr lang="en-US" sz="2200" dirty="0">
              <a:latin typeface="Arial Narrow" panose="020B0606020202030204" pitchFamily="34" charset="0"/>
            </a:endParaRPr>
          </a:p>
        </p:txBody>
      </p:sp>
      <p:sp>
        <p:nvSpPr>
          <p:cNvPr id="4"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22</a:t>
            </a:fld>
            <a:endParaRPr lang="en-US"/>
          </a:p>
        </p:txBody>
      </p:sp>
    </p:spTree>
    <p:extLst>
      <p:ext uri="{BB962C8B-B14F-4D97-AF65-F5344CB8AC3E}">
        <p14:creationId xmlns:p14="http://schemas.microsoft.com/office/powerpoint/2010/main" val="1943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of California Forms  587 &amp; 590</a:t>
            </a:r>
          </a:p>
        </p:txBody>
      </p:sp>
      <p:sp>
        <p:nvSpPr>
          <p:cNvPr id="3" name="Text Placeholder 2"/>
          <p:cNvSpPr>
            <a:spLocks noGrp="1"/>
          </p:cNvSpPr>
          <p:nvPr>
            <p:ph type="body" idx="1"/>
          </p:nvPr>
        </p:nvSpPr>
        <p:spPr/>
        <p:txBody>
          <a:bodyPr/>
          <a:lstStyle/>
          <a:p>
            <a:r>
              <a:rPr lang="en-US" dirty="0"/>
              <a:t>Mimi Collins</a:t>
            </a:r>
          </a:p>
        </p:txBody>
      </p:sp>
    </p:spTree>
    <p:extLst>
      <p:ext uri="{BB962C8B-B14F-4D97-AF65-F5344CB8AC3E}">
        <p14:creationId xmlns:p14="http://schemas.microsoft.com/office/powerpoint/2010/main" val="4140479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FTB Forms 587&amp;590</a:t>
            </a: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a:bodyPr>
          <a:lstStyle/>
          <a:p>
            <a:r>
              <a:rPr lang="en-US" dirty="0"/>
              <a:t>Certain payments to Non-California Residents of $1500 or more in a calendar year may be subject to 7% withholding by the California Franchise Tax Board</a:t>
            </a:r>
          </a:p>
          <a:p>
            <a:pPr lvl="1"/>
            <a:r>
              <a:rPr lang="en-US" dirty="0"/>
              <a:t>UCR requires either a form FTB 587 or 590 </a:t>
            </a:r>
            <a:r>
              <a:rPr lang="en-US" b="1" dirty="0"/>
              <a:t>regardless of dollar amount being paid</a:t>
            </a:r>
            <a:r>
              <a:rPr lang="en-US" dirty="0"/>
              <a:t>. </a:t>
            </a:r>
          </a:p>
          <a:p>
            <a:pPr lvl="2"/>
            <a:r>
              <a:rPr lang="en-US" b="1" dirty="0"/>
              <a:t>587</a:t>
            </a:r>
            <a:r>
              <a:rPr lang="en-US" dirty="0"/>
              <a:t> –Non Resident Withholding Allocation Worksheet</a:t>
            </a:r>
          </a:p>
          <a:p>
            <a:pPr lvl="2"/>
            <a:r>
              <a:rPr lang="en-US" b="1" dirty="0"/>
              <a:t>590</a:t>
            </a:r>
            <a:r>
              <a:rPr lang="en-US" dirty="0"/>
              <a:t> –Withholding Exemption Certification</a:t>
            </a:r>
          </a:p>
          <a:p>
            <a:r>
              <a:rPr lang="en-US" dirty="0"/>
              <a:t>UCR is required to withhold unless we receive one of the following:</a:t>
            </a:r>
          </a:p>
          <a:p>
            <a:pPr lvl="1"/>
            <a:r>
              <a:rPr lang="en-US" dirty="0"/>
              <a:t>Form 590 (withholding Exemption Certification)</a:t>
            </a:r>
          </a:p>
          <a:p>
            <a:pPr lvl="1"/>
            <a:r>
              <a:rPr lang="en-US" dirty="0"/>
              <a:t>A waiver from the FTB</a:t>
            </a:r>
          </a:p>
          <a:p>
            <a:pPr lvl="1"/>
            <a:r>
              <a:rPr lang="en-US" dirty="0"/>
              <a:t>An approved reduced withholding amount authorized from the FTB is provided prior to disbursement.</a:t>
            </a:r>
          </a:p>
          <a:p>
            <a:endParaRPr lang="en-US" dirty="0"/>
          </a:p>
        </p:txBody>
      </p:sp>
      <p:sp>
        <p:nvSpPr>
          <p:cNvPr id="5"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24</a:t>
            </a:fld>
            <a:endParaRPr lang="en-US"/>
          </a:p>
        </p:txBody>
      </p:sp>
    </p:spTree>
    <p:extLst>
      <p:ext uri="{BB962C8B-B14F-4D97-AF65-F5344CB8AC3E}">
        <p14:creationId xmlns:p14="http://schemas.microsoft.com/office/powerpoint/2010/main" val="246454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Payment Types requiring State forms</a:t>
            </a: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fontScale="70000" lnSpcReduction="20000"/>
          </a:bodyPr>
          <a:lstStyle/>
          <a:p>
            <a:pPr>
              <a:lnSpc>
                <a:spcPct val="120000"/>
              </a:lnSpc>
              <a:spcBef>
                <a:spcPts val="0"/>
              </a:spcBef>
              <a:spcAft>
                <a:spcPts val="600"/>
              </a:spcAft>
            </a:pPr>
            <a:r>
              <a:rPr lang="en-US" sz="3200" b="1" u="sng" dirty="0">
                <a:latin typeface="Arial Narrow" panose="020B0606020202030204" pitchFamily="34" charset="0"/>
              </a:rPr>
              <a:t>Honoraria</a:t>
            </a:r>
            <a:endParaRPr lang="en-US" sz="3200" dirty="0">
              <a:latin typeface="Arial Narrow" panose="020B0606020202030204" pitchFamily="34" charset="0"/>
            </a:endParaRP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Payment should not exceed $3,000 and should align with purpose of payment. </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For non-employees and non-UCR students only</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Should be a “One-time” gesture to an </a:t>
            </a:r>
            <a:r>
              <a:rPr lang="en-US" sz="2300" u="sng" dirty="0">
                <a:latin typeface="Arial Narrow" panose="020B0606020202030204" pitchFamily="34" charset="0"/>
              </a:rPr>
              <a:t>individual</a:t>
            </a:r>
            <a:r>
              <a:rPr lang="en-US" sz="2300" dirty="0">
                <a:latin typeface="Arial Narrow" panose="020B0606020202030204" pitchFamily="34" charset="0"/>
              </a:rPr>
              <a:t> based on define participation criteria  </a:t>
            </a:r>
          </a:p>
          <a:p>
            <a:pPr lvl="2">
              <a:lnSpc>
                <a:spcPct val="120000"/>
              </a:lnSpc>
              <a:spcBef>
                <a:spcPts val="0"/>
              </a:spcBef>
              <a:spcAft>
                <a:spcPts val="600"/>
              </a:spcAft>
              <a:buFont typeface="Courier New" panose="02070309020205020404" pitchFamily="49" charset="0"/>
              <a:buChar char="o"/>
            </a:pPr>
            <a:r>
              <a:rPr lang="en-US" sz="1900" i="1" dirty="0">
                <a:latin typeface="Arial Narrow" panose="020B0606020202030204" pitchFamily="34" charset="0"/>
              </a:rPr>
              <a:t>DBA’s or Business cannot receive this payment type.</a:t>
            </a:r>
          </a:p>
          <a:p>
            <a:pPr>
              <a:lnSpc>
                <a:spcPct val="120000"/>
              </a:lnSpc>
              <a:spcBef>
                <a:spcPts val="0"/>
              </a:spcBef>
              <a:spcAft>
                <a:spcPts val="600"/>
              </a:spcAft>
            </a:pPr>
            <a:r>
              <a:rPr lang="en-US" sz="3200" b="1" u="sng" dirty="0">
                <a:latin typeface="Arial Narrow" panose="020B0606020202030204" pitchFamily="34" charset="0"/>
              </a:rPr>
              <a:t>Human Subject</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Direct payment made to Human Subject participants</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Must be substantiated by a signed certification from the Human Subject</a:t>
            </a:r>
          </a:p>
          <a:p>
            <a:pPr lvl="1">
              <a:lnSpc>
                <a:spcPct val="120000"/>
              </a:lnSpc>
              <a:spcBef>
                <a:spcPts val="0"/>
              </a:spcBef>
              <a:spcAft>
                <a:spcPts val="1800"/>
              </a:spcAft>
              <a:buFont typeface="Courier New" panose="02070309020205020404" pitchFamily="49" charset="0"/>
              <a:buChar char="o"/>
            </a:pPr>
            <a:r>
              <a:rPr lang="en-US" sz="2300" dirty="0">
                <a:latin typeface="Arial Narrow" panose="020B0606020202030204" pitchFamily="34" charset="0"/>
              </a:rPr>
              <a:t>Should not be used for reimbursement </a:t>
            </a:r>
            <a:r>
              <a:rPr lang="en-US" sz="2200" dirty="0">
                <a:latin typeface="Arial Narrow" panose="020B0606020202030204" pitchFamily="34" charset="0"/>
              </a:rPr>
              <a:t>to individuals who have made payments to Human Subjects</a:t>
            </a:r>
          </a:p>
          <a:p>
            <a:pPr>
              <a:lnSpc>
                <a:spcPct val="120000"/>
              </a:lnSpc>
              <a:spcBef>
                <a:spcPts val="0"/>
              </a:spcBef>
              <a:spcAft>
                <a:spcPts val="600"/>
              </a:spcAft>
            </a:pPr>
            <a:r>
              <a:rPr lang="en-US" sz="3200" b="1" u="sng" dirty="0">
                <a:latin typeface="Arial Narrow" panose="020B0606020202030204" pitchFamily="34" charset="0"/>
              </a:rPr>
              <a:t>Performance Agreement</a:t>
            </a:r>
            <a:r>
              <a:rPr lang="en-US" sz="3200" b="1" u="sng" dirty="0">
                <a:solidFill>
                  <a:srgbClr val="FF0000"/>
                </a:solidFill>
                <a:latin typeface="Arial Narrow" panose="020B0606020202030204" pitchFamily="34" charset="0"/>
              </a:rPr>
              <a:t> </a:t>
            </a:r>
            <a:endParaRPr lang="en-US" sz="3200" dirty="0">
              <a:latin typeface="Arial Narrow" panose="020B0606020202030204" pitchFamily="34" charset="0"/>
            </a:endParaRP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Signed and approved Performance Agreement attached in </a:t>
            </a:r>
            <a:r>
              <a:rPr lang="en-US" sz="2300" dirty="0" err="1">
                <a:latin typeface="Arial Narrow" panose="020B0606020202030204" pitchFamily="34" charset="0"/>
              </a:rPr>
              <a:t>ePay</a:t>
            </a:r>
            <a:endParaRPr lang="en-US" sz="2300" dirty="0">
              <a:latin typeface="Arial Narrow" panose="020B0606020202030204" pitchFamily="34" charset="0"/>
            </a:endParaRP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Name on state form must match Artist on agreement exactly </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If FTB Form does not match Artist on agreement, request will be returned   </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Requests for special handling must be outlined in signed agreement</a:t>
            </a:r>
          </a:p>
        </p:txBody>
      </p:sp>
      <p:sp>
        <p:nvSpPr>
          <p:cNvPr id="5"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25</a:t>
            </a:fld>
            <a:endParaRPr lang="en-US"/>
          </a:p>
        </p:txBody>
      </p:sp>
    </p:spTree>
    <p:extLst>
      <p:ext uri="{BB962C8B-B14F-4D97-AF65-F5344CB8AC3E}">
        <p14:creationId xmlns:p14="http://schemas.microsoft.com/office/powerpoint/2010/main" val="276273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Arial Narrow" panose="020B0606020202030204" pitchFamily="34" charset="0"/>
              </a:rPr>
              <a:t>Payment Types Requiring State forms (Cont’d)</a:t>
            </a:r>
            <a:r>
              <a:rPr lang="en-US" sz="3600" b="1" dirty="0">
                <a:latin typeface="Arial Narrow" panose="020B0606020202030204" pitchFamily="34" charset="0"/>
              </a:rPr>
              <a:t> </a:t>
            </a:r>
            <a:endParaRPr lang="en-US" sz="3600" dirty="0">
              <a:latin typeface="Arial Narrow" panose="020B0606020202030204" pitchFamily="34" charset="0"/>
            </a:endParaRP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fontScale="77500" lnSpcReduction="20000"/>
          </a:bodyPr>
          <a:lstStyle/>
          <a:p>
            <a:pPr>
              <a:lnSpc>
                <a:spcPct val="120000"/>
              </a:lnSpc>
              <a:spcBef>
                <a:spcPts val="0"/>
              </a:spcBef>
              <a:spcAft>
                <a:spcPts val="600"/>
              </a:spcAft>
            </a:pPr>
            <a:r>
              <a:rPr lang="en-US" sz="3200" b="1" u="sng" dirty="0">
                <a:latin typeface="Arial Narrow" panose="020B0606020202030204" pitchFamily="34" charset="0"/>
              </a:rPr>
              <a:t>Stipend</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Non-UCR Student and Non-Employee payments for participation in University Program</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Purpose of Stipend must be included</a:t>
            </a:r>
          </a:p>
          <a:p>
            <a:pPr lvl="1">
              <a:lnSpc>
                <a:spcPct val="120000"/>
              </a:lnSpc>
              <a:spcBef>
                <a:spcPts val="0"/>
              </a:spcBef>
              <a:spcAft>
                <a:spcPts val="1800"/>
              </a:spcAft>
              <a:buFont typeface="Courier New" panose="02070309020205020404" pitchFamily="49" charset="0"/>
              <a:buChar char="o"/>
            </a:pPr>
            <a:r>
              <a:rPr lang="en-US" sz="2300" dirty="0">
                <a:latin typeface="Arial Narrow" panose="020B0606020202030204" pitchFamily="34" charset="0"/>
              </a:rPr>
              <a:t>UCR Student payments should be processed through Financial Aid</a:t>
            </a:r>
            <a:endParaRPr lang="en-US" sz="2300" b="1" u="sng" dirty="0">
              <a:solidFill>
                <a:srgbClr val="FF0000"/>
              </a:solidFill>
              <a:latin typeface="Arial Narrow" panose="020B0606020202030204" pitchFamily="34" charset="0"/>
            </a:endParaRPr>
          </a:p>
          <a:p>
            <a:pPr>
              <a:lnSpc>
                <a:spcPct val="120000"/>
              </a:lnSpc>
              <a:spcBef>
                <a:spcPts val="0"/>
              </a:spcBef>
              <a:spcAft>
                <a:spcPts val="600"/>
              </a:spcAft>
            </a:pPr>
            <a:r>
              <a:rPr lang="en-US" sz="3200" b="1" u="sng" dirty="0">
                <a:latin typeface="Arial Narrow" panose="020B0606020202030204" pitchFamily="34" charset="0"/>
              </a:rPr>
              <a:t>Game Official</a:t>
            </a:r>
          </a:p>
          <a:p>
            <a:pPr lvl="1">
              <a:lnSpc>
                <a:spcPct val="120000"/>
              </a:lnSpc>
              <a:spcBef>
                <a:spcPts val="0"/>
              </a:spcBef>
              <a:spcAft>
                <a:spcPts val="1800"/>
              </a:spcAft>
              <a:buFont typeface="Courier New" panose="02070309020205020404" pitchFamily="49" charset="0"/>
              <a:buChar char="o"/>
            </a:pPr>
            <a:r>
              <a:rPr lang="en-US" sz="2300" dirty="0">
                <a:latin typeface="Arial Narrow" panose="020B0606020202030204" pitchFamily="34" charset="0"/>
              </a:rPr>
              <a:t>Game officials at athletic event</a:t>
            </a:r>
          </a:p>
          <a:p>
            <a:pPr>
              <a:lnSpc>
                <a:spcPct val="120000"/>
              </a:lnSpc>
              <a:spcBef>
                <a:spcPts val="0"/>
              </a:spcBef>
              <a:spcAft>
                <a:spcPts val="600"/>
              </a:spcAft>
            </a:pPr>
            <a:r>
              <a:rPr lang="en-US" sz="3200" b="1" u="sng" dirty="0">
                <a:latin typeface="Arial Narrow" panose="020B0606020202030204" pitchFamily="34" charset="0"/>
              </a:rPr>
              <a:t>Homestay</a:t>
            </a:r>
            <a:endParaRPr lang="en-US" sz="3200" dirty="0">
              <a:latin typeface="Arial Narrow" panose="020B0606020202030204" pitchFamily="34" charset="0"/>
            </a:endParaRP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Payments to hosts of foreign students attending classes and living in private homes in the community</a:t>
            </a:r>
          </a:p>
          <a:p>
            <a:pPr>
              <a:lnSpc>
                <a:spcPct val="120000"/>
              </a:lnSpc>
              <a:spcBef>
                <a:spcPts val="0"/>
              </a:spcBef>
              <a:spcAft>
                <a:spcPts val="1800"/>
              </a:spcAft>
            </a:pPr>
            <a:r>
              <a:rPr lang="en-US" sz="3200" b="1" u="sng" dirty="0">
                <a:latin typeface="Arial Narrow" panose="020B0606020202030204" pitchFamily="34" charset="0"/>
              </a:rPr>
              <a:t>Casual Labor</a:t>
            </a:r>
          </a:p>
          <a:p>
            <a:pPr>
              <a:lnSpc>
                <a:spcPct val="120000"/>
              </a:lnSpc>
              <a:spcBef>
                <a:spcPts val="0"/>
              </a:spcBef>
              <a:spcAft>
                <a:spcPts val="600"/>
              </a:spcAft>
            </a:pPr>
            <a:r>
              <a:rPr lang="en-US" sz="3200" b="1" u="sng" dirty="0" err="1">
                <a:latin typeface="Arial Narrow" panose="020B0606020202030204" pitchFamily="34" charset="0"/>
              </a:rPr>
              <a:t>Misc</a:t>
            </a:r>
            <a:r>
              <a:rPr lang="en-US" sz="3200" b="1" u="sng" dirty="0">
                <a:latin typeface="Arial Narrow" panose="020B0606020202030204" pitchFamily="34" charset="0"/>
              </a:rPr>
              <a:t> Agreements / Contracts</a:t>
            </a:r>
            <a:endParaRPr lang="en-US" sz="3200" dirty="0">
              <a:latin typeface="Arial Narrow" panose="020B0606020202030204" pitchFamily="34" charset="0"/>
            </a:endParaRPr>
          </a:p>
          <a:p>
            <a:pPr lvl="1">
              <a:lnSpc>
                <a:spcPct val="120000"/>
              </a:lnSpc>
              <a:spcBef>
                <a:spcPts val="0"/>
              </a:spcBef>
              <a:buFont typeface="Courier New" panose="02070309020205020404" pitchFamily="49" charset="0"/>
              <a:buChar char="o"/>
            </a:pPr>
            <a:r>
              <a:rPr lang="en-US" sz="2300" dirty="0">
                <a:latin typeface="Arial Narrow" panose="020B0606020202030204" pitchFamily="34" charset="0"/>
              </a:rPr>
              <a:t>Teaching Agreements, etc.</a:t>
            </a:r>
          </a:p>
        </p:txBody>
      </p:sp>
      <p:sp>
        <p:nvSpPr>
          <p:cNvPr id="4"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26</a:t>
            </a:fld>
            <a:endParaRPr lang="en-US"/>
          </a:p>
        </p:txBody>
      </p:sp>
    </p:spTree>
    <p:extLst>
      <p:ext uri="{BB962C8B-B14F-4D97-AF65-F5344CB8AC3E}">
        <p14:creationId xmlns:p14="http://schemas.microsoft.com/office/powerpoint/2010/main" val="324960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Arial Narrow" panose="020B0606020202030204" pitchFamily="34" charset="0"/>
              </a:rPr>
              <a:t>587 &amp; 590 Common Errors</a:t>
            </a: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fontScale="62500" lnSpcReduction="20000"/>
          </a:bodyPr>
          <a:lstStyle/>
          <a:p>
            <a:pPr>
              <a:lnSpc>
                <a:spcPct val="120000"/>
              </a:lnSpc>
              <a:spcBef>
                <a:spcPts val="0"/>
              </a:spcBef>
              <a:spcAft>
                <a:spcPts val="600"/>
              </a:spcAft>
            </a:pPr>
            <a:r>
              <a:rPr lang="en-US" sz="3200" b="1" u="sng" dirty="0">
                <a:latin typeface="Arial Narrow" panose="020B0606020202030204" pitchFamily="34" charset="0"/>
              </a:rPr>
              <a:t>Incorrect Tax Year Form </a:t>
            </a:r>
          </a:p>
          <a:p>
            <a:pPr lvl="1">
              <a:lnSpc>
                <a:spcPct val="120000"/>
              </a:lnSpc>
              <a:spcBef>
                <a:spcPts val="0"/>
              </a:spcBef>
              <a:spcAft>
                <a:spcPts val="600"/>
              </a:spcAft>
              <a:buFont typeface="Courier New" panose="02070309020205020404" pitchFamily="49" charset="0"/>
              <a:buChar char="o"/>
            </a:pPr>
            <a:r>
              <a:rPr lang="en-US" sz="2300" dirty="0">
                <a:latin typeface="Arial Narrow" panose="020B0606020202030204" pitchFamily="34" charset="0"/>
              </a:rPr>
              <a:t>The year of the form should match the year the recipient is signing for an exception.</a:t>
            </a:r>
          </a:p>
          <a:p>
            <a:pPr lvl="2">
              <a:lnSpc>
                <a:spcPct val="120000"/>
              </a:lnSpc>
              <a:spcBef>
                <a:spcPts val="0"/>
              </a:spcBef>
              <a:spcAft>
                <a:spcPts val="600"/>
              </a:spcAft>
              <a:buFont typeface="Wingdings" panose="05000000000000000000" pitchFamily="2" charset="2"/>
              <a:buChar char="§"/>
            </a:pPr>
            <a:r>
              <a:rPr lang="en-US" sz="1900" b="1" u="sng" dirty="0">
                <a:latin typeface="Arial Narrow" panose="020B0606020202030204" pitchFamily="34" charset="0"/>
              </a:rPr>
              <a:t>590</a:t>
            </a:r>
            <a:r>
              <a:rPr lang="en-US" sz="1900" dirty="0">
                <a:latin typeface="Arial Narrow" panose="020B0606020202030204" pitchFamily="34" charset="0"/>
              </a:rPr>
              <a:t> – Once form is accepted, it is valid until the recipient information changes.</a:t>
            </a:r>
          </a:p>
          <a:p>
            <a:pPr lvl="2">
              <a:lnSpc>
                <a:spcPct val="120000"/>
              </a:lnSpc>
              <a:spcBef>
                <a:spcPts val="0"/>
              </a:spcBef>
              <a:spcAft>
                <a:spcPts val="1200"/>
              </a:spcAft>
              <a:buFont typeface="Wingdings" panose="05000000000000000000" pitchFamily="2" charset="2"/>
              <a:buChar char="§"/>
            </a:pPr>
            <a:r>
              <a:rPr lang="en-US" sz="1900" b="1" u="sng" dirty="0">
                <a:latin typeface="Arial Narrow" panose="020B0606020202030204" pitchFamily="34" charset="0"/>
              </a:rPr>
              <a:t>587</a:t>
            </a:r>
            <a:r>
              <a:rPr lang="en-US" sz="1900" dirty="0">
                <a:latin typeface="Arial Narrow" panose="020B0606020202030204" pitchFamily="34" charset="0"/>
              </a:rPr>
              <a:t> – This for is only valid for the specific agreement the form was received for. A new form is required for each new agreement / project.  </a:t>
            </a:r>
          </a:p>
          <a:p>
            <a:pPr>
              <a:lnSpc>
                <a:spcPct val="120000"/>
              </a:lnSpc>
              <a:spcBef>
                <a:spcPts val="0"/>
              </a:spcBef>
              <a:spcAft>
                <a:spcPts val="600"/>
              </a:spcAft>
            </a:pPr>
            <a:r>
              <a:rPr lang="en-US" sz="3200" b="1" u="sng" dirty="0">
                <a:latin typeface="Arial Narrow" panose="020B0606020202030204" pitchFamily="34" charset="0"/>
              </a:rPr>
              <a:t>Invalid, missing or incomplete Withholding Agent information</a:t>
            </a:r>
          </a:p>
          <a:p>
            <a:pPr lvl="1">
              <a:lnSpc>
                <a:spcPct val="120000"/>
              </a:lnSpc>
              <a:spcBef>
                <a:spcPts val="0"/>
              </a:spcBef>
              <a:spcAft>
                <a:spcPts val="1200"/>
              </a:spcAft>
              <a:buFont typeface="Courier New" panose="02070309020205020404" pitchFamily="49" charset="0"/>
              <a:buChar char="o"/>
            </a:pPr>
            <a:r>
              <a:rPr lang="en-US" sz="2300" dirty="0">
                <a:latin typeface="Arial Narrow" panose="020B0606020202030204" pitchFamily="34" charset="0"/>
              </a:rPr>
              <a:t>Withholding agent will always be the University of California Riverside.  Any other information placed on the withholding section will cause the form to be invalid.</a:t>
            </a:r>
          </a:p>
          <a:p>
            <a:pPr>
              <a:lnSpc>
                <a:spcPct val="120000"/>
              </a:lnSpc>
              <a:spcBef>
                <a:spcPts val="0"/>
              </a:spcBef>
              <a:spcAft>
                <a:spcPts val="1200"/>
              </a:spcAft>
            </a:pPr>
            <a:r>
              <a:rPr lang="en-US" sz="3200" b="1" u="sng" dirty="0">
                <a:latin typeface="Arial Narrow" panose="020B0606020202030204" pitchFamily="34" charset="0"/>
              </a:rPr>
              <a:t>SSN / FEIN not provided</a:t>
            </a:r>
            <a:endParaRPr lang="en-US" sz="2300" dirty="0">
              <a:latin typeface="Arial Narrow" panose="020B0606020202030204" pitchFamily="34" charset="0"/>
            </a:endParaRPr>
          </a:p>
          <a:p>
            <a:pPr>
              <a:lnSpc>
                <a:spcPct val="120000"/>
              </a:lnSpc>
              <a:spcBef>
                <a:spcPts val="0"/>
              </a:spcBef>
              <a:spcAft>
                <a:spcPts val="1200"/>
              </a:spcAft>
            </a:pPr>
            <a:r>
              <a:rPr lang="en-US" sz="3200" b="1" u="sng" dirty="0">
                <a:latin typeface="Arial Narrow" panose="020B0606020202030204" pitchFamily="34" charset="0"/>
              </a:rPr>
              <a:t>Incomplete mailing address</a:t>
            </a:r>
          </a:p>
          <a:p>
            <a:pPr>
              <a:lnSpc>
                <a:spcPct val="120000"/>
              </a:lnSpc>
              <a:spcBef>
                <a:spcPts val="0"/>
              </a:spcBef>
              <a:spcAft>
                <a:spcPts val="600"/>
              </a:spcAft>
            </a:pPr>
            <a:r>
              <a:rPr lang="en-US" sz="3200" b="1" u="sng" dirty="0">
                <a:latin typeface="Arial Narrow" panose="020B0606020202030204" pitchFamily="34" charset="0"/>
              </a:rPr>
              <a:t>Incomplete Name or Name doesn’t match vendor file</a:t>
            </a:r>
          </a:p>
          <a:p>
            <a:pPr lvl="1">
              <a:lnSpc>
                <a:spcPct val="120000"/>
              </a:lnSpc>
              <a:spcBef>
                <a:spcPts val="0"/>
              </a:spcBef>
              <a:spcAft>
                <a:spcPts val="1200"/>
              </a:spcAft>
              <a:buFont typeface="Courier New" panose="02070309020205020404" pitchFamily="49" charset="0"/>
              <a:buChar char="o"/>
            </a:pPr>
            <a:r>
              <a:rPr lang="en-US" sz="2300" dirty="0">
                <a:latin typeface="Arial Narrow" panose="020B0606020202030204" pitchFamily="34" charset="0"/>
              </a:rPr>
              <a:t>The name reflected on the CA FTB form must match the vendor ID used in ePay or the physical performer shown on the performance agreement</a:t>
            </a:r>
          </a:p>
          <a:p>
            <a:pPr>
              <a:lnSpc>
                <a:spcPct val="120000"/>
              </a:lnSpc>
              <a:spcBef>
                <a:spcPts val="0"/>
              </a:spcBef>
              <a:spcAft>
                <a:spcPts val="600"/>
              </a:spcAft>
            </a:pPr>
            <a:r>
              <a:rPr lang="en-US" sz="3200" b="1" u="sng" dirty="0">
                <a:latin typeface="Arial Narrow" panose="020B0606020202030204" pitchFamily="34" charset="0"/>
              </a:rPr>
              <a:t>Invalid Signature / Not Signed</a:t>
            </a:r>
          </a:p>
          <a:p>
            <a:pPr lvl="1">
              <a:lnSpc>
                <a:spcPct val="120000"/>
              </a:lnSpc>
              <a:spcBef>
                <a:spcPts val="0"/>
              </a:spcBef>
              <a:buFont typeface="Courier New" panose="02070309020205020404" pitchFamily="49" charset="0"/>
              <a:buChar char="o"/>
            </a:pPr>
            <a:r>
              <a:rPr lang="en-US" sz="2200" dirty="0">
                <a:latin typeface="Arial Narrow" panose="020B0606020202030204" pitchFamily="34" charset="0"/>
              </a:rPr>
              <a:t>DocuSign or Wet Signature are the only allowable forms accepted.</a:t>
            </a:r>
          </a:p>
          <a:p>
            <a:pPr lvl="1">
              <a:lnSpc>
                <a:spcPct val="120000"/>
              </a:lnSpc>
              <a:spcBef>
                <a:spcPts val="0"/>
              </a:spcBef>
              <a:buFont typeface="Courier New" panose="02070309020205020404" pitchFamily="49" charset="0"/>
              <a:buChar char="o"/>
            </a:pPr>
            <a:r>
              <a:rPr lang="en-US" sz="2200" dirty="0">
                <a:latin typeface="Arial Narrow" panose="020B0606020202030204" pitchFamily="34" charset="0"/>
              </a:rPr>
              <a:t>Adobe Signature is not allowable.</a:t>
            </a:r>
          </a:p>
        </p:txBody>
      </p:sp>
      <p:sp>
        <p:nvSpPr>
          <p:cNvPr id="4"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27</a:t>
            </a:fld>
            <a:endParaRPr lang="en-US"/>
          </a:p>
        </p:txBody>
      </p:sp>
    </p:spTree>
    <p:extLst>
      <p:ext uri="{BB962C8B-B14F-4D97-AF65-F5344CB8AC3E}">
        <p14:creationId xmlns:p14="http://schemas.microsoft.com/office/powerpoint/2010/main" val="338044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Arial Narrow" panose="020B0606020202030204" pitchFamily="34" charset="0"/>
              </a:rPr>
              <a:t>587 &amp; 590 Acceptance Requirements</a:t>
            </a:r>
          </a:p>
        </p:txBody>
      </p:sp>
      <p:sp>
        <p:nvSpPr>
          <p:cNvPr id="3" name="Rectangle 2">
            <a:extLst>
              <a:ext uri="{FF2B5EF4-FFF2-40B4-BE49-F238E27FC236}">
                <a16:creationId xmlns:a16="http://schemas.microsoft.com/office/drawing/2014/main" id="{589C0DA0-3BEB-45A5-B2C9-7D318B350A2A}"/>
              </a:ext>
            </a:extLst>
          </p:cNvPr>
          <p:cNvSpPr/>
          <p:nvPr/>
        </p:nvSpPr>
        <p:spPr>
          <a:xfrm>
            <a:off x="284480" y="1337995"/>
            <a:ext cx="8595360"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Arial Narrow" panose="020B0606020202030204" pitchFamily="34" charset="0"/>
              </a:rPr>
              <a:t>California Non Resident Withholding requirements has been an ongoing pain point for all parties involved.</a:t>
            </a:r>
          </a:p>
          <a:p>
            <a:pPr marL="285750" indent="-285750">
              <a:buFont typeface="Arial" panose="020B0604020202020204" pitchFamily="34" charset="0"/>
              <a:buChar char="•"/>
            </a:pPr>
            <a:endParaRPr lang="en-US" sz="2400" dirty="0">
              <a:latin typeface="Arial Narrow" panose="020B0606020202030204" pitchFamily="34" charset="0"/>
            </a:endParaRPr>
          </a:p>
          <a:p>
            <a:pPr marL="285750" indent="-285750">
              <a:buFont typeface="Arial" panose="020B0604020202020204" pitchFamily="34" charset="0"/>
              <a:buChar char="•"/>
            </a:pPr>
            <a:r>
              <a:rPr lang="en-US" sz="2400" dirty="0">
                <a:latin typeface="Arial Narrow" panose="020B0606020202030204" pitchFamily="34" charset="0"/>
              </a:rPr>
              <a:t>A basic guide has been developed to offer:</a:t>
            </a:r>
          </a:p>
          <a:p>
            <a:pPr marL="742950" lvl="1" indent="-285750">
              <a:buFont typeface="Arial" panose="020B0604020202020204" pitchFamily="34" charset="0"/>
              <a:buChar char="•"/>
            </a:pPr>
            <a:r>
              <a:rPr lang="en-US" sz="2400" dirty="0">
                <a:latin typeface="Arial Narrow" panose="020B0606020202030204" pitchFamily="34" charset="0"/>
              </a:rPr>
              <a:t>Examples of Performance Agreement scenarios</a:t>
            </a:r>
          </a:p>
          <a:p>
            <a:pPr marL="742950" lvl="1" indent="-285750">
              <a:buFont typeface="Arial" panose="020B0604020202020204" pitchFamily="34" charset="0"/>
              <a:buChar char="•"/>
            </a:pPr>
            <a:r>
              <a:rPr lang="en-US" sz="2400" dirty="0">
                <a:latin typeface="Arial Narrow" panose="020B0606020202030204" pitchFamily="34" charset="0"/>
              </a:rPr>
              <a:t>Payment types that may require Non Resident Withholding</a:t>
            </a:r>
          </a:p>
          <a:p>
            <a:pPr marL="742950" lvl="1" indent="-285750">
              <a:buFont typeface="Arial" panose="020B0604020202020204" pitchFamily="34" charset="0"/>
              <a:buChar char="•"/>
            </a:pPr>
            <a:r>
              <a:rPr lang="en-US" sz="2400" dirty="0">
                <a:latin typeface="Arial Narrow" panose="020B0606020202030204" pitchFamily="34" charset="0"/>
              </a:rPr>
              <a:t>FAQ’s</a:t>
            </a:r>
          </a:p>
          <a:p>
            <a:pPr marL="742950" lvl="1" indent="-285750">
              <a:buFont typeface="Arial" panose="020B0604020202020204" pitchFamily="34" charset="0"/>
              <a:buChar char="•"/>
            </a:pPr>
            <a:r>
              <a:rPr lang="en-US" sz="2400" dirty="0">
                <a:latin typeface="Arial Narrow" panose="020B0606020202030204" pitchFamily="34" charset="0"/>
              </a:rPr>
              <a:t>Samples of correct forms vs incorrect forms</a:t>
            </a:r>
          </a:p>
        </p:txBody>
      </p:sp>
      <p:sp>
        <p:nvSpPr>
          <p:cNvPr id="4"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28</a:t>
            </a:fld>
            <a:endParaRPr lang="en-US"/>
          </a:p>
        </p:txBody>
      </p:sp>
    </p:spTree>
    <p:extLst>
      <p:ext uri="{BB962C8B-B14F-4D97-AF65-F5344CB8AC3E}">
        <p14:creationId xmlns:p14="http://schemas.microsoft.com/office/powerpoint/2010/main" val="176205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Arial Narrow" panose="020B0606020202030204" pitchFamily="34" charset="0"/>
              </a:rPr>
              <a:t>587 &amp; 590 Acceptance Requirements</a:t>
            </a:r>
          </a:p>
        </p:txBody>
      </p:sp>
      <p:grpSp>
        <p:nvGrpSpPr>
          <p:cNvPr id="18" name="Group 17">
            <a:extLst>
              <a:ext uri="{FF2B5EF4-FFF2-40B4-BE49-F238E27FC236}">
                <a16:creationId xmlns:a16="http://schemas.microsoft.com/office/drawing/2014/main" id="{FCA8200A-CC54-4FDA-AE69-30BE099C28DC}"/>
              </a:ext>
            </a:extLst>
          </p:cNvPr>
          <p:cNvGrpSpPr/>
          <p:nvPr/>
        </p:nvGrpSpPr>
        <p:grpSpPr>
          <a:xfrm>
            <a:off x="2832101" y="901700"/>
            <a:ext cx="6180112" cy="5840845"/>
            <a:chOff x="1113155" y="-547370"/>
            <a:chExt cx="6917690" cy="7952740"/>
          </a:xfrm>
        </p:grpSpPr>
        <p:pic>
          <p:nvPicPr>
            <p:cNvPr id="17" name="Picture 16">
              <a:extLst>
                <a:ext uri="{FF2B5EF4-FFF2-40B4-BE49-F238E27FC236}">
                  <a16:creationId xmlns:a16="http://schemas.microsoft.com/office/drawing/2014/main" id="{C5400810-3F3C-4F0F-B894-71BCFD0504D4}"/>
                </a:ext>
              </a:extLst>
            </p:cNvPr>
            <p:cNvPicPr/>
            <p:nvPr/>
          </p:nvPicPr>
          <p:blipFill>
            <a:blip r:embed="rId2">
              <a:extLst>
                <a:ext uri="{28A0092B-C50C-407E-A947-70E740481C1C}">
                  <a14:useLocalDpi xmlns:a14="http://schemas.microsoft.com/office/drawing/2010/main" val="0"/>
                </a:ext>
              </a:extLst>
            </a:blip>
            <a:stretch>
              <a:fillRect/>
            </a:stretch>
          </p:blipFill>
          <p:spPr>
            <a:xfrm>
              <a:off x="1693227" y="-547370"/>
              <a:ext cx="5757545" cy="7952740"/>
            </a:xfrm>
            <a:prstGeom prst="rect">
              <a:avLst/>
            </a:prstGeom>
          </p:spPr>
        </p:pic>
        <p:pic>
          <p:nvPicPr>
            <p:cNvPr id="8" name="Picture 7">
              <a:extLst>
                <a:ext uri="{FF2B5EF4-FFF2-40B4-BE49-F238E27FC236}">
                  <a16:creationId xmlns:a16="http://schemas.microsoft.com/office/drawing/2014/main" id="{6D1775AC-784D-40AC-9943-EE9FBB794752}"/>
                </a:ext>
              </a:extLst>
            </p:cNvPr>
            <p:cNvPicPr/>
            <p:nvPr/>
          </p:nvPicPr>
          <p:blipFill>
            <a:blip r:embed="rId3">
              <a:extLst>
                <a:ext uri="{28A0092B-C50C-407E-A947-70E740481C1C}">
                  <a14:useLocalDpi xmlns:a14="http://schemas.microsoft.com/office/drawing/2010/main" val="0"/>
                </a:ext>
              </a:extLst>
            </a:blip>
            <a:stretch>
              <a:fillRect/>
            </a:stretch>
          </p:blipFill>
          <p:spPr>
            <a:xfrm>
              <a:off x="3694430" y="755015"/>
              <a:ext cx="4336415" cy="1477645"/>
            </a:xfrm>
            <a:prstGeom prst="round2DiagRect">
              <a:avLst>
                <a:gd name="adj1" fmla="val 16667"/>
                <a:gd name="adj2" fmla="val 0"/>
              </a:avLst>
            </a:prstGeom>
            <a:ln w="28575" cap="sq">
              <a:solidFill>
                <a:srgbClr val="00B050"/>
              </a:solidFill>
              <a:miter lim="800000"/>
            </a:ln>
            <a:effectLst>
              <a:outerShdw blurRad="254000" algn="tl" rotWithShape="0">
                <a:srgbClr val="000000">
                  <a:alpha val="43000"/>
                </a:srgbClr>
              </a:outerShdw>
            </a:effectLst>
          </p:spPr>
        </p:pic>
        <p:cxnSp>
          <p:nvCxnSpPr>
            <p:cNvPr id="9" name="Straight Arrow Connector 8">
              <a:extLst>
                <a:ext uri="{FF2B5EF4-FFF2-40B4-BE49-F238E27FC236}">
                  <a16:creationId xmlns:a16="http://schemas.microsoft.com/office/drawing/2014/main" id="{A8A254BA-79A7-4284-BF09-F3604770BD0B}"/>
                </a:ext>
              </a:extLst>
            </p:cNvPr>
            <p:cNvCxnSpPr/>
            <p:nvPr/>
          </p:nvCxnSpPr>
          <p:spPr>
            <a:xfrm>
              <a:off x="3952240" y="240665"/>
              <a:ext cx="63500" cy="140716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4CC3BC3-7631-49B0-AC43-CD30339DC8FA}"/>
                </a:ext>
              </a:extLst>
            </p:cNvPr>
            <p:cNvPicPr/>
            <p:nvPr/>
          </p:nvPicPr>
          <p:blipFill>
            <a:blip r:embed="rId4">
              <a:extLst>
                <a:ext uri="{28A0092B-C50C-407E-A947-70E740481C1C}">
                  <a14:useLocalDpi xmlns:a14="http://schemas.microsoft.com/office/drawing/2010/main" val="0"/>
                </a:ext>
              </a:extLst>
            </a:blip>
            <a:stretch>
              <a:fillRect/>
            </a:stretch>
          </p:blipFill>
          <p:spPr>
            <a:xfrm>
              <a:off x="1113155" y="3093720"/>
              <a:ext cx="5182870" cy="697230"/>
            </a:xfrm>
            <a:prstGeom prst="round2DiagRect">
              <a:avLst>
                <a:gd name="adj1" fmla="val 16667"/>
                <a:gd name="adj2" fmla="val 0"/>
              </a:avLst>
            </a:prstGeom>
            <a:ln w="28575" cap="sq">
              <a:solidFill>
                <a:srgbClr val="00B050"/>
              </a:solidFill>
              <a:miter lim="800000"/>
            </a:ln>
            <a:effectLst>
              <a:outerShdw blurRad="254000" algn="tl" rotWithShape="0">
                <a:srgbClr val="000000">
                  <a:alpha val="43000"/>
                </a:srgbClr>
              </a:outerShdw>
            </a:effectLst>
          </p:spPr>
        </p:pic>
        <p:cxnSp>
          <p:nvCxnSpPr>
            <p:cNvPr id="11" name="Straight Arrow Connector 10">
              <a:extLst>
                <a:ext uri="{FF2B5EF4-FFF2-40B4-BE49-F238E27FC236}">
                  <a16:creationId xmlns:a16="http://schemas.microsoft.com/office/drawing/2014/main" id="{0CF64506-2906-420C-850F-B94E4BD49EA6}"/>
                </a:ext>
              </a:extLst>
            </p:cNvPr>
            <p:cNvCxnSpPr/>
            <p:nvPr/>
          </p:nvCxnSpPr>
          <p:spPr>
            <a:xfrm flipV="1">
              <a:off x="2035810" y="280035"/>
              <a:ext cx="1757045" cy="316039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D9E90C-2B77-4D2A-9C2B-15163C8CBBCE}"/>
                </a:ext>
              </a:extLst>
            </p:cNvPr>
            <p:cNvCxnSpPr/>
            <p:nvPr/>
          </p:nvCxnSpPr>
          <p:spPr>
            <a:xfrm flipV="1">
              <a:off x="2425700" y="1783080"/>
              <a:ext cx="1335405" cy="165036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E11E28-88A6-4E45-8B80-7E727558C10B}"/>
                </a:ext>
              </a:extLst>
            </p:cNvPr>
            <p:cNvCxnSpPr/>
            <p:nvPr/>
          </p:nvCxnSpPr>
          <p:spPr>
            <a:xfrm flipV="1">
              <a:off x="3506470" y="2235200"/>
              <a:ext cx="373380" cy="1134110"/>
            </a:xfrm>
            <a:prstGeom prst="straightConnector1">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BF595E3-3A5E-491A-8B20-BBFEDA25B25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992630" y="4613910"/>
              <a:ext cx="3872865" cy="2003425"/>
            </a:xfrm>
            <a:prstGeom prst="round2DiagRect">
              <a:avLst>
                <a:gd name="adj1" fmla="val 16667"/>
                <a:gd name="adj2" fmla="val 0"/>
              </a:avLst>
            </a:prstGeom>
            <a:ln w="28575" cap="sq">
              <a:solidFill>
                <a:srgbClr val="00B050"/>
              </a:solidFill>
              <a:miter lim="800000"/>
            </a:ln>
            <a:effectLst>
              <a:outerShdw blurRad="254000" algn="tl" rotWithShape="0">
                <a:srgbClr val="000000">
                  <a:alpha val="43000"/>
                </a:srgbClr>
              </a:outerShdw>
            </a:effectLst>
          </p:spPr>
        </p:pic>
        <p:cxnSp>
          <p:nvCxnSpPr>
            <p:cNvPr id="15" name="Straight Arrow Connector 14">
              <a:extLst>
                <a:ext uri="{FF2B5EF4-FFF2-40B4-BE49-F238E27FC236}">
                  <a16:creationId xmlns:a16="http://schemas.microsoft.com/office/drawing/2014/main" id="{4B687F10-B2C9-41F2-A106-FE25AAC1C5F3}"/>
                </a:ext>
              </a:extLst>
            </p:cNvPr>
            <p:cNvCxnSpPr/>
            <p:nvPr/>
          </p:nvCxnSpPr>
          <p:spPr>
            <a:xfrm flipV="1">
              <a:off x="2456180" y="3571240"/>
              <a:ext cx="47625" cy="152400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E847EB5-9DFF-46FB-9BA9-E5BB8E719770}"/>
                </a:ext>
              </a:extLst>
            </p:cNvPr>
            <p:cNvCxnSpPr/>
            <p:nvPr/>
          </p:nvCxnSpPr>
          <p:spPr>
            <a:xfrm flipV="1">
              <a:off x="2632075" y="3556000"/>
              <a:ext cx="913765" cy="2592070"/>
            </a:xfrm>
            <a:prstGeom prst="straightConnector1">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34C794E4-150D-4E02-B505-D04680800125}"/>
              </a:ext>
            </a:extLst>
          </p:cNvPr>
          <p:cNvSpPr txBox="1"/>
          <p:nvPr/>
        </p:nvSpPr>
        <p:spPr>
          <a:xfrm>
            <a:off x="131788" y="1187459"/>
            <a:ext cx="3901923" cy="923330"/>
          </a:xfrm>
          <a:prstGeom prst="rect">
            <a:avLst/>
          </a:prstGeom>
          <a:noFill/>
        </p:spPr>
        <p:txBody>
          <a:bodyPr wrap="square" rtlCol="0">
            <a:spAutoFit/>
          </a:bodyPr>
          <a:lstStyle/>
          <a:p>
            <a:r>
              <a:rPr lang="en-US" b="1" u="sng" dirty="0"/>
              <a:t>Performance Agreement Direct Payment to Artist</a:t>
            </a:r>
            <a:endParaRPr lang="en-US" dirty="0"/>
          </a:p>
          <a:p>
            <a:endParaRPr lang="en-US" dirty="0">
              <a:latin typeface="Arial Narrow" panose="020B0606020202030204" pitchFamily="34" charset="0"/>
            </a:endParaRPr>
          </a:p>
        </p:txBody>
      </p:sp>
      <p:sp>
        <p:nvSpPr>
          <p:cNvPr id="20"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29</a:t>
            </a:fld>
            <a:endParaRPr lang="en-US"/>
          </a:p>
        </p:txBody>
      </p:sp>
    </p:spTree>
    <p:extLst>
      <p:ext uri="{BB962C8B-B14F-4D97-AF65-F5344CB8AC3E}">
        <p14:creationId xmlns:p14="http://schemas.microsoft.com/office/powerpoint/2010/main" val="59249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Travel Updates</a:t>
            </a:r>
          </a:p>
        </p:txBody>
      </p:sp>
      <p:sp>
        <p:nvSpPr>
          <p:cNvPr id="3" name="Text Placeholder 2"/>
          <p:cNvSpPr>
            <a:spLocks noGrp="1"/>
          </p:cNvSpPr>
          <p:nvPr>
            <p:ph type="body" idx="1"/>
          </p:nvPr>
        </p:nvSpPr>
        <p:spPr/>
        <p:txBody>
          <a:bodyPr/>
          <a:lstStyle/>
          <a:p>
            <a:r>
              <a:rPr lang="en-US" dirty="0"/>
              <a:t>Aver Smith</a:t>
            </a:r>
          </a:p>
        </p:txBody>
      </p:sp>
    </p:spTree>
    <p:extLst>
      <p:ext uri="{BB962C8B-B14F-4D97-AF65-F5344CB8AC3E}">
        <p14:creationId xmlns:p14="http://schemas.microsoft.com/office/powerpoint/2010/main" val="298688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Arial Narrow" panose="020B0606020202030204" pitchFamily="34" charset="0"/>
              </a:rPr>
              <a:t>587 &amp; 590 Acceptance Requirements (Cont’d)</a:t>
            </a:r>
          </a:p>
        </p:txBody>
      </p:sp>
      <p:sp>
        <p:nvSpPr>
          <p:cNvPr id="19" name="TextBox 18">
            <a:extLst>
              <a:ext uri="{FF2B5EF4-FFF2-40B4-BE49-F238E27FC236}">
                <a16:creationId xmlns:a16="http://schemas.microsoft.com/office/drawing/2014/main" id="{34C794E4-150D-4E02-B505-D04680800125}"/>
              </a:ext>
            </a:extLst>
          </p:cNvPr>
          <p:cNvSpPr txBox="1"/>
          <p:nvPr/>
        </p:nvSpPr>
        <p:spPr>
          <a:xfrm>
            <a:off x="0" y="1088350"/>
            <a:ext cx="3027449" cy="923330"/>
          </a:xfrm>
          <a:prstGeom prst="rect">
            <a:avLst/>
          </a:prstGeom>
          <a:noFill/>
        </p:spPr>
        <p:txBody>
          <a:bodyPr wrap="square" rtlCol="0">
            <a:spAutoFit/>
          </a:bodyPr>
          <a:lstStyle/>
          <a:p>
            <a:r>
              <a:rPr lang="en-US" b="1" u="sng" dirty="0"/>
              <a:t>Performance Agreement Direct Payment to Agent</a:t>
            </a:r>
            <a:endParaRPr lang="en-US" dirty="0"/>
          </a:p>
          <a:p>
            <a:endParaRPr lang="en-US" dirty="0">
              <a:latin typeface="Arial Narrow" panose="020B0606020202030204" pitchFamily="34" charset="0"/>
            </a:endParaRPr>
          </a:p>
        </p:txBody>
      </p:sp>
      <p:grpSp>
        <p:nvGrpSpPr>
          <p:cNvPr id="3" name="Group 2">
            <a:extLst>
              <a:ext uri="{FF2B5EF4-FFF2-40B4-BE49-F238E27FC236}">
                <a16:creationId xmlns:a16="http://schemas.microsoft.com/office/drawing/2014/main" id="{32702324-ED58-4A5A-9810-5E26F306A112}"/>
              </a:ext>
            </a:extLst>
          </p:cNvPr>
          <p:cNvGrpSpPr/>
          <p:nvPr/>
        </p:nvGrpSpPr>
        <p:grpSpPr>
          <a:xfrm>
            <a:off x="2824249" y="1005840"/>
            <a:ext cx="6116551" cy="5852160"/>
            <a:chOff x="1405890" y="-576262"/>
            <a:chExt cx="6971261" cy="8010525"/>
          </a:xfrm>
        </p:grpSpPr>
        <p:pic>
          <p:nvPicPr>
            <p:cNvPr id="20" name="Picture 19">
              <a:extLst>
                <a:ext uri="{FF2B5EF4-FFF2-40B4-BE49-F238E27FC236}">
                  <a16:creationId xmlns:a16="http://schemas.microsoft.com/office/drawing/2014/main" id="{6FD86AE8-36EC-425E-B307-5C43F644CAA4}"/>
                </a:ext>
              </a:extLst>
            </p:cNvPr>
            <p:cNvPicPr/>
            <p:nvPr/>
          </p:nvPicPr>
          <p:blipFill>
            <a:blip r:embed="rId2">
              <a:extLst>
                <a:ext uri="{28A0092B-C50C-407E-A947-70E740481C1C}">
                  <a14:useLocalDpi xmlns:a14="http://schemas.microsoft.com/office/drawing/2010/main" val="0"/>
                </a:ext>
              </a:extLst>
            </a:blip>
            <a:stretch>
              <a:fillRect/>
            </a:stretch>
          </p:blipFill>
          <p:spPr>
            <a:xfrm>
              <a:off x="1405890" y="-576262"/>
              <a:ext cx="6332220" cy="8010525"/>
            </a:xfrm>
            <a:prstGeom prst="rect">
              <a:avLst/>
            </a:prstGeom>
          </p:spPr>
        </p:pic>
        <p:pic>
          <p:nvPicPr>
            <p:cNvPr id="21" name="Picture 20">
              <a:extLst>
                <a:ext uri="{FF2B5EF4-FFF2-40B4-BE49-F238E27FC236}">
                  <a16:creationId xmlns:a16="http://schemas.microsoft.com/office/drawing/2014/main" id="{AA968918-D500-4986-A17B-FD38BF75A5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73656" y="805642"/>
              <a:ext cx="5103495" cy="1779270"/>
            </a:xfrm>
            <a:prstGeom prst="round2DiagRect">
              <a:avLst>
                <a:gd name="adj1" fmla="val 16667"/>
                <a:gd name="adj2" fmla="val 0"/>
              </a:avLst>
            </a:prstGeom>
            <a:ln w="28575" cap="sq">
              <a:solidFill>
                <a:srgbClr val="00B050"/>
              </a:solidFill>
              <a:miter lim="800000"/>
            </a:ln>
            <a:effectLst>
              <a:outerShdw blurRad="254000" algn="tl" rotWithShape="0">
                <a:srgbClr val="000000">
                  <a:alpha val="43000"/>
                </a:srgbClr>
              </a:outerShdw>
            </a:effectLst>
          </p:spPr>
        </p:pic>
        <p:cxnSp>
          <p:nvCxnSpPr>
            <p:cNvPr id="22" name="Straight Arrow Connector 21">
              <a:extLst>
                <a:ext uri="{FF2B5EF4-FFF2-40B4-BE49-F238E27FC236}">
                  <a16:creationId xmlns:a16="http://schemas.microsoft.com/office/drawing/2014/main" id="{6B78C7CC-9CA9-44FD-86A4-3C692DD70797}"/>
                </a:ext>
              </a:extLst>
            </p:cNvPr>
            <p:cNvCxnSpPr/>
            <p:nvPr/>
          </p:nvCxnSpPr>
          <p:spPr>
            <a:xfrm flipH="1">
              <a:off x="3925166" y="349712"/>
              <a:ext cx="1168400" cy="156591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DE4CEB7-8F87-442B-8CC6-1E79BDC37B1A}"/>
                </a:ext>
              </a:extLst>
            </p:cNvPr>
            <p:cNvPicPr/>
            <p:nvPr/>
          </p:nvPicPr>
          <p:blipFill>
            <a:blip r:embed="rId4">
              <a:extLst>
                <a:ext uri="{28A0092B-C50C-407E-A947-70E740481C1C}">
                  <a14:useLocalDpi xmlns:a14="http://schemas.microsoft.com/office/drawing/2010/main" val="0"/>
                </a:ext>
              </a:extLst>
            </a:blip>
            <a:stretch>
              <a:fillRect/>
            </a:stretch>
          </p:blipFill>
          <p:spPr>
            <a:xfrm>
              <a:off x="1524231" y="3136727"/>
              <a:ext cx="5173345" cy="1228725"/>
            </a:xfrm>
            <a:prstGeom prst="round2DiagRect">
              <a:avLst>
                <a:gd name="adj1" fmla="val 16667"/>
                <a:gd name="adj2" fmla="val 0"/>
              </a:avLst>
            </a:prstGeom>
            <a:ln w="28575" cap="sq">
              <a:solidFill>
                <a:srgbClr val="00B050"/>
              </a:solidFill>
              <a:miter lim="800000"/>
            </a:ln>
            <a:effectLst>
              <a:outerShdw blurRad="254000" algn="tl" rotWithShape="0">
                <a:srgbClr val="000000">
                  <a:alpha val="43000"/>
                </a:srgbClr>
              </a:outerShdw>
            </a:effectLst>
          </p:spPr>
        </p:pic>
        <p:cxnSp>
          <p:nvCxnSpPr>
            <p:cNvPr id="24" name="Straight Arrow Connector 23">
              <a:extLst>
                <a:ext uri="{FF2B5EF4-FFF2-40B4-BE49-F238E27FC236}">
                  <a16:creationId xmlns:a16="http://schemas.microsoft.com/office/drawing/2014/main" id="{B59A636C-687E-475A-82C9-967CBE76B1BA}"/>
                </a:ext>
              </a:extLst>
            </p:cNvPr>
            <p:cNvCxnSpPr/>
            <p:nvPr/>
          </p:nvCxnSpPr>
          <p:spPr>
            <a:xfrm flipH="1" flipV="1">
              <a:off x="2144626" y="524972"/>
              <a:ext cx="901700" cy="3204210"/>
            </a:xfrm>
            <a:prstGeom prst="straightConnector1">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30</a:t>
            </a:fld>
            <a:endParaRPr lang="en-US"/>
          </a:p>
        </p:txBody>
      </p:sp>
    </p:spTree>
    <p:extLst>
      <p:ext uri="{BB962C8B-B14F-4D97-AF65-F5344CB8AC3E}">
        <p14:creationId xmlns:p14="http://schemas.microsoft.com/office/powerpoint/2010/main" val="380234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Arial Narrow" panose="020B0606020202030204" pitchFamily="34" charset="0"/>
              </a:rPr>
              <a:t>587 &amp; 590 Acceptance Requirements (Cont’d)</a:t>
            </a:r>
          </a:p>
        </p:txBody>
      </p:sp>
      <p:sp>
        <p:nvSpPr>
          <p:cNvPr id="19" name="TextBox 18">
            <a:extLst>
              <a:ext uri="{FF2B5EF4-FFF2-40B4-BE49-F238E27FC236}">
                <a16:creationId xmlns:a16="http://schemas.microsoft.com/office/drawing/2014/main" id="{34C794E4-150D-4E02-B505-D04680800125}"/>
              </a:ext>
            </a:extLst>
          </p:cNvPr>
          <p:cNvSpPr txBox="1"/>
          <p:nvPr/>
        </p:nvSpPr>
        <p:spPr>
          <a:xfrm>
            <a:off x="142957" y="1244971"/>
            <a:ext cx="3027449" cy="2031325"/>
          </a:xfrm>
          <a:prstGeom prst="rect">
            <a:avLst/>
          </a:prstGeom>
          <a:noFill/>
        </p:spPr>
        <p:txBody>
          <a:bodyPr wrap="square" rtlCol="0">
            <a:spAutoFit/>
          </a:bodyPr>
          <a:lstStyle/>
          <a:p>
            <a:r>
              <a:rPr lang="en-US" b="1" u="sng" dirty="0"/>
              <a:t>ePay 1099 Payments</a:t>
            </a:r>
          </a:p>
          <a:p>
            <a:pPr marL="406400" indent="-285750">
              <a:buFont typeface="Arial" panose="020B0604020202020204" pitchFamily="34" charset="0"/>
              <a:buChar char="•"/>
            </a:pPr>
            <a:r>
              <a:rPr lang="en-US" dirty="0">
                <a:latin typeface="Arial Narrow" panose="020B0606020202030204" pitchFamily="34" charset="0"/>
              </a:rPr>
              <a:t>Honoraria</a:t>
            </a:r>
          </a:p>
          <a:p>
            <a:pPr marL="406400" indent="-285750">
              <a:buFont typeface="Arial" panose="020B0604020202020204" pitchFamily="34" charset="0"/>
              <a:buChar char="•"/>
            </a:pPr>
            <a:r>
              <a:rPr lang="en-US" dirty="0">
                <a:latin typeface="Arial Narrow" panose="020B0606020202030204" pitchFamily="34" charset="0"/>
              </a:rPr>
              <a:t>Human Subject</a:t>
            </a:r>
          </a:p>
          <a:p>
            <a:pPr marL="406400" indent="-285750">
              <a:buFont typeface="Arial" panose="020B0604020202020204" pitchFamily="34" charset="0"/>
              <a:buChar char="•"/>
            </a:pPr>
            <a:r>
              <a:rPr lang="en-US" dirty="0">
                <a:latin typeface="Arial Narrow" panose="020B0606020202030204" pitchFamily="34" charset="0"/>
              </a:rPr>
              <a:t>Stipend</a:t>
            </a:r>
          </a:p>
          <a:p>
            <a:pPr marL="406400" indent="-285750">
              <a:buFont typeface="Arial" panose="020B0604020202020204" pitchFamily="34" charset="0"/>
              <a:buChar char="•"/>
            </a:pPr>
            <a:r>
              <a:rPr lang="en-US" dirty="0">
                <a:latin typeface="Arial Narrow" panose="020B0606020202030204" pitchFamily="34" charset="0"/>
              </a:rPr>
              <a:t>Casual Labor</a:t>
            </a:r>
          </a:p>
          <a:p>
            <a:pPr marL="406400" indent="-285750">
              <a:buFont typeface="Arial" panose="020B0604020202020204" pitchFamily="34" charset="0"/>
              <a:buChar char="•"/>
            </a:pPr>
            <a:r>
              <a:rPr lang="en-US" dirty="0">
                <a:latin typeface="Arial Narrow" panose="020B0606020202030204" pitchFamily="34" charset="0"/>
              </a:rPr>
              <a:t>Game Official</a:t>
            </a:r>
          </a:p>
          <a:p>
            <a:pPr marL="406400" indent="-285750">
              <a:buFont typeface="Arial" panose="020B0604020202020204" pitchFamily="34" charset="0"/>
              <a:buChar char="•"/>
            </a:pPr>
            <a:r>
              <a:rPr lang="en-US" dirty="0">
                <a:latin typeface="Arial Narrow" panose="020B0606020202030204" pitchFamily="34" charset="0"/>
              </a:rPr>
              <a:t>Homestay</a:t>
            </a:r>
          </a:p>
        </p:txBody>
      </p:sp>
      <p:grpSp>
        <p:nvGrpSpPr>
          <p:cNvPr id="4" name="Group 3">
            <a:extLst>
              <a:ext uri="{FF2B5EF4-FFF2-40B4-BE49-F238E27FC236}">
                <a16:creationId xmlns:a16="http://schemas.microsoft.com/office/drawing/2014/main" id="{DD4C83AE-A2AA-43AB-9CEE-29E171F727FC}"/>
              </a:ext>
            </a:extLst>
          </p:cNvPr>
          <p:cNvGrpSpPr/>
          <p:nvPr/>
        </p:nvGrpSpPr>
        <p:grpSpPr>
          <a:xfrm>
            <a:off x="3027448" y="885508"/>
            <a:ext cx="5930813" cy="5972492"/>
            <a:chOff x="1610360" y="34607"/>
            <a:chExt cx="6230302" cy="6788785"/>
          </a:xfrm>
        </p:grpSpPr>
        <p:pic>
          <p:nvPicPr>
            <p:cNvPr id="10" name="Picture 9">
              <a:extLst>
                <a:ext uri="{FF2B5EF4-FFF2-40B4-BE49-F238E27FC236}">
                  <a16:creationId xmlns:a16="http://schemas.microsoft.com/office/drawing/2014/main" id="{C354DFFF-F635-4410-BA4B-44115A40409A}"/>
                </a:ext>
              </a:extLst>
            </p:cNvPr>
            <p:cNvPicPr/>
            <p:nvPr/>
          </p:nvPicPr>
          <p:blipFill>
            <a:blip r:embed="rId2">
              <a:extLst>
                <a:ext uri="{28A0092B-C50C-407E-A947-70E740481C1C}">
                  <a14:useLocalDpi xmlns:a14="http://schemas.microsoft.com/office/drawing/2010/main" val="0"/>
                </a:ext>
              </a:extLst>
            </a:blip>
            <a:stretch>
              <a:fillRect/>
            </a:stretch>
          </p:blipFill>
          <p:spPr>
            <a:xfrm>
              <a:off x="1610360" y="34607"/>
              <a:ext cx="5923280" cy="6788785"/>
            </a:xfrm>
            <a:prstGeom prst="rect">
              <a:avLst/>
            </a:prstGeom>
          </p:spPr>
        </p:pic>
        <p:pic>
          <p:nvPicPr>
            <p:cNvPr id="11" name="Picture 10">
              <a:extLst>
                <a:ext uri="{FF2B5EF4-FFF2-40B4-BE49-F238E27FC236}">
                  <a16:creationId xmlns:a16="http://schemas.microsoft.com/office/drawing/2014/main" id="{B004E15C-D74F-4C50-82FE-51AD4B7559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60537" y="3485516"/>
              <a:ext cx="6080125" cy="2721610"/>
            </a:xfrm>
            <a:prstGeom prst="round2DiagRect">
              <a:avLst>
                <a:gd name="adj1" fmla="val 16667"/>
                <a:gd name="adj2" fmla="val 0"/>
              </a:avLst>
            </a:prstGeom>
            <a:ln w="28575" cap="sq">
              <a:solidFill>
                <a:srgbClr val="00B050"/>
              </a:solidFill>
              <a:miter lim="800000"/>
            </a:ln>
            <a:effectLst>
              <a:outerShdw blurRad="254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1AC2B58A-76FD-467B-944A-68F25F23D00A}"/>
                </a:ext>
              </a:extLst>
            </p:cNvPr>
            <p:cNvCxnSpPr/>
            <p:nvPr/>
          </p:nvCxnSpPr>
          <p:spPr>
            <a:xfrm flipH="1">
              <a:off x="2297112" y="3075941"/>
              <a:ext cx="800100" cy="2314575"/>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F60D60-E5A9-410C-A7A0-AB9D3FF3A17E}"/>
                </a:ext>
              </a:extLst>
            </p:cNvPr>
            <p:cNvCxnSpPr/>
            <p:nvPr/>
          </p:nvCxnSpPr>
          <p:spPr>
            <a:xfrm flipV="1">
              <a:off x="2382202" y="3094991"/>
              <a:ext cx="2390775" cy="2647950"/>
            </a:xfrm>
            <a:prstGeom prst="straightConnector1">
              <a:avLst/>
            </a:prstGeom>
            <a:ln w="28575">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31</a:t>
            </a:fld>
            <a:endParaRPr lang="en-US"/>
          </a:p>
        </p:txBody>
      </p:sp>
    </p:spTree>
    <p:extLst>
      <p:ext uri="{BB962C8B-B14F-4D97-AF65-F5344CB8AC3E}">
        <p14:creationId xmlns:p14="http://schemas.microsoft.com/office/powerpoint/2010/main" val="7557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Arial Narrow"/>
              </a:rPr>
              <a:t>DocuSign Envelope</a:t>
            </a:r>
            <a:endParaRPr lang="en-US" dirty="0"/>
          </a:p>
        </p:txBody>
      </p:sp>
      <p:sp>
        <p:nvSpPr>
          <p:cNvPr id="3" name="Text Placeholder 2"/>
          <p:cNvSpPr>
            <a:spLocks noGrp="1"/>
          </p:cNvSpPr>
          <p:nvPr>
            <p:ph type="body" idx="1"/>
          </p:nvPr>
        </p:nvSpPr>
        <p:spPr/>
        <p:txBody>
          <a:bodyPr/>
          <a:lstStyle/>
          <a:p>
            <a:r>
              <a:rPr lang="en-US" dirty="0"/>
              <a:t>Mimi Collins</a:t>
            </a:r>
          </a:p>
        </p:txBody>
      </p:sp>
    </p:spTree>
    <p:extLst>
      <p:ext uri="{BB962C8B-B14F-4D97-AF65-F5344CB8AC3E}">
        <p14:creationId xmlns:p14="http://schemas.microsoft.com/office/powerpoint/2010/main" val="131561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DocuSign Envelope</a:t>
            </a:r>
          </a:p>
        </p:txBody>
      </p:sp>
      <p:sp>
        <p:nvSpPr>
          <p:cNvPr id="3" name="Content Placeholder 2"/>
          <p:cNvSpPr>
            <a:spLocks noGrp="1"/>
          </p:cNvSpPr>
          <p:nvPr>
            <p:ph idx="1"/>
          </p:nvPr>
        </p:nvSpPr>
        <p:spPr>
          <a:xfrm>
            <a:off x="290511" y="1145309"/>
            <a:ext cx="8562975" cy="5421746"/>
          </a:xfrm>
        </p:spPr>
        <p:txBody>
          <a:bodyPr vert="horz" lIns="91440" tIns="45720" rIns="91440" bIns="45720" rtlCol="0" anchor="t">
            <a:normAutofit/>
          </a:bodyPr>
          <a:lstStyle/>
          <a:p>
            <a:pPr marL="0" indent="0">
              <a:lnSpc>
                <a:spcPct val="120000"/>
              </a:lnSpc>
              <a:spcBef>
                <a:spcPts val="0"/>
              </a:spcBef>
              <a:spcAft>
                <a:spcPts val="600"/>
              </a:spcAft>
              <a:buNone/>
            </a:pPr>
            <a:r>
              <a:rPr lang="en-US" dirty="0">
                <a:latin typeface="Arial Narrow" panose="020B0606020202030204" pitchFamily="34" charset="0"/>
              </a:rPr>
              <a:t>In an effort to streamline the Federal W9 and CA FTB forms process, a DocuSign envelope has been created. This envelope will provide assistance to the recipient and ensure proper routing of documents upon finalization.</a:t>
            </a:r>
          </a:p>
          <a:p>
            <a:pPr marL="0" indent="0">
              <a:lnSpc>
                <a:spcPct val="120000"/>
              </a:lnSpc>
              <a:spcBef>
                <a:spcPts val="0"/>
              </a:spcBef>
              <a:spcAft>
                <a:spcPts val="600"/>
              </a:spcAft>
              <a:buNone/>
            </a:pPr>
            <a:endParaRPr lang="en-US" sz="3200" dirty="0">
              <a:latin typeface="Arial Narrow" panose="020B0606020202030204" pitchFamily="34" charset="0"/>
            </a:endParaRPr>
          </a:p>
          <a:p>
            <a:pPr marL="457200" lvl="1" indent="0">
              <a:lnSpc>
                <a:spcPct val="120000"/>
              </a:lnSpc>
              <a:spcBef>
                <a:spcPts val="0"/>
              </a:spcBef>
              <a:spcAft>
                <a:spcPts val="600"/>
              </a:spcAft>
              <a:buNone/>
            </a:pPr>
            <a:endParaRPr lang="en-US" sz="2300" dirty="0">
              <a:latin typeface="Arial Narrow" panose="020B0606020202030204" pitchFamily="34" charset="0"/>
            </a:endParaRPr>
          </a:p>
        </p:txBody>
      </p:sp>
      <p:pic>
        <p:nvPicPr>
          <p:cNvPr id="5" name="Picture 4">
            <a:extLst>
              <a:ext uri="{FF2B5EF4-FFF2-40B4-BE49-F238E27FC236}">
                <a16:creationId xmlns:a16="http://schemas.microsoft.com/office/drawing/2014/main" id="{16D086F5-7576-4606-AE29-29F1B3B25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946" y="3453446"/>
            <a:ext cx="4300902" cy="2862058"/>
          </a:xfrm>
          <a:prstGeom prst="rect">
            <a:avLst/>
          </a:prstGeom>
        </p:spPr>
      </p:pic>
      <p:sp>
        <p:nvSpPr>
          <p:cNvPr id="6"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33</a:t>
            </a:fld>
            <a:endParaRPr lang="en-US"/>
          </a:p>
        </p:txBody>
      </p:sp>
    </p:spTree>
    <p:extLst>
      <p:ext uri="{BB962C8B-B14F-4D97-AF65-F5344CB8AC3E}">
        <p14:creationId xmlns:p14="http://schemas.microsoft.com/office/powerpoint/2010/main" val="30098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DocuSign Envelope (Cont’d)</a:t>
            </a: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fontScale="85000" lnSpcReduction="10000"/>
          </a:bodyPr>
          <a:lstStyle/>
          <a:p>
            <a:pPr marL="0" indent="0">
              <a:lnSpc>
                <a:spcPct val="120000"/>
              </a:lnSpc>
              <a:spcBef>
                <a:spcPts val="0"/>
              </a:spcBef>
              <a:spcAft>
                <a:spcPts val="600"/>
              </a:spcAft>
              <a:buNone/>
            </a:pPr>
            <a:r>
              <a:rPr lang="en-US" sz="3200" b="1" u="sng" dirty="0">
                <a:latin typeface="Arial Narrow" panose="020B0606020202030204" pitchFamily="34" charset="0"/>
              </a:rPr>
              <a:t>DocuSign envelope will assist with:</a:t>
            </a:r>
          </a:p>
          <a:p>
            <a:pPr>
              <a:lnSpc>
                <a:spcPct val="120000"/>
              </a:lnSpc>
              <a:spcBef>
                <a:spcPts val="0"/>
              </a:spcBef>
              <a:spcAft>
                <a:spcPts val="600"/>
              </a:spcAft>
            </a:pPr>
            <a:r>
              <a:rPr lang="en-US" sz="3200" dirty="0">
                <a:latin typeface="Arial Narrow" panose="020B0606020202030204" pitchFamily="34" charset="0"/>
              </a:rPr>
              <a:t>Providing assistance to recipient to ensure forms are completed in entirety and appropriately.</a:t>
            </a:r>
          </a:p>
          <a:p>
            <a:pPr>
              <a:lnSpc>
                <a:spcPct val="120000"/>
              </a:lnSpc>
              <a:spcBef>
                <a:spcPts val="0"/>
              </a:spcBef>
              <a:spcAft>
                <a:spcPts val="600"/>
              </a:spcAft>
            </a:pPr>
            <a:r>
              <a:rPr lang="en-US" sz="3200" dirty="0">
                <a:latin typeface="Arial Narrow" panose="020B0606020202030204" pitchFamily="34" charset="0"/>
              </a:rPr>
              <a:t>Ensuring the signature is acceptable.</a:t>
            </a:r>
          </a:p>
          <a:p>
            <a:pPr>
              <a:lnSpc>
                <a:spcPct val="120000"/>
              </a:lnSpc>
              <a:spcBef>
                <a:spcPts val="0"/>
              </a:spcBef>
              <a:spcAft>
                <a:spcPts val="600"/>
              </a:spcAft>
            </a:pPr>
            <a:r>
              <a:rPr lang="en-US" sz="3200" dirty="0">
                <a:latin typeface="Arial Narrow" panose="020B0606020202030204" pitchFamily="34" charset="0"/>
              </a:rPr>
              <a:t>Ensuring the tax year for CA FTB forms match the year the form is completed.</a:t>
            </a:r>
          </a:p>
          <a:p>
            <a:pPr lvl="1">
              <a:lnSpc>
                <a:spcPct val="120000"/>
              </a:lnSpc>
              <a:spcBef>
                <a:spcPts val="0"/>
              </a:spcBef>
              <a:spcAft>
                <a:spcPts val="600"/>
              </a:spcAft>
            </a:pPr>
            <a:r>
              <a:rPr lang="en-US" sz="2800" dirty="0">
                <a:latin typeface="Arial Narrow" panose="020B0606020202030204" pitchFamily="34" charset="0"/>
              </a:rPr>
              <a:t>Example: 2018 form cannot be used for payments made in 2022</a:t>
            </a:r>
          </a:p>
          <a:p>
            <a:pPr>
              <a:lnSpc>
                <a:spcPct val="120000"/>
              </a:lnSpc>
              <a:spcBef>
                <a:spcPts val="0"/>
              </a:spcBef>
              <a:spcAft>
                <a:spcPts val="600"/>
              </a:spcAft>
            </a:pPr>
            <a:r>
              <a:rPr lang="en-US" sz="3200" dirty="0">
                <a:latin typeface="Arial Narrow" panose="020B0606020202030204" pitchFamily="34" charset="0"/>
              </a:rPr>
              <a:t>Ensuring proper routing to Accounting Office team.</a:t>
            </a:r>
          </a:p>
          <a:p>
            <a:pPr>
              <a:lnSpc>
                <a:spcPct val="120000"/>
              </a:lnSpc>
              <a:spcBef>
                <a:spcPts val="0"/>
              </a:spcBef>
              <a:spcAft>
                <a:spcPts val="600"/>
              </a:spcAft>
            </a:pPr>
            <a:r>
              <a:rPr lang="en-US" sz="3200" dirty="0">
                <a:latin typeface="Arial Narrow" panose="020B0606020202030204" pitchFamily="34" charset="0"/>
              </a:rPr>
              <a:t>Tracking for departments on when forms are completed by recipient and approved by the Accounting Office.</a:t>
            </a:r>
            <a:endParaRPr lang="en-US" sz="2300" dirty="0">
              <a:latin typeface="Arial Narrow" panose="020B0606020202030204" pitchFamily="34" charset="0"/>
            </a:endParaRPr>
          </a:p>
        </p:txBody>
      </p:sp>
      <p:sp>
        <p:nvSpPr>
          <p:cNvPr id="4"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34</a:t>
            </a:fld>
            <a:endParaRPr lang="en-US"/>
          </a:p>
        </p:txBody>
      </p:sp>
    </p:spTree>
    <p:extLst>
      <p:ext uri="{BB962C8B-B14F-4D97-AF65-F5344CB8AC3E}">
        <p14:creationId xmlns:p14="http://schemas.microsoft.com/office/powerpoint/2010/main" val="8159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DocuSign Envelope (Cont’d)</a:t>
            </a: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a:bodyPr>
          <a:lstStyle/>
          <a:p>
            <a:pPr marL="514350" indent="-514350">
              <a:lnSpc>
                <a:spcPct val="120000"/>
              </a:lnSpc>
              <a:spcBef>
                <a:spcPts val="0"/>
              </a:spcBef>
              <a:spcAft>
                <a:spcPts val="600"/>
              </a:spcAft>
              <a:buFont typeface="+mj-lt"/>
              <a:buAutoNum type="arabicPeriod"/>
            </a:pPr>
            <a:r>
              <a:rPr lang="en-US" sz="2400" dirty="0">
                <a:latin typeface="Arial Narrow" panose="020B0606020202030204" pitchFamily="34" charset="0"/>
              </a:rPr>
              <a:t>Envelopes can be located under the </a:t>
            </a:r>
            <a:r>
              <a:rPr lang="en-US" sz="2400" b="1" dirty="0">
                <a:latin typeface="Arial Narrow" panose="020B0606020202030204" pitchFamily="34" charset="0"/>
              </a:rPr>
              <a:t>“Templates” </a:t>
            </a:r>
            <a:r>
              <a:rPr lang="en-US" sz="2400" dirty="0">
                <a:latin typeface="Arial Narrow" panose="020B0606020202030204" pitchFamily="34" charset="0"/>
              </a:rPr>
              <a:t>section</a:t>
            </a:r>
          </a:p>
          <a:p>
            <a:pPr marL="514350" indent="-514350">
              <a:lnSpc>
                <a:spcPct val="120000"/>
              </a:lnSpc>
              <a:spcBef>
                <a:spcPts val="0"/>
              </a:spcBef>
              <a:spcAft>
                <a:spcPts val="600"/>
              </a:spcAft>
              <a:buFont typeface="+mj-lt"/>
              <a:buAutoNum type="arabicPeriod"/>
            </a:pPr>
            <a:endParaRPr lang="en-US" sz="24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a:p>
            <a:pPr marL="514350" indent="-514350">
              <a:lnSpc>
                <a:spcPct val="120000"/>
              </a:lnSpc>
              <a:spcBef>
                <a:spcPts val="0"/>
              </a:spcBef>
              <a:spcAft>
                <a:spcPts val="600"/>
              </a:spcAft>
              <a:buFont typeface="+mj-lt"/>
              <a:buAutoNum type="arabicPeriod" startAt="2"/>
            </a:pPr>
            <a:r>
              <a:rPr lang="en-US" sz="2400" dirty="0">
                <a:latin typeface="Arial Narrow" panose="020B0606020202030204" pitchFamily="34" charset="0"/>
              </a:rPr>
              <a:t>Select </a:t>
            </a:r>
            <a:r>
              <a:rPr lang="en-US" sz="2400" b="1" dirty="0">
                <a:latin typeface="Arial Narrow" panose="020B0606020202030204" pitchFamily="34" charset="0"/>
              </a:rPr>
              <a:t>“Use”</a:t>
            </a:r>
            <a:r>
              <a:rPr lang="en-US" sz="2400" dirty="0">
                <a:latin typeface="Arial Narrow" panose="020B0606020202030204" pitchFamily="34" charset="0"/>
              </a:rPr>
              <a:t> Button located to the left of the “Vendor Tax Forms” template</a:t>
            </a:r>
          </a:p>
        </p:txBody>
      </p:sp>
      <p:pic>
        <p:nvPicPr>
          <p:cNvPr id="5" name="Picture 4">
            <a:extLst>
              <a:ext uri="{FF2B5EF4-FFF2-40B4-BE49-F238E27FC236}">
                <a16:creationId xmlns:a16="http://schemas.microsoft.com/office/drawing/2014/main" id="{9D0F81F5-FD41-4438-B93A-5614F7AAC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38" y="1828431"/>
            <a:ext cx="7497221" cy="838317"/>
          </a:xfrm>
          <a:prstGeom prst="rect">
            <a:avLst/>
          </a:prstGeom>
        </p:spPr>
      </p:pic>
      <p:pic>
        <p:nvPicPr>
          <p:cNvPr id="7" name="Picture 6">
            <a:extLst>
              <a:ext uri="{FF2B5EF4-FFF2-40B4-BE49-F238E27FC236}">
                <a16:creationId xmlns:a16="http://schemas.microsoft.com/office/drawing/2014/main" id="{3D3C5EBE-E758-4190-BE34-81ED28865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74810"/>
            <a:ext cx="9144000" cy="1216762"/>
          </a:xfrm>
          <a:prstGeom prst="rect">
            <a:avLst/>
          </a:prstGeom>
        </p:spPr>
      </p:pic>
      <p:sp>
        <p:nvSpPr>
          <p:cNvPr id="6"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35</a:t>
            </a:fld>
            <a:endParaRPr lang="en-US"/>
          </a:p>
        </p:txBody>
      </p:sp>
    </p:spTree>
    <p:extLst>
      <p:ext uri="{BB962C8B-B14F-4D97-AF65-F5344CB8AC3E}">
        <p14:creationId xmlns:p14="http://schemas.microsoft.com/office/powerpoint/2010/main" val="18991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DocuSign Envelope (Cont’d)</a:t>
            </a: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a:bodyPr>
          <a:lstStyle/>
          <a:p>
            <a:pPr marL="514350" indent="-514350">
              <a:lnSpc>
                <a:spcPct val="120000"/>
              </a:lnSpc>
              <a:spcBef>
                <a:spcPts val="0"/>
              </a:spcBef>
              <a:spcAft>
                <a:spcPts val="600"/>
              </a:spcAft>
              <a:buFont typeface="+mj-lt"/>
              <a:buAutoNum type="arabicPeriod" startAt="3"/>
            </a:pPr>
            <a:r>
              <a:rPr lang="en-US" sz="2000" dirty="0">
                <a:latin typeface="Arial Narrow" panose="020B0606020202030204" pitchFamily="34" charset="0"/>
              </a:rPr>
              <a:t>Enter recipient information. Routing is automatically generated.</a:t>
            </a:r>
          </a:p>
          <a:p>
            <a:pPr marL="514350" indent="-514350">
              <a:lnSpc>
                <a:spcPct val="120000"/>
              </a:lnSpc>
              <a:spcBef>
                <a:spcPts val="0"/>
              </a:spcBef>
              <a:spcAft>
                <a:spcPts val="600"/>
              </a:spcAft>
              <a:buFont typeface="+mj-lt"/>
              <a:buAutoNum type="arabicPeriod" startAt="3"/>
            </a:pPr>
            <a:r>
              <a:rPr lang="en-US" sz="2000" dirty="0">
                <a:latin typeface="Arial Narrow" panose="020B0606020202030204" pitchFamily="34" charset="0"/>
              </a:rPr>
              <a:t>Type a message to the recipient</a:t>
            </a:r>
          </a:p>
          <a:p>
            <a:pPr marL="514350" indent="-514350">
              <a:lnSpc>
                <a:spcPct val="120000"/>
              </a:lnSpc>
              <a:spcBef>
                <a:spcPts val="0"/>
              </a:spcBef>
              <a:spcAft>
                <a:spcPts val="600"/>
              </a:spcAft>
              <a:buFont typeface="+mj-lt"/>
              <a:buAutoNum type="arabicPeriod" startAt="3"/>
            </a:pPr>
            <a:r>
              <a:rPr lang="en-US" sz="2000" dirty="0">
                <a:latin typeface="Arial Narrow" panose="020B0606020202030204" pitchFamily="34" charset="0"/>
              </a:rPr>
              <a:t>Click </a:t>
            </a:r>
            <a:r>
              <a:rPr lang="en-US" sz="2000" b="1" dirty="0">
                <a:latin typeface="Arial Narrow" panose="020B0606020202030204" pitchFamily="34" charset="0"/>
              </a:rPr>
              <a:t>“Send”</a:t>
            </a:r>
          </a:p>
          <a:p>
            <a:pPr marL="514350" indent="-514350">
              <a:lnSpc>
                <a:spcPct val="120000"/>
              </a:lnSpc>
              <a:spcBef>
                <a:spcPts val="0"/>
              </a:spcBef>
              <a:spcAft>
                <a:spcPts val="600"/>
              </a:spcAft>
              <a:buFont typeface="+mj-lt"/>
              <a:buAutoNum type="arabicPeriod" startAt="3"/>
            </a:pPr>
            <a:endParaRPr lang="en-US" sz="3200" dirty="0">
              <a:latin typeface="Arial Narrow" panose="020B0606020202030204" pitchFamily="34" charset="0"/>
            </a:endParaRPr>
          </a:p>
          <a:p>
            <a:pPr marL="514350" indent="-514350">
              <a:lnSpc>
                <a:spcPct val="120000"/>
              </a:lnSpc>
              <a:spcBef>
                <a:spcPts val="0"/>
              </a:spcBef>
              <a:spcAft>
                <a:spcPts val="600"/>
              </a:spcAft>
              <a:buFont typeface="+mj-lt"/>
              <a:buAutoNum type="arabicPeriod" startAt="3"/>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100" dirty="0">
              <a:latin typeface="Arial Narrow" panose="020B0606020202030204" pitchFamily="34" charset="0"/>
            </a:endParaRPr>
          </a:p>
        </p:txBody>
      </p:sp>
      <p:pic>
        <p:nvPicPr>
          <p:cNvPr id="6" name="Picture 5">
            <a:extLst>
              <a:ext uri="{FF2B5EF4-FFF2-40B4-BE49-F238E27FC236}">
                <a16:creationId xmlns:a16="http://schemas.microsoft.com/office/drawing/2014/main" id="{CEADCEBE-A8AB-499A-B5A5-BC8FD44A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73" y="2394179"/>
            <a:ext cx="4634052" cy="1725338"/>
          </a:xfrm>
          <a:prstGeom prst="rect">
            <a:avLst/>
          </a:prstGeom>
        </p:spPr>
      </p:pic>
      <p:pic>
        <p:nvPicPr>
          <p:cNvPr id="9" name="Picture 8">
            <a:extLst>
              <a:ext uri="{FF2B5EF4-FFF2-40B4-BE49-F238E27FC236}">
                <a16:creationId xmlns:a16="http://schemas.microsoft.com/office/drawing/2014/main" id="{946B1EE2-D7DC-4851-ADBB-C0A871F98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825" y="2394179"/>
            <a:ext cx="4297129" cy="4095546"/>
          </a:xfrm>
          <a:prstGeom prst="rect">
            <a:avLst/>
          </a:prstGeom>
        </p:spPr>
      </p:pic>
      <p:sp>
        <p:nvSpPr>
          <p:cNvPr id="7" name="Left Brace 6">
            <a:extLst>
              <a:ext uri="{FF2B5EF4-FFF2-40B4-BE49-F238E27FC236}">
                <a16:creationId xmlns:a16="http://schemas.microsoft.com/office/drawing/2014/main" id="{91C81818-ADBA-4D05-A681-FA73170407E7}"/>
              </a:ext>
            </a:extLst>
          </p:cNvPr>
          <p:cNvSpPr/>
          <p:nvPr/>
        </p:nvSpPr>
        <p:spPr>
          <a:xfrm>
            <a:off x="4609214" y="2679405"/>
            <a:ext cx="143539" cy="233916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A20C5EEF-2D71-4882-BF13-7A83551FC9E9}"/>
              </a:ext>
            </a:extLst>
          </p:cNvPr>
          <p:cNvCxnSpPr/>
          <p:nvPr/>
        </p:nvCxnSpPr>
        <p:spPr>
          <a:xfrm rot="10800000" flipV="1">
            <a:off x="3677426" y="3856182"/>
            <a:ext cx="786809" cy="664535"/>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45164E81-F45E-4858-A283-65C51C64D629}"/>
              </a:ext>
            </a:extLst>
          </p:cNvPr>
          <p:cNvSpPr txBox="1"/>
          <p:nvPr/>
        </p:nvSpPr>
        <p:spPr>
          <a:xfrm>
            <a:off x="328473" y="4119518"/>
            <a:ext cx="3861863" cy="2523768"/>
          </a:xfrm>
          <a:prstGeom prst="rect">
            <a:avLst/>
          </a:prstGeom>
          <a:noFill/>
        </p:spPr>
        <p:txBody>
          <a:bodyPr wrap="square" rtlCol="0">
            <a:spAutoFit/>
          </a:bodyPr>
          <a:lstStyle/>
          <a:p>
            <a:pPr algn="ctr"/>
            <a:r>
              <a:rPr lang="en-US" b="1" dirty="0"/>
              <a:t>Routing</a:t>
            </a:r>
            <a:r>
              <a:rPr lang="en-US" dirty="0"/>
              <a:t> </a:t>
            </a:r>
          </a:p>
          <a:p>
            <a:pPr algn="ctr"/>
            <a:r>
              <a:rPr lang="en-US" dirty="0"/>
              <a:t>Recipient </a:t>
            </a:r>
          </a:p>
          <a:p>
            <a:pPr algn="ctr"/>
            <a:r>
              <a:rPr lang="en-US" dirty="0"/>
              <a:t>      </a:t>
            </a:r>
          </a:p>
          <a:p>
            <a:pPr algn="ctr"/>
            <a:r>
              <a:rPr lang="en-US" dirty="0"/>
              <a:t>Vendor Maintenance</a:t>
            </a:r>
          </a:p>
          <a:p>
            <a:pPr algn="ctr"/>
            <a:endParaRPr lang="en-US" dirty="0"/>
          </a:p>
          <a:p>
            <a:pPr algn="ctr"/>
            <a:r>
              <a:rPr lang="en-US" dirty="0"/>
              <a:t>Travel Desk</a:t>
            </a:r>
          </a:p>
          <a:p>
            <a:pPr algn="ctr"/>
            <a:endParaRPr lang="en-US" dirty="0"/>
          </a:p>
          <a:p>
            <a:pPr algn="ctr"/>
            <a:r>
              <a:rPr lang="en-US" sz="1600" dirty="0"/>
              <a:t>This process eliminates need to send a copy to AP.  Tax forms should never be emailed.</a:t>
            </a:r>
          </a:p>
        </p:txBody>
      </p:sp>
      <p:sp>
        <p:nvSpPr>
          <p:cNvPr id="12" name="Arrow: Right 11">
            <a:extLst>
              <a:ext uri="{FF2B5EF4-FFF2-40B4-BE49-F238E27FC236}">
                <a16:creationId xmlns:a16="http://schemas.microsoft.com/office/drawing/2014/main" id="{F8693983-A0AB-4B97-9D34-C0CB70CEF0FE}"/>
              </a:ext>
            </a:extLst>
          </p:cNvPr>
          <p:cNvSpPr/>
          <p:nvPr/>
        </p:nvSpPr>
        <p:spPr>
          <a:xfrm rot="5400000">
            <a:off x="2057606" y="4796926"/>
            <a:ext cx="282665" cy="1606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1D1E8C5-F71B-41D9-B7F4-FFB7D709CC21}"/>
              </a:ext>
            </a:extLst>
          </p:cNvPr>
          <p:cNvSpPr/>
          <p:nvPr/>
        </p:nvSpPr>
        <p:spPr>
          <a:xfrm rot="5400000">
            <a:off x="2074742" y="5331870"/>
            <a:ext cx="282665" cy="1606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36</a:t>
            </a:fld>
            <a:endParaRPr lang="en-US"/>
          </a:p>
        </p:txBody>
      </p:sp>
    </p:spTree>
    <p:extLst>
      <p:ext uri="{BB962C8B-B14F-4D97-AF65-F5344CB8AC3E}">
        <p14:creationId xmlns:p14="http://schemas.microsoft.com/office/powerpoint/2010/main" val="386334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DocuSign Envelope (Cont’d)</a:t>
            </a:r>
          </a:p>
        </p:txBody>
      </p:sp>
      <p:sp>
        <p:nvSpPr>
          <p:cNvPr id="3" name="Content Placeholder 2"/>
          <p:cNvSpPr>
            <a:spLocks noGrp="1"/>
          </p:cNvSpPr>
          <p:nvPr>
            <p:ph idx="1"/>
          </p:nvPr>
        </p:nvSpPr>
        <p:spPr>
          <a:xfrm>
            <a:off x="328473" y="1145309"/>
            <a:ext cx="8507796" cy="5421746"/>
          </a:xfrm>
        </p:spPr>
        <p:txBody>
          <a:bodyPr vert="horz" lIns="91440" tIns="45720" rIns="91440" bIns="45720" rtlCol="0" anchor="t">
            <a:normAutofit/>
          </a:bodyPr>
          <a:lstStyle/>
          <a:p>
            <a:pPr marL="514350" indent="-514350">
              <a:lnSpc>
                <a:spcPct val="120000"/>
              </a:lnSpc>
              <a:spcBef>
                <a:spcPts val="0"/>
              </a:spcBef>
              <a:spcAft>
                <a:spcPts val="600"/>
              </a:spcAft>
              <a:buFont typeface="+mj-lt"/>
              <a:buAutoNum type="arabicPeriod" startAt="6"/>
            </a:pPr>
            <a:r>
              <a:rPr lang="en-US" sz="2000" dirty="0">
                <a:latin typeface="Arial Narrow" panose="020B0606020202030204" pitchFamily="34" charset="0"/>
              </a:rPr>
              <a:t>If forms are not accepted for any reason, an email from DocuSign will be returned to the sender citing the reason. To resend for correction, select “</a:t>
            </a:r>
            <a:r>
              <a:rPr lang="en-US" sz="2000" b="1" u="sng" dirty="0">
                <a:latin typeface="Arial Narrow" panose="020B0606020202030204" pitchFamily="34" charset="0"/>
              </a:rPr>
              <a:t>Review Documents</a:t>
            </a:r>
            <a:r>
              <a:rPr lang="en-US" sz="2000" dirty="0">
                <a:latin typeface="Arial Narrow" panose="020B0606020202030204" pitchFamily="34" charset="0"/>
              </a:rPr>
              <a:t>”</a:t>
            </a:r>
          </a:p>
          <a:p>
            <a:pPr marL="514350" indent="-514350">
              <a:lnSpc>
                <a:spcPct val="120000"/>
              </a:lnSpc>
              <a:spcBef>
                <a:spcPts val="0"/>
              </a:spcBef>
              <a:spcAft>
                <a:spcPts val="600"/>
              </a:spcAft>
              <a:buFont typeface="+mj-lt"/>
              <a:buAutoNum type="arabicPeriod" startAt="6"/>
            </a:pPr>
            <a:endParaRPr lang="en-US" sz="2400" dirty="0">
              <a:latin typeface="Arial Narrow" panose="020B0606020202030204" pitchFamily="34" charset="0"/>
            </a:endParaRPr>
          </a:p>
          <a:p>
            <a:pPr marL="514350" indent="-514350">
              <a:lnSpc>
                <a:spcPct val="120000"/>
              </a:lnSpc>
              <a:spcBef>
                <a:spcPts val="0"/>
              </a:spcBef>
              <a:spcAft>
                <a:spcPts val="600"/>
              </a:spcAft>
              <a:buFont typeface="+mj-lt"/>
              <a:buAutoNum type="arabicPeriod" startAt="3"/>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100" dirty="0">
              <a:latin typeface="Arial Narrow" panose="020B0606020202030204" pitchFamily="34" charset="0"/>
            </a:endParaRPr>
          </a:p>
        </p:txBody>
      </p:sp>
      <p:pic>
        <p:nvPicPr>
          <p:cNvPr id="4" name="Picture 3">
            <a:extLst>
              <a:ext uri="{FF2B5EF4-FFF2-40B4-BE49-F238E27FC236}">
                <a16:creationId xmlns:a16="http://schemas.microsoft.com/office/drawing/2014/main" id="{BAEA189F-5303-4EAA-80BC-6554DA571C3D}"/>
              </a:ext>
            </a:extLst>
          </p:cNvPr>
          <p:cNvPicPr>
            <a:picLocks noChangeAspect="1"/>
          </p:cNvPicPr>
          <p:nvPr/>
        </p:nvPicPr>
        <p:blipFill>
          <a:blip r:embed="rId2"/>
          <a:stretch>
            <a:fillRect/>
          </a:stretch>
        </p:blipFill>
        <p:spPr>
          <a:xfrm>
            <a:off x="2222216" y="2277188"/>
            <a:ext cx="4946057" cy="4069218"/>
          </a:xfrm>
          <a:prstGeom prst="rect">
            <a:avLst/>
          </a:prstGeom>
        </p:spPr>
      </p:pic>
      <p:sp>
        <p:nvSpPr>
          <p:cNvPr id="6" name="Oval 5">
            <a:extLst>
              <a:ext uri="{FF2B5EF4-FFF2-40B4-BE49-F238E27FC236}">
                <a16:creationId xmlns:a16="http://schemas.microsoft.com/office/drawing/2014/main" id="{5A18890F-EE62-4861-BB71-5FF92C6FD9DA}"/>
              </a:ext>
            </a:extLst>
          </p:cNvPr>
          <p:cNvSpPr/>
          <p:nvPr/>
        </p:nvSpPr>
        <p:spPr>
          <a:xfrm>
            <a:off x="3824576" y="4283600"/>
            <a:ext cx="1741336" cy="461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37</a:t>
            </a:fld>
            <a:endParaRPr lang="en-US"/>
          </a:p>
        </p:txBody>
      </p:sp>
    </p:spTree>
    <p:extLst>
      <p:ext uri="{BB962C8B-B14F-4D97-AF65-F5344CB8AC3E}">
        <p14:creationId xmlns:p14="http://schemas.microsoft.com/office/powerpoint/2010/main" val="7445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Narrow" panose="020B0606020202030204" pitchFamily="34" charset="0"/>
              </a:rPr>
              <a:t>DocuSign Envelope (Cont’d)</a:t>
            </a:r>
          </a:p>
        </p:txBody>
      </p:sp>
      <p:sp>
        <p:nvSpPr>
          <p:cNvPr id="3" name="Content Placeholder 2"/>
          <p:cNvSpPr>
            <a:spLocks noGrp="1"/>
          </p:cNvSpPr>
          <p:nvPr>
            <p:ph idx="1"/>
          </p:nvPr>
        </p:nvSpPr>
        <p:spPr>
          <a:xfrm>
            <a:off x="328473" y="1145309"/>
            <a:ext cx="8407153" cy="5421746"/>
          </a:xfrm>
        </p:spPr>
        <p:txBody>
          <a:bodyPr vert="horz" lIns="91440" tIns="45720" rIns="91440" bIns="45720" rtlCol="0" anchor="t">
            <a:normAutofit/>
          </a:bodyPr>
          <a:lstStyle/>
          <a:p>
            <a:pPr marL="514350" indent="-514350">
              <a:lnSpc>
                <a:spcPct val="120000"/>
              </a:lnSpc>
              <a:spcBef>
                <a:spcPts val="0"/>
              </a:spcBef>
              <a:spcAft>
                <a:spcPts val="600"/>
              </a:spcAft>
              <a:buFont typeface="+mj-lt"/>
              <a:buAutoNum type="arabicPeriod" startAt="7"/>
            </a:pPr>
            <a:r>
              <a:rPr lang="en-US" sz="2000" dirty="0"/>
              <a:t>Once the Document opens, select “</a:t>
            </a:r>
            <a:r>
              <a:rPr lang="en-US" sz="2000" b="1" u="sng" dirty="0"/>
              <a:t>Other Actions</a:t>
            </a:r>
            <a:r>
              <a:rPr lang="en-US" sz="2000" dirty="0"/>
              <a:t>”</a:t>
            </a:r>
          </a:p>
          <a:p>
            <a:pPr marL="514350" indent="-514350">
              <a:lnSpc>
                <a:spcPct val="120000"/>
              </a:lnSpc>
              <a:spcBef>
                <a:spcPts val="0"/>
              </a:spcBef>
              <a:spcAft>
                <a:spcPts val="600"/>
              </a:spcAft>
              <a:buFont typeface="+mj-lt"/>
              <a:buAutoNum type="arabicPeriod" startAt="7"/>
            </a:pPr>
            <a:endParaRPr lang="en-US" sz="2000" dirty="0"/>
          </a:p>
          <a:p>
            <a:pPr marL="514350" indent="-514350">
              <a:lnSpc>
                <a:spcPct val="120000"/>
              </a:lnSpc>
              <a:spcBef>
                <a:spcPts val="0"/>
              </a:spcBef>
              <a:spcAft>
                <a:spcPts val="600"/>
              </a:spcAft>
              <a:buFont typeface="+mj-lt"/>
              <a:buAutoNum type="arabicPeriod" startAt="7"/>
            </a:pPr>
            <a:endParaRPr lang="en-US" sz="2000" dirty="0"/>
          </a:p>
          <a:p>
            <a:pPr marL="514350" indent="-514350">
              <a:lnSpc>
                <a:spcPct val="120000"/>
              </a:lnSpc>
              <a:spcBef>
                <a:spcPts val="0"/>
              </a:spcBef>
              <a:spcAft>
                <a:spcPts val="600"/>
              </a:spcAft>
              <a:buFont typeface="+mj-lt"/>
              <a:buAutoNum type="arabicPeriod" startAt="7"/>
            </a:pPr>
            <a:r>
              <a:rPr lang="en-US" sz="2000" dirty="0"/>
              <a:t>From the drop-down select “</a:t>
            </a:r>
            <a:r>
              <a:rPr lang="en-US" sz="2000" b="1" u="sng" dirty="0"/>
              <a:t>Clone”</a:t>
            </a:r>
          </a:p>
          <a:p>
            <a:pPr marL="514350" indent="-514350">
              <a:lnSpc>
                <a:spcPct val="120000"/>
              </a:lnSpc>
              <a:spcBef>
                <a:spcPts val="0"/>
              </a:spcBef>
              <a:spcAft>
                <a:spcPts val="600"/>
              </a:spcAft>
              <a:buFont typeface="+mj-lt"/>
              <a:buAutoNum type="arabicPeriod" startAt="7"/>
            </a:pPr>
            <a:endParaRPr lang="en-US" sz="2000" dirty="0"/>
          </a:p>
          <a:p>
            <a:pPr marL="0" indent="0">
              <a:lnSpc>
                <a:spcPct val="120000"/>
              </a:lnSpc>
              <a:spcBef>
                <a:spcPts val="0"/>
              </a:spcBef>
              <a:spcAft>
                <a:spcPts val="600"/>
              </a:spcAft>
              <a:buNone/>
            </a:pPr>
            <a:endParaRPr lang="en-US" sz="2000" dirty="0"/>
          </a:p>
          <a:p>
            <a:pPr marL="514350" indent="-514350">
              <a:lnSpc>
                <a:spcPct val="120000"/>
              </a:lnSpc>
              <a:spcBef>
                <a:spcPts val="0"/>
              </a:spcBef>
              <a:spcAft>
                <a:spcPts val="600"/>
              </a:spcAft>
              <a:buFont typeface="+mj-lt"/>
              <a:buAutoNum type="arabicPeriod" startAt="5"/>
            </a:pPr>
            <a:endParaRPr lang="en-US" sz="2000" dirty="0"/>
          </a:p>
          <a:p>
            <a:pPr marL="514350" indent="-514350">
              <a:lnSpc>
                <a:spcPct val="120000"/>
              </a:lnSpc>
              <a:spcBef>
                <a:spcPts val="0"/>
              </a:spcBef>
              <a:spcAft>
                <a:spcPts val="600"/>
              </a:spcAft>
              <a:buFont typeface="+mj-lt"/>
              <a:buAutoNum type="arabicPeriod" startAt="9"/>
            </a:pPr>
            <a:r>
              <a:rPr lang="en-US" sz="2000" dirty="0"/>
              <a:t>This will copy your initial request and allow you to resend to the recipient to complete the form again.  Please make sure to update the “</a:t>
            </a:r>
            <a:r>
              <a:rPr lang="en-US" sz="2000" b="1" u="sng" dirty="0"/>
              <a:t>Email Message</a:t>
            </a:r>
            <a:r>
              <a:rPr lang="en-US" sz="2000" dirty="0"/>
              <a:t>” to provide clarification to the recipient what is needed and then select “</a:t>
            </a:r>
            <a:r>
              <a:rPr lang="en-US" sz="2000" b="1" u="sng" dirty="0"/>
              <a:t>Send Now</a:t>
            </a:r>
            <a:r>
              <a:rPr lang="en-US" sz="2000" dirty="0"/>
              <a:t>”</a:t>
            </a:r>
          </a:p>
          <a:p>
            <a:pPr marL="0" indent="0">
              <a:lnSpc>
                <a:spcPct val="120000"/>
              </a:lnSpc>
              <a:spcBef>
                <a:spcPts val="0"/>
              </a:spcBef>
              <a:spcAft>
                <a:spcPts val="600"/>
              </a:spcAft>
              <a:buNone/>
            </a:pPr>
            <a:endParaRPr lang="en-US" sz="3200" dirty="0">
              <a:latin typeface="Arial Narrow" panose="020B0606020202030204" pitchFamily="34" charset="0"/>
            </a:endParaRPr>
          </a:p>
          <a:p>
            <a:pPr marL="514350" indent="-514350">
              <a:lnSpc>
                <a:spcPct val="120000"/>
              </a:lnSpc>
              <a:spcBef>
                <a:spcPts val="0"/>
              </a:spcBef>
              <a:spcAft>
                <a:spcPts val="600"/>
              </a:spcAft>
              <a:buFont typeface="+mj-lt"/>
              <a:buAutoNum type="arabicPeriod" startAt="3"/>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a:p>
            <a:pPr marL="0" indent="0">
              <a:lnSpc>
                <a:spcPct val="120000"/>
              </a:lnSpc>
              <a:spcBef>
                <a:spcPts val="0"/>
              </a:spcBef>
              <a:spcAft>
                <a:spcPts val="600"/>
              </a:spcAft>
              <a:buNone/>
            </a:pPr>
            <a:endParaRPr lang="en-US" sz="100" dirty="0">
              <a:latin typeface="Arial Narrow" panose="020B0606020202030204" pitchFamily="34" charset="0"/>
            </a:endParaRPr>
          </a:p>
        </p:txBody>
      </p:sp>
      <p:pic>
        <p:nvPicPr>
          <p:cNvPr id="10" name="Picture 9">
            <a:extLst>
              <a:ext uri="{FF2B5EF4-FFF2-40B4-BE49-F238E27FC236}">
                <a16:creationId xmlns:a16="http://schemas.microsoft.com/office/drawing/2014/main" id="{E4605D7A-C054-42FA-A088-58B0C08A9C2A}"/>
              </a:ext>
            </a:extLst>
          </p:cNvPr>
          <p:cNvPicPr/>
          <p:nvPr/>
        </p:nvPicPr>
        <p:blipFill>
          <a:blip r:embed="rId2"/>
          <a:stretch>
            <a:fillRect/>
          </a:stretch>
        </p:blipFill>
        <p:spPr>
          <a:xfrm>
            <a:off x="1895475" y="1581797"/>
            <a:ext cx="3133725" cy="752475"/>
          </a:xfrm>
          <a:prstGeom prst="rect">
            <a:avLst/>
          </a:prstGeom>
        </p:spPr>
      </p:pic>
      <p:pic>
        <p:nvPicPr>
          <p:cNvPr id="11" name="Picture 10">
            <a:extLst>
              <a:ext uri="{FF2B5EF4-FFF2-40B4-BE49-F238E27FC236}">
                <a16:creationId xmlns:a16="http://schemas.microsoft.com/office/drawing/2014/main" id="{FC207196-C812-483E-9382-47974CFDC274}"/>
              </a:ext>
            </a:extLst>
          </p:cNvPr>
          <p:cNvPicPr/>
          <p:nvPr/>
        </p:nvPicPr>
        <p:blipFill>
          <a:blip r:embed="rId3"/>
          <a:stretch>
            <a:fillRect/>
          </a:stretch>
        </p:blipFill>
        <p:spPr>
          <a:xfrm>
            <a:off x="5394961" y="2005741"/>
            <a:ext cx="2667662" cy="2287963"/>
          </a:xfrm>
          <a:prstGeom prst="rect">
            <a:avLst/>
          </a:prstGeom>
        </p:spPr>
      </p:pic>
      <p:sp>
        <p:nvSpPr>
          <p:cNvPr id="8" name="Oval 7">
            <a:extLst>
              <a:ext uri="{FF2B5EF4-FFF2-40B4-BE49-F238E27FC236}">
                <a16:creationId xmlns:a16="http://schemas.microsoft.com/office/drawing/2014/main" id="{602D45C4-9756-4311-870D-D1FCBD6C4D49}"/>
              </a:ext>
            </a:extLst>
          </p:cNvPr>
          <p:cNvSpPr/>
          <p:nvPr/>
        </p:nvSpPr>
        <p:spPr>
          <a:xfrm>
            <a:off x="3172569" y="1637969"/>
            <a:ext cx="1590261" cy="445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9245289B-A723-482C-86AE-EBB4260C4871}"/>
              </a:ext>
            </a:extLst>
          </p:cNvPr>
          <p:cNvSpPr>
            <a:spLocks noGrp="1"/>
          </p:cNvSpPr>
          <p:nvPr>
            <p:ph type="sldNum" sz="quarter" idx="12"/>
          </p:nvPr>
        </p:nvSpPr>
        <p:spPr>
          <a:xfrm>
            <a:off x="8229600" y="6629400"/>
            <a:ext cx="914400" cy="228600"/>
          </a:xfrm>
        </p:spPr>
        <p:txBody>
          <a:bodyPr/>
          <a:lstStyle/>
          <a:p>
            <a:fld id="{07D33A87-F5E1-4752-BA3A-B8491AEA3B24}" type="slidenum">
              <a:rPr lang="en-US" smtClean="0"/>
              <a:t>38</a:t>
            </a:fld>
            <a:endParaRPr lang="en-US"/>
          </a:p>
        </p:txBody>
      </p:sp>
    </p:spTree>
    <p:extLst>
      <p:ext uri="{BB962C8B-B14F-4D97-AF65-F5344CB8AC3E}">
        <p14:creationId xmlns:p14="http://schemas.microsoft.com/office/powerpoint/2010/main" val="277409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87DA-0A5C-457F-B6FB-6093EE712C84}"/>
              </a:ext>
            </a:extLst>
          </p:cNvPr>
          <p:cNvSpPr>
            <a:spLocks noGrp="1"/>
          </p:cNvSpPr>
          <p:nvPr>
            <p:ph type="ctrTitle"/>
          </p:nvPr>
        </p:nvSpPr>
        <p:spPr/>
        <p:txBody>
          <a:bodyPr/>
          <a:lstStyle/>
          <a:p>
            <a:r>
              <a:rPr lang="en-US" sz="2700" dirty="0"/>
              <a:t>Travel User Group</a:t>
            </a:r>
            <a:r>
              <a:rPr lang="en-US" dirty="0"/>
              <a:t/>
            </a:r>
            <a:br>
              <a:rPr lang="en-US" dirty="0"/>
            </a:br>
            <a:r>
              <a:rPr lang="en-US" b="0" dirty="0"/>
              <a:t>Impact23 Update</a:t>
            </a:r>
            <a:endParaRPr lang="en-US" b="0" i="1" dirty="0">
              <a:cs typeface="Calibri"/>
            </a:endParaRPr>
          </a:p>
        </p:txBody>
      </p:sp>
      <p:sp>
        <p:nvSpPr>
          <p:cNvPr id="3" name="Subtitle 2">
            <a:extLst>
              <a:ext uri="{FF2B5EF4-FFF2-40B4-BE49-F238E27FC236}">
                <a16:creationId xmlns:a16="http://schemas.microsoft.com/office/drawing/2014/main" id="{B1D559D4-C3C2-4E4F-8BEC-BFDD1E9AA232}"/>
              </a:ext>
            </a:extLst>
          </p:cNvPr>
          <p:cNvSpPr>
            <a:spLocks noGrp="1"/>
          </p:cNvSpPr>
          <p:nvPr>
            <p:ph type="subTitle" idx="1"/>
          </p:nvPr>
        </p:nvSpPr>
        <p:spPr/>
        <p:txBody>
          <a:bodyPr vert="horz" lIns="68580" tIns="34290" rIns="68580" bIns="34290" rtlCol="0" anchor="t">
            <a:normAutofit/>
          </a:bodyPr>
          <a:lstStyle/>
          <a:p>
            <a:r>
              <a:rPr lang="en-US" sz="1350" dirty="0"/>
              <a:t>February 28, 2022</a:t>
            </a:r>
            <a:endParaRPr lang="en-US" sz="1350" dirty="0">
              <a:cs typeface="Calibri"/>
            </a:endParaRPr>
          </a:p>
        </p:txBody>
      </p:sp>
    </p:spTree>
    <p:extLst>
      <p:ext uri="{BB962C8B-B14F-4D97-AF65-F5344CB8AC3E}">
        <p14:creationId xmlns:p14="http://schemas.microsoft.com/office/powerpoint/2010/main" val="412228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a:latin typeface="Arial Narrow" panose="020B0606020202030204" pitchFamily="34" charset="0"/>
              </a:rPr>
              <a:t>New Travel Coordinator Trainings</a:t>
            </a:r>
          </a:p>
        </p:txBody>
      </p:sp>
      <p:sp>
        <p:nvSpPr>
          <p:cNvPr id="3" name="Content Placeholder 2"/>
          <p:cNvSpPr>
            <a:spLocks noGrp="1"/>
          </p:cNvSpPr>
          <p:nvPr>
            <p:ph idx="1"/>
          </p:nvPr>
        </p:nvSpPr>
        <p:spPr>
          <a:xfrm>
            <a:off x="840000" y="1319841"/>
            <a:ext cx="7812294" cy="4934309"/>
          </a:xfrm>
        </p:spPr>
        <p:txBody>
          <a:bodyPr>
            <a:normAutofit/>
          </a:bodyPr>
          <a:lstStyle/>
          <a:p>
            <a:pPr marL="0" indent="0">
              <a:buNone/>
            </a:pPr>
            <a:r>
              <a:rPr lang="en-US" dirty="0">
                <a:latin typeface="Arial Narrow" panose="020B0606020202030204" pitchFamily="34" charset="0"/>
              </a:rPr>
              <a:t>Date: </a:t>
            </a:r>
            <a:r>
              <a:rPr lang="en-US" dirty="0">
                <a:solidFill>
                  <a:schemeClr val="tx1">
                    <a:lumMod val="95000"/>
                    <a:lumOff val="5000"/>
                  </a:schemeClr>
                </a:solidFill>
                <a:latin typeface="Arial Narrow" panose="020B0606020202030204" pitchFamily="34" charset="0"/>
              </a:rPr>
              <a:t>Wednesday, March 9, 2022</a:t>
            </a:r>
          </a:p>
          <a:p>
            <a:pPr lvl="2"/>
            <a:r>
              <a:rPr lang="en-US" sz="2400" dirty="0">
                <a:solidFill>
                  <a:schemeClr val="tx1">
                    <a:lumMod val="95000"/>
                    <a:lumOff val="5000"/>
                  </a:schemeClr>
                </a:solidFill>
                <a:latin typeface="Arial Narrow" panose="020B0606020202030204" pitchFamily="34" charset="0"/>
              </a:rPr>
              <a:t>10:00 – 11:30</a:t>
            </a:r>
          </a:p>
          <a:p>
            <a:pPr lvl="2"/>
            <a:r>
              <a:rPr lang="en-US" sz="2400" dirty="0">
                <a:solidFill>
                  <a:schemeClr val="tx1">
                    <a:lumMod val="95000"/>
                    <a:lumOff val="5000"/>
                  </a:schemeClr>
                </a:solidFill>
                <a:latin typeface="Arial Narrow" panose="020B0606020202030204" pitchFamily="34" charset="0"/>
              </a:rPr>
              <a:t>Will be a short, high level policy overview</a:t>
            </a:r>
          </a:p>
          <a:p>
            <a:pPr lvl="2"/>
            <a:r>
              <a:rPr lang="en-US" sz="2400" dirty="0">
                <a:solidFill>
                  <a:schemeClr val="tx1">
                    <a:lumMod val="95000"/>
                    <a:lumOff val="5000"/>
                  </a:schemeClr>
                </a:solidFill>
                <a:latin typeface="Arial Narrow" panose="020B0606020202030204" pitchFamily="34" charset="0"/>
              </a:rPr>
              <a:t>Training will be held via zoom so registration via LMS is required in advance</a:t>
            </a:r>
          </a:p>
          <a:p>
            <a:pPr marL="3175" lvl="1" indent="0">
              <a:buNone/>
            </a:pPr>
            <a:endParaRPr lang="en-US" dirty="0">
              <a:latin typeface="Arial Narrow" panose="020B0606020202030204" pitchFamily="34" charset="0"/>
            </a:endParaRPr>
          </a:p>
          <a:p>
            <a:pPr marL="0" indent="0">
              <a:buNone/>
            </a:pPr>
            <a:endParaRPr lang="en-US" sz="25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07D33A87-F5E1-4752-BA3A-B8491AEA3B24}" type="slidenum">
              <a:rPr lang="en-US" smtClean="0"/>
              <a:t>4</a:t>
            </a:fld>
            <a:endParaRPr lang="en-US"/>
          </a:p>
        </p:txBody>
      </p:sp>
    </p:spTree>
    <p:extLst>
      <p:ext uri="{BB962C8B-B14F-4D97-AF65-F5344CB8AC3E}">
        <p14:creationId xmlns:p14="http://schemas.microsoft.com/office/powerpoint/2010/main" val="233855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2CC6-646F-497A-AD94-181789E3EFDC}"/>
              </a:ext>
            </a:extLst>
          </p:cNvPr>
          <p:cNvSpPr>
            <a:spLocks noGrp="1"/>
          </p:cNvSpPr>
          <p:nvPr>
            <p:ph type="title"/>
          </p:nvPr>
        </p:nvSpPr>
        <p:spPr>
          <a:xfrm>
            <a:off x="813062" y="1199713"/>
            <a:ext cx="7521381" cy="418338"/>
          </a:xfrm>
        </p:spPr>
        <p:txBody>
          <a:bodyPr/>
          <a:lstStyle/>
          <a:p>
            <a:r>
              <a:rPr lang="en-US" dirty="0"/>
              <a:t>Impact23 Program</a:t>
            </a:r>
          </a:p>
        </p:txBody>
      </p:sp>
      <p:sp>
        <p:nvSpPr>
          <p:cNvPr id="3" name="Text Placeholder 2">
            <a:extLst>
              <a:ext uri="{FF2B5EF4-FFF2-40B4-BE49-F238E27FC236}">
                <a16:creationId xmlns:a16="http://schemas.microsoft.com/office/drawing/2014/main" id="{6E247422-9891-47DF-B149-CCD2036A1E4A}"/>
              </a:ext>
            </a:extLst>
          </p:cNvPr>
          <p:cNvSpPr>
            <a:spLocks noGrp="1"/>
          </p:cNvSpPr>
          <p:nvPr>
            <p:ph type="body" idx="10"/>
          </p:nvPr>
        </p:nvSpPr>
        <p:spPr>
          <a:xfrm>
            <a:off x="811309" y="1615341"/>
            <a:ext cx="7521381" cy="233172"/>
          </a:xfrm>
        </p:spPr>
        <p:txBody>
          <a:bodyPr/>
          <a:lstStyle/>
          <a:p>
            <a:r>
              <a:rPr lang="en-US" dirty="0"/>
              <a:t>Modernizing UC Riverside’s Financial Systems</a:t>
            </a:r>
          </a:p>
        </p:txBody>
      </p:sp>
      <p:sp>
        <p:nvSpPr>
          <p:cNvPr id="4" name="Slide Number Placeholder 3">
            <a:extLst>
              <a:ext uri="{FF2B5EF4-FFF2-40B4-BE49-F238E27FC236}">
                <a16:creationId xmlns:a16="http://schemas.microsoft.com/office/drawing/2014/main" id="{8C8D18E4-DE0F-443B-850A-19F18DDD27F6}"/>
              </a:ext>
            </a:extLst>
          </p:cNvPr>
          <p:cNvSpPr>
            <a:spLocks noGrp="1"/>
          </p:cNvSpPr>
          <p:nvPr>
            <p:ph type="sldNum" sz="quarter" idx="12"/>
          </p:nvPr>
        </p:nvSpPr>
        <p:spPr>
          <a:xfrm>
            <a:off x="-2641" y="6264494"/>
            <a:ext cx="407087" cy="456762"/>
          </a:xfrm>
        </p:spPr>
        <p:txBody>
          <a:bodyPr/>
          <a:lstStyle/>
          <a:p>
            <a:fld id="{7B71A368-6F16-4F47-B26D-B9BF600B5BD6}" type="slidenum">
              <a:rPr lang="en-US" smtClean="0"/>
              <a:pPr/>
              <a:t>40</a:t>
            </a:fld>
            <a:endParaRPr lang="en-US" dirty="0"/>
          </a:p>
        </p:txBody>
      </p:sp>
      <p:grpSp>
        <p:nvGrpSpPr>
          <p:cNvPr id="12" name="Group 11">
            <a:extLst>
              <a:ext uri="{FF2B5EF4-FFF2-40B4-BE49-F238E27FC236}">
                <a16:creationId xmlns:a16="http://schemas.microsoft.com/office/drawing/2014/main" id="{54B3C26F-2EEA-4092-97CA-29E7B2102A07}"/>
              </a:ext>
            </a:extLst>
          </p:cNvPr>
          <p:cNvGrpSpPr/>
          <p:nvPr/>
        </p:nvGrpSpPr>
        <p:grpSpPr>
          <a:xfrm>
            <a:off x="663376" y="2259675"/>
            <a:ext cx="8480624" cy="1571693"/>
            <a:chOff x="136355" y="1728264"/>
            <a:chExt cx="11919290" cy="2017453"/>
          </a:xfrm>
        </p:grpSpPr>
        <p:pic>
          <p:nvPicPr>
            <p:cNvPr id="5" name="Picture 3" descr="Chart, timeline&#10;&#10;Description automatically generated">
              <a:extLst>
                <a:ext uri="{FF2B5EF4-FFF2-40B4-BE49-F238E27FC236}">
                  <a16:creationId xmlns:a16="http://schemas.microsoft.com/office/drawing/2014/main" id="{7049A143-8469-4DB7-AE1F-27394ACC830C}"/>
                </a:ext>
              </a:extLst>
            </p:cNvPr>
            <p:cNvPicPr>
              <a:picLocks noChangeAspect="1"/>
            </p:cNvPicPr>
            <p:nvPr/>
          </p:nvPicPr>
          <p:blipFill rotWithShape="1">
            <a:blip r:embed="rId3"/>
            <a:srcRect r="-67" b="17241"/>
            <a:stretch/>
          </p:blipFill>
          <p:spPr>
            <a:xfrm>
              <a:off x="136355" y="2397781"/>
              <a:ext cx="11919290" cy="1347936"/>
            </a:xfrm>
            <a:prstGeom prst="rect">
              <a:avLst/>
            </a:prstGeom>
          </p:spPr>
        </p:pic>
        <p:cxnSp>
          <p:nvCxnSpPr>
            <p:cNvPr id="6" name="Straight Arrow Connector 5">
              <a:extLst>
                <a:ext uri="{FF2B5EF4-FFF2-40B4-BE49-F238E27FC236}">
                  <a16:creationId xmlns:a16="http://schemas.microsoft.com/office/drawing/2014/main" id="{A5260578-5A05-45A0-8DAE-72FFA72A0845}"/>
                </a:ext>
              </a:extLst>
            </p:cNvPr>
            <p:cNvCxnSpPr/>
            <p:nvPr/>
          </p:nvCxnSpPr>
          <p:spPr>
            <a:xfrm>
              <a:off x="3415460" y="1987444"/>
              <a:ext cx="8022" cy="529390"/>
            </a:xfrm>
            <a:prstGeom prst="straightConnector1">
              <a:avLst/>
            </a:prstGeom>
          </p:spPr>
          <p:style>
            <a:lnRef idx="3">
              <a:schemeClr val="accent5"/>
            </a:lnRef>
            <a:fillRef idx="0">
              <a:schemeClr val="accent5"/>
            </a:fillRef>
            <a:effectRef idx="2">
              <a:schemeClr val="accent5"/>
            </a:effectRef>
            <a:fontRef idx="minor">
              <a:schemeClr val="tx1"/>
            </a:fontRef>
          </p:style>
        </p:cxnSp>
        <p:sp>
          <p:nvSpPr>
            <p:cNvPr id="7" name="Star: 5 Points 6">
              <a:extLst>
                <a:ext uri="{FF2B5EF4-FFF2-40B4-BE49-F238E27FC236}">
                  <a16:creationId xmlns:a16="http://schemas.microsoft.com/office/drawing/2014/main" id="{FDE4A783-090B-4371-BC10-258297E1489F}"/>
                </a:ext>
              </a:extLst>
            </p:cNvPr>
            <p:cNvSpPr/>
            <p:nvPr/>
          </p:nvSpPr>
          <p:spPr>
            <a:xfrm>
              <a:off x="3192376" y="1732273"/>
              <a:ext cx="457201" cy="44115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52B22E1B-B7F5-456F-B359-49FD30DFC09C}"/>
                </a:ext>
              </a:extLst>
            </p:cNvPr>
            <p:cNvSpPr txBox="1"/>
            <p:nvPr/>
          </p:nvSpPr>
          <p:spPr>
            <a:xfrm>
              <a:off x="3649576" y="1728264"/>
              <a:ext cx="2743200" cy="35556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dirty="0">
                  <a:solidFill>
                    <a:srgbClr val="003CA6"/>
                  </a:solidFill>
                </a:rPr>
                <a:t>We Are Here!</a:t>
              </a:r>
              <a:endParaRPr lang="en-US" sz="1350" b="1" dirty="0">
                <a:solidFill>
                  <a:srgbClr val="003CA6"/>
                </a:solidFill>
                <a:cs typeface="Calibri"/>
              </a:endParaRPr>
            </a:p>
          </p:txBody>
        </p:sp>
        <p:cxnSp>
          <p:nvCxnSpPr>
            <p:cNvPr id="9" name="Straight Arrow Connector 8">
              <a:extLst>
                <a:ext uri="{FF2B5EF4-FFF2-40B4-BE49-F238E27FC236}">
                  <a16:creationId xmlns:a16="http://schemas.microsoft.com/office/drawing/2014/main" id="{CEF54916-2840-4B48-8C51-16A18CF9AE4A}"/>
                </a:ext>
              </a:extLst>
            </p:cNvPr>
            <p:cNvCxnSpPr>
              <a:cxnSpLocks/>
            </p:cNvCxnSpPr>
            <p:nvPr/>
          </p:nvCxnSpPr>
          <p:spPr>
            <a:xfrm>
              <a:off x="4958669" y="2269191"/>
              <a:ext cx="8022" cy="529390"/>
            </a:xfrm>
            <a:prstGeom prst="straightConnector1">
              <a:avLst/>
            </a:prstGeom>
            <a:ln>
              <a:solidFill>
                <a:schemeClr val="accent2">
                  <a:lumMod val="75000"/>
                </a:schemeClr>
              </a:solidFill>
            </a:ln>
          </p:spPr>
          <p:style>
            <a:lnRef idx="3">
              <a:schemeClr val="accent5"/>
            </a:lnRef>
            <a:fillRef idx="0">
              <a:schemeClr val="accent5"/>
            </a:fillRef>
            <a:effectRef idx="2">
              <a:schemeClr val="accent5"/>
            </a:effectRef>
            <a:fontRef idx="minor">
              <a:schemeClr val="tx1"/>
            </a:fontRef>
          </p:style>
        </p:cxnSp>
        <p:sp>
          <p:nvSpPr>
            <p:cNvPr id="10" name="Star: 5 Points 9">
              <a:extLst>
                <a:ext uri="{FF2B5EF4-FFF2-40B4-BE49-F238E27FC236}">
                  <a16:creationId xmlns:a16="http://schemas.microsoft.com/office/drawing/2014/main" id="{CCB918EE-7951-4621-B574-EC11F76AE8EB}"/>
                </a:ext>
              </a:extLst>
            </p:cNvPr>
            <p:cNvSpPr/>
            <p:nvPr/>
          </p:nvSpPr>
          <p:spPr>
            <a:xfrm>
              <a:off x="4780408" y="2174104"/>
              <a:ext cx="373958" cy="306689"/>
            </a:xfrm>
            <a:prstGeom prst="star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EB81B719-FFE2-4723-A79E-72C321E5F4F6}"/>
                </a:ext>
              </a:extLst>
            </p:cNvPr>
            <p:cNvSpPr txBox="1"/>
            <p:nvPr/>
          </p:nvSpPr>
          <p:spPr>
            <a:xfrm>
              <a:off x="5154364" y="2176498"/>
              <a:ext cx="2743200" cy="2963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b="1" dirty="0">
                  <a:solidFill>
                    <a:schemeClr val="accent2"/>
                  </a:solidFill>
                </a:rPr>
                <a:t>Concur Launch!</a:t>
              </a:r>
              <a:endParaRPr lang="en-US" sz="1050" b="1" dirty="0">
                <a:solidFill>
                  <a:schemeClr val="accent2"/>
                </a:solidFill>
                <a:cs typeface="Calibri"/>
              </a:endParaRPr>
            </a:p>
          </p:txBody>
        </p:sp>
      </p:grpSp>
      <p:sp>
        <p:nvSpPr>
          <p:cNvPr id="13" name="Rectangle 12">
            <a:extLst>
              <a:ext uri="{FF2B5EF4-FFF2-40B4-BE49-F238E27FC236}">
                <a16:creationId xmlns:a16="http://schemas.microsoft.com/office/drawing/2014/main" id="{3058A59A-46B7-44A5-BBD2-46EB0151BD16}"/>
              </a:ext>
            </a:extLst>
          </p:cNvPr>
          <p:cNvSpPr/>
          <p:nvPr/>
        </p:nvSpPr>
        <p:spPr>
          <a:xfrm>
            <a:off x="935899" y="4206920"/>
            <a:ext cx="7935578" cy="1858842"/>
          </a:xfrm>
          <a:prstGeom prst="rect">
            <a:avLst/>
          </a:prstGeom>
        </p:spPr>
        <p:txBody>
          <a:bodyPr wrap="square" lIns="68580" tIns="34290" rIns="68580" bIns="34290" anchor="t">
            <a:spAutoFit/>
          </a:bodyPr>
          <a:lstStyle/>
          <a:p>
            <a:pPr marL="214313" indent="-214313">
              <a:buFont typeface="Arial" panose="020B0604020202020204" pitchFamily="34" charset="0"/>
              <a:buChar char="•"/>
            </a:pPr>
            <a:r>
              <a:rPr lang="en-US" sz="1163" dirty="0"/>
              <a:t>The Impact23 program is a multi-year initiative that will transform how UC Riverside (UCR) transacts, develops budgets, tracks spending/revenue, and performs financial reporting. Replacement financial systems to include Concur, Kuali, and Oracle. </a:t>
            </a:r>
          </a:p>
          <a:p>
            <a:pPr marL="214313" indent="-214313">
              <a:buFont typeface="Arial" panose="020B0604020202020204" pitchFamily="34" charset="0"/>
              <a:buChar char="•"/>
            </a:pPr>
            <a:endParaRPr lang="en-US" sz="1163" dirty="0"/>
          </a:p>
          <a:p>
            <a:pPr marL="214313" indent="-214313">
              <a:buFont typeface="Arial" panose="020B0604020202020204" pitchFamily="34" charset="0"/>
              <a:buChar char="•"/>
            </a:pPr>
            <a:r>
              <a:rPr lang="en-US" sz="1163" dirty="0"/>
              <a:t>UC Riverside will implement a revised Chart of Accounts when we launch the Oracle financial system in July 2023.   </a:t>
            </a:r>
            <a:br>
              <a:rPr lang="en-US" sz="1163" dirty="0"/>
            </a:br>
            <a:endParaRPr lang="en-US" sz="1163" dirty="0"/>
          </a:p>
          <a:p>
            <a:pPr marL="214313" indent="-214313">
              <a:buFont typeface="Arial" panose="020B0604020202020204" pitchFamily="34" charset="0"/>
              <a:buChar char="•"/>
            </a:pPr>
            <a:r>
              <a:rPr lang="en-US" sz="1163" dirty="0"/>
              <a:t>To standardize UCR’s technology and better meet the University’s long-term needs, existing homegrown systems </a:t>
            </a:r>
            <a:br>
              <a:rPr lang="en-US" sz="1163" dirty="0"/>
            </a:br>
            <a:r>
              <a:rPr lang="en-US" sz="1163" dirty="0"/>
              <a:t>(i.e., </a:t>
            </a:r>
            <a:r>
              <a:rPr lang="en-US" sz="1163" dirty="0" err="1"/>
              <a:t>eBuy</a:t>
            </a:r>
            <a:r>
              <a:rPr lang="en-US" sz="1163" dirty="0"/>
              <a:t>, </a:t>
            </a:r>
            <a:r>
              <a:rPr lang="en-US" sz="1163" dirty="0" err="1"/>
              <a:t>iTravel</a:t>
            </a:r>
            <a:r>
              <a:rPr lang="en-US" sz="1163" dirty="0"/>
              <a:t>, etc.) will migrate to new technology as part of the transition to a new enterprise financial system. </a:t>
            </a:r>
            <a:br>
              <a:rPr lang="en-US" sz="1163" dirty="0"/>
            </a:br>
            <a:endParaRPr lang="en-US" sz="1163" dirty="0"/>
          </a:p>
          <a:p>
            <a:pPr marL="214313" indent="-214313">
              <a:buFont typeface="Arial" panose="020B0604020202020204" pitchFamily="34" charset="0"/>
              <a:buChar char="•"/>
            </a:pPr>
            <a:r>
              <a:rPr lang="en-US" sz="1163" dirty="0"/>
              <a:t>The </a:t>
            </a:r>
            <a:r>
              <a:rPr lang="en-US" sz="1163" dirty="0">
                <a:solidFill>
                  <a:srgbClr val="003CA6"/>
                </a:solidFill>
              </a:rPr>
              <a:t>Impact23 website is your primary resource for program updates, tracking deadlines, and engagement opportunities</a:t>
            </a:r>
            <a:r>
              <a:rPr lang="en-US" sz="1163" dirty="0"/>
              <a:t> </a:t>
            </a:r>
            <a:br>
              <a:rPr lang="en-US" sz="1163" dirty="0"/>
            </a:br>
            <a:r>
              <a:rPr lang="en-US" sz="1163" dirty="0"/>
              <a:t>such as training and events. </a:t>
            </a:r>
          </a:p>
        </p:txBody>
      </p:sp>
    </p:spTree>
    <p:extLst>
      <p:ext uri="{BB962C8B-B14F-4D97-AF65-F5344CB8AC3E}">
        <p14:creationId xmlns:p14="http://schemas.microsoft.com/office/powerpoint/2010/main" val="3378635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3AFA0-8132-4C0D-B931-016E51979BB3}"/>
              </a:ext>
            </a:extLst>
          </p:cNvPr>
          <p:cNvPicPr>
            <a:picLocks noChangeAspect="1"/>
          </p:cNvPicPr>
          <p:nvPr/>
        </p:nvPicPr>
        <p:blipFill>
          <a:blip r:embed="rId3"/>
          <a:stretch>
            <a:fillRect/>
          </a:stretch>
        </p:blipFill>
        <p:spPr>
          <a:xfrm>
            <a:off x="587384" y="2810177"/>
            <a:ext cx="8475933" cy="3320879"/>
          </a:xfrm>
          <a:prstGeom prst="rect">
            <a:avLst/>
          </a:prstGeom>
        </p:spPr>
      </p:pic>
      <p:sp>
        <p:nvSpPr>
          <p:cNvPr id="2" name="Title 1">
            <a:extLst>
              <a:ext uri="{FF2B5EF4-FFF2-40B4-BE49-F238E27FC236}">
                <a16:creationId xmlns:a16="http://schemas.microsoft.com/office/drawing/2014/main" id="{94E093E1-8762-40B5-A306-C270D0D14EFC}"/>
              </a:ext>
            </a:extLst>
          </p:cNvPr>
          <p:cNvSpPr>
            <a:spLocks noGrp="1"/>
          </p:cNvSpPr>
          <p:nvPr>
            <p:ph type="title"/>
          </p:nvPr>
        </p:nvSpPr>
        <p:spPr>
          <a:xfrm>
            <a:off x="784110" y="1305057"/>
            <a:ext cx="7516715" cy="418338"/>
          </a:xfrm>
        </p:spPr>
        <p:txBody>
          <a:bodyPr/>
          <a:lstStyle/>
          <a:p>
            <a:r>
              <a:rPr lang="en-US" dirty="0">
                <a:cs typeface="Calibri"/>
              </a:rPr>
              <a:t>Mission &amp; Guiding Principles</a:t>
            </a:r>
            <a:endParaRPr lang="en-US" dirty="0"/>
          </a:p>
        </p:txBody>
      </p:sp>
      <p:sp>
        <p:nvSpPr>
          <p:cNvPr id="5" name="Slide Number Placeholder 4">
            <a:extLst>
              <a:ext uri="{FF2B5EF4-FFF2-40B4-BE49-F238E27FC236}">
                <a16:creationId xmlns:a16="http://schemas.microsoft.com/office/drawing/2014/main" id="{AAEFED69-A8A4-4F42-A6CE-C92020655D21}"/>
              </a:ext>
            </a:extLst>
          </p:cNvPr>
          <p:cNvSpPr>
            <a:spLocks noGrp="1"/>
          </p:cNvSpPr>
          <p:nvPr>
            <p:ph type="sldNum" sz="quarter" idx="12"/>
          </p:nvPr>
        </p:nvSpPr>
        <p:spPr>
          <a:xfrm>
            <a:off x="-2641" y="6264494"/>
            <a:ext cx="415879" cy="456762"/>
          </a:xfrm>
        </p:spPr>
        <p:txBody>
          <a:bodyPr/>
          <a:lstStyle/>
          <a:p>
            <a:fld id="{7B71A368-6F16-4F47-B26D-B9BF600B5BD6}" type="slidenum">
              <a:rPr lang="en-US" smtClean="0"/>
              <a:pPr/>
              <a:t>41</a:t>
            </a:fld>
            <a:endParaRPr lang="en-US" dirty="0"/>
          </a:p>
        </p:txBody>
      </p:sp>
      <p:pic>
        <p:nvPicPr>
          <p:cNvPr id="7" name="Picture 7">
            <a:extLst>
              <a:ext uri="{FF2B5EF4-FFF2-40B4-BE49-F238E27FC236}">
                <a16:creationId xmlns:a16="http://schemas.microsoft.com/office/drawing/2014/main" id="{9A921088-7413-4BE2-BE9F-B3073339831F}"/>
              </a:ext>
            </a:extLst>
          </p:cNvPr>
          <p:cNvPicPr>
            <a:picLocks noChangeAspect="1"/>
          </p:cNvPicPr>
          <p:nvPr/>
        </p:nvPicPr>
        <p:blipFill>
          <a:blip r:embed="rId4"/>
          <a:stretch>
            <a:fillRect/>
          </a:stretch>
        </p:blipFill>
        <p:spPr>
          <a:xfrm>
            <a:off x="759759" y="1781940"/>
            <a:ext cx="8303558" cy="781323"/>
          </a:xfrm>
          <a:prstGeom prst="rect">
            <a:avLst/>
          </a:prstGeom>
        </p:spPr>
      </p:pic>
    </p:spTree>
    <p:extLst>
      <p:ext uri="{BB962C8B-B14F-4D97-AF65-F5344CB8AC3E}">
        <p14:creationId xmlns:p14="http://schemas.microsoft.com/office/powerpoint/2010/main" val="1042568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2038DE28-82EA-43B6-BBB7-FEF1171AF765}"/>
              </a:ext>
            </a:extLst>
          </p:cNvPr>
          <p:cNvCxnSpPr>
            <a:cxnSpLocks/>
            <a:stCxn id="24" idx="6"/>
          </p:cNvCxnSpPr>
          <p:nvPr/>
        </p:nvCxnSpPr>
        <p:spPr>
          <a:xfrm>
            <a:off x="1990031" y="5284730"/>
            <a:ext cx="1211581" cy="117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7A2CC6-646F-497A-AD94-181789E3EFDC}"/>
              </a:ext>
            </a:extLst>
          </p:cNvPr>
          <p:cNvSpPr>
            <a:spLocks noGrp="1"/>
          </p:cNvSpPr>
          <p:nvPr>
            <p:ph type="title"/>
          </p:nvPr>
        </p:nvSpPr>
        <p:spPr>
          <a:xfrm>
            <a:off x="811309" y="1262098"/>
            <a:ext cx="7521381" cy="418338"/>
          </a:xfrm>
        </p:spPr>
        <p:txBody>
          <a:bodyPr/>
          <a:lstStyle/>
          <a:p>
            <a:r>
              <a:rPr lang="en-US" dirty="0"/>
              <a:t>Why Concur Travel and Expense?</a:t>
            </a:r>
          </a:p>
        </p:txBody>
      </p:sp>
      <p:sp>
        <p:nvSpPr>
          <p:cNvPr id="4" name="Slide Number Placeholder 3">
            <a:extLst>
              <a:ext uri="{FF2B5EF4-FFF2-40B4-BE49-F238E27FC236}">
                <a16:creationId xmlns:a16="http://schemas.microsoft.com/office/drawing/2014/main" id="{8C8D18E4-DE0F-443B-850A-19F18DDD27F6}"/>
              </a:ext>
            </a:extLst>
          </p:cNvPr>
          <p:cNvSpPr>
            <a:spLocks noGrp="1"/>
          </p:cNvSpPr>
          <p:nvPr>
            <p:ph type="sldNum" sz="quarter" idx="12"/>
          </p:nvPr>
        </p:nvSpPr>
        <p:spPr>
          <a:xfrm>
            <a:off x="-2641" y="6264494"/>
            <a:ext cx="407087" cy="456762"/>
          </a:xfrm>
        </p:spPr>
        <p:txBody>
          <a:bodyPr/>
          <a:lstStyle/>
          <a:p>
            <a:fld id="{7B71A368-6F16-4F47-B26D-B9BF600B5BD6}" type="slidenum">
              <a:rPr lang="en-US" smtClean="0"/>
              <a:pPr/>
              <a:t>42</a:t>
            </a:fld>
            <a:endParaRPr lang="en-US" dirty="0"/>
          </a:p>
        </p:txBody>
      </p:sp>
      <p:sp>
        <p:nvSpPr>
          <p:cNvPr id="50" name="Block Arc 49">
            <a:extLst>
              <a:ext uri="{FF2B5EF4-FFF2-40B4-BE49-F238E27FC236}">
                <a16:creationId xmlns:a16="http://schemas.microsoft.com/office/drawing/2014/main" id="{8E4C6EBE-F82C-4C21-8022-98637E8D8B79}"/>
              </a:ext>
            </a:extLst>
          </p:cNvPr>
          <p:cNvSpPr/>
          <p:nvPr/>
        </p:nvSpPr>
        <p:spPr bwMode="gray">
          <a:xfrm rot="5400000">
            <a:off x="-519055" y="2531119"/>
            <a:ext cx="3108862" cy="3159654"/>
          </a:xfrm>
          <a:prstGeom prst="blockArc">
            <a:avLst>
              <a:gd name="adj1" fmla="val 10800000"/>
              <a:gd name="adj2" fmla="val 25267"/>
              <a:gd name="adj3" fmla="val 2132"/>
            </a:avLst>
          </a:prstGeom>
          <a:solidFill>
            <a:schemeClr val="tx2"/>
          </a:solidFill>
          <a:ln w="19050" algn="ctr">
            <a:noFill/>
            <a:miter lim="800000"/>
            <a:headEnd/>
            <a:tailEnd/>
          </a:ln>
        </p:spPr>
        <p:txBody>
          <a:bodyPr wrap="square" lIns="64861" tIns="64861" rIns="64861" bIns="64861" rtlCol="0" anchor="ctr"/>
          <a:lstStyle/>
          <a:p>
            <a:pPr algn="ctr">
              <a:lnSpc>
                <a:spcPct val="106000"/>
              </a:lnSpc>
              <a:buFont typeface="Wingdings 2" pitchFamily="18" charset="2"/>
              <a:buNone/>
            </a:pPr>
            <a:endParaRPr lang="en-US" sz="1022" b="1">
              <a:solidFill>
                <a:schemeClr val="bg1"/>
              </a:solidFill>
            </a:endParaRPr>
          </a:p>
        </p:txBody>
      </p:sp>
      <p:sp>
        <p:nvSpPr>
          <p:cNvPr id="20" name="Oval 19">
            <a:extLst>
              <a:ext uri="{FF2B5EF4-FFF2-40B4-BE49-F238E27FC236}">
                <a16:creationId xmlns:a16="http://schemas.microsoft.com/office/drawing/2014/main" id="{B4CFCC89-2AAA-4D10-8F2E-035F556905A6}"/>
              </a:ext>
            </a:extLst>
          </p:cNvPr>
          <p:cNvSpPr/>
          <p:nvPr/>
        </p:nvSpPr>
        <p:spPr bwMode="gray">
          <a:xfrm>
            <a:off x="2297958" y="3268176"/>
            <a:ext cx="183292" cy="174989"/>
          </a:xfrm>
          <a:prstGeom prst="ellipse">
            <a:avLst/>
          </a:prstGeom>
          <a:solidFill>
            <a:schemeClr val="accent2"/>
          </a:solidFill>
          <a:ln w="19050" algn="ctr">
            <a:noFill/>
            <a:miter lim="800000"/>
            <a:headEnd/>
            <a:tailEnd/>
          </a:ln>
        </p:spPr>
        <p:txBody>
          <a:bodyPr wrap="square" lIns="64861" tIns="64861" rIns="64861" bIns="64861" rtlCol="0" anchor="ctr"/>
          <a:lstStyle/>
          <a:p>
            <a:pPr algn="ctr">
              <a:lnSpc>
                <a:spcPct val="106000"/>
              </a:lnSpc>
              <a:buFont typeface="Wingdings 2" pitchFamily="18" charset="2"/>
              <a:buNone/>
            </a:pPr>
            <a:endParaRPr lang="en-US" sz="1022" b="1">
              <a:solidFill>
                <a:schemeClr val="bg1"/>
              </a:solidFill>
            </a:endParaRPr>
          </a:p>
        </p:txBody>
      </p:sp>
      <p:sp>
        <p:nvSpPr>
          <p:cNvPr id="21" name="Oval 20">
            <a:extLst>
              <a:ext uri="{FF2B5EF4-FFF2-40B4-BE49-F238E27FC236}">
                <a16:creationId xmlns:a16="http://schemas.microsoft.com/office/drawing/2014/main" id="{2F4122C1-64E4-4A2D-9EA2-1CD652F0961B}"/>
              </a:ext>
            </a:extLst>
          </p:cNvPr>
          <p:cNvSpPr/>
          <p:nvPr/>
        </p:nvSpPr>
        <p:spPr bwMode="gray">
          <a:xfrm>
            <a:off x="2490761" y="3884489"/>
            <a:ext cx="183292" cy="174989"/>
          </a:xfrm>
          <a:prstGeom prst="ellipse">
            <a:avLst/>
          </a:prstGeom>
          <a:solidFill>
            <a:schemeClr val="accent3"/>
          </a:solidFill>
          <a:ln w="19050" algn="ctr">
            <a:noFill/>
            <a:miter lim="800000"/>
            <a:headEnd/>
            <a:tailEnd/>
          </a:ln>
        </p:spPr>
        <p:txBody>
          <a:bodyPr wrap="square" lIns="64861" tIns="64861" rIns="64861" bIns="64861" rtlCol="0" anchor="ctr"/>
          <a:lstStyle/>
          <a:p>
            <a:pPr algn="ctr">
              <a:lnSpc>
                <a:spcPct val="106000"/>
              </a:lnSpc>
              <a:buFont typeface="Wingdings 2" pitchFamily="18" charset="2"/>
              <a:buNone/>
            </a:pPr>
            <a:endParaRPr lang="en-US" sz="1022" b="1">
              <a:solidFill>
                <a:schemeClr val="bg1"/>
              </a:solidFill>
            </a:endParaRPr>
          </a:p>
        </p:txBody>
      </p:sp>
      <p:sp>
        <p:nvSpPr>
          <p:cNvPr id="22" name="Oval 21">
            <a:extLst>
              <a:ext uri="{FF2B5EF4-FFF2-40B4-BE49-F238E27FC236}">
                <a16:creationId xmlns:a16="http://schemas.microsoft.com/office/drawing/2014/main" id="{5D2CF8D2-0729-422E-A38C-3D1284FFB896}"/>
              </a:ext>
            </a:extLst>
          </p:cNvPr>
          <p:cNvSpPr/>
          <p:nvPr/>
        </p:nvSpPr>
        <p:spPr bwMode="gray">
          <a:xfrm>
            <a:off x="1924100" y="2797729"/>
            <a:ext cx="183292" cy="174989"/>
          </a:xfrm>
          <a:prstGeom prst="ellipse">
            <a:avLst/>
          </a:prstGeom>
          <a:solidFill>
            <a:schemeClr val="accent1"/>
          </a:solidFill>
          <a:ln w="19050" algn="ctr">
            <a:noFill/>
            <a:miter lim="800000"/>
            <a:headEnd/>
            <a:tailEnd/>
          </a:ln>
        </p:spPr>
        <p:txBody>
          <a:bodyPr wrap="square" lIns="64861" tIns="64861" rIns="64861" bIns="64861" rtlCol="0" anchor="ctr"/>
          <a:lstStyle/>
          <a:p>
            <a:pPr algn="ctr">
              <a:lnSpc>
                <a:spcPct val="106000"/>
              </a:lnSpc>
              <a:buFont typeface="Wingdings 2" pitchFamily="18" charset="2"/>
              <a:buNone/>
            </a:pPr>
            <a:endParaRPr lang="en-US" sz="1022" b="1">
              <a:solidFill>
                <a:schemeClr val="bg1"/>
              </a:solidFill>
            </a:endParaRPr>
          </a:p>
        </p:txBody>
      </p:sp>
      <p:sp>
        <p:nvSpPr>
          <p:cNvPr id="24" name="Oval 23">
            <a:extLst>
              <a:ext uri="{FF2B5EF4-FFF2-40B4-BE49-F238E27FC236}">
                <a16:creationId xmlns:a16="http://schemas.microsoft.com/office/drawing/2014/main" id="{FB99AB8D-B9B2-4D46-9996-0899BA27F366}"/>
              </a:ext>
            </a:extLst>
          </p:cNvPr>
          <p:cNvSpPr/>
          <p:nvPr/>
        </p:nvSpPr>
        <p:spPr bwMode="gray">
          <a:xfrm>
            <a:off x="1911876" y="5197236"/>
            <a:ext cx="183292" cy="174989"/>
          </a:xfrm>
          <a:prstGeom prst="ellipse">
            <a:avLst/>
          </a:prstGeom>
          <a:solidFill>
            <a:schemeClr val="accent4"/>
          </a:solidFill>
          <a:ln w="19050" algn="ctr">
            <a:noFill/>
            <a:miter lim="800000"/>
            <a:headEnd/>
            <a:tailEnd/>
          </a:ln>
        </p:spPr>
        <p:txBody>
          <a:bodyPr wrap="square" lIns="64861" tIns="64861" rIns="64861" bIns="64861" rtlCol="0" anchor="ctr"/>
          <a:lstStyle/>
          <a:p>
            <a:pPr algn="ctr">
              <a:lnSpc>
                <a:spcPct val="106000"/>
              </a:lnSpc>
              <a:buFont typeface="Wingdings 2" pitchFamily="18" charset="2"/>
              <a:buNone/>
            </a:pPr>
            <a:endParaRPr lang="en-US" sz="1022" b="1">
              <a:solidFill>
                <a:schemeClr val="bg1"/>
              </a:solidFill>
            </a:endParaRPr>
          </a:p>
        </p:txBody>
      </p:sp>
      <p:cxnSp>
        <p:nvCxnSpPr>
          <p:cNvPr id="25" name="Straight Connector 24">
            <a:extLst>
              <a:ext uri="{FF2B5EF4-FFF2-40B4-BE49-F238E27FC236}">
                <a16:creationId xmlns:a16="http://schemas.microsoft.com/office/drawing/2014/main" id="{278FBAB9-EAB1-4816-9393-F2E28500CA41}"/>
              </a:ext>
            </a:extLst>
          </p:cNvPr>
          <p:cNvCxnSpPr>
            <a:cxnSpLocks/>
          </p:cNvCxnSpPr>
          <p:nvPr/>
        </p:nvCxnSpPr>
        <p:spPr>
          <a:xfrm flipV="1">
            <a:off x="2038765" y="2537698"/>
            <a:ext cx="877487" cy="31399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25F840-EBFE-47F0-8FFD-661ADAA5485E}"/>
              </a:ext>
            </a:extLst>
          </p:cNvPr>
          <p:cNvCxnSpPr>
            <a:cxnSpLocks/>
          </p:cNvCxnSpPr>
          <p:nvPr/>
        </p:nvCxnSpPr>
        <p:spPr>
          <a:xfrm flipV="1">
            <a:off x="2678126" y="3821315"/>
            <a:ext cx="1223959" cy="1417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85C19B5-56B1-4AA8-ABE3-D9DCAFE52906}"/>
              </a:ext>
            </a:extLst>
          </p:cNvPr>
          <p:cNvCxnSpPr>
            <a:cxnSpLocks/>
            <a:stCxn id="20" idx="6"/>
          </p:cNvCxnSpPr>
          <p:nvPr/>
        </p:nvCxnSpPr>
        <p:spPr>
          <a:xfrm flipV="1">
            <a:off x="2481249" y="3132142"/>
            <a:ext cx="870005" cy="2235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610ACA0-3D7E-448A-9FBC-32C6C1ED3364}"/>
              </a:ext>
            </a:extLst>
          </p:cNvPr>
          <p:cNvSpPr/>
          <p:nvPr/>
        </p:nvSpPr>
        <p:spPr>
          <a:xfrm>
            <a:off x="3864141" y="2893478"/>
            <a:ext cx="4837681" cy="415498"/>
          </a:xfrm>
          <a:prstGeom prst="rect">
            <a:avLst/>
          </a:prstGeom>
        </p:spPr>
        <p:txBody>
          <a:bodyPr wrap="square" lIns="0" tIns="0" rIns="0" bIns="0">
            <a:spAutoFit/>
          </a:bodyPr>
          <a:lstStyle/>
          <a:p>
            <a:r>
              <a:rPr lang="en-US" sz="1350" dirty="0">
                <a:cs typeface="Calibri" panose="020F0502020204030204" pitchFamily="34" charset="0"/>
              </a:rPr>
              <a:t>Robust mobile functionality for travel booking, receipt management, expense reports, approvals, and itinerary management</a:t>
            </a:r>
          </a:p>
        </p:txBody>
      </p:sp>
      <p:pic>
        <p:nvPicPr>
          <p:cNvPr id="34" name="Graphic 33" descr="List">
            <a:extLst>
              <a:ext uri="{FF2B5EF4-FFF2-40B4-BE49-F238E27FC236}">
                <a16:creationId xmlns:a16="http://schemas.microsoft.com/office/drawing/2014/main" id="{7C21C709-873A-4265-933F-24B6181485A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311695" y="2899476"/>
            <a:ext cx="445701" cy="425510"/>
          </a:xfrm>
          <a:prstGeom prst="rect">
            <a:avLst/>
          </a:prstGeom>
        </p:spPr>
      </p:pic>
      <p:sp>
        <p:nvSpPr>
          <p:cNvPr id="36" name="TextBox 35">
            <a:extLst>
              <a:ext uri="{FF2B5EF4-FFF2-40B4-BE49-F238E27FC236}">
                <a16:creationId xmlns:a16="http://schemas.microsoft.com/office/drawing/2014/main" id="{DFD918DF-7FCE-4F72-A96B-88C1D844BAB0}"/>
              </a:ext>
            </a:extLst>
          </p:cNvPr>
          <p:cNvSpPr txBox="1"/>
          <p:nvPr/>
        </p:nvSpPr>
        <p:spPr>
          <a:xfrm>
            <a:off x="3757396" y="5186740"/>
            <a:ext cx="3085257" cy="207749"/>
          </a:xfrm>
          <a:prstGeom prst="rect">
            <a:avLst/>
          </a:prstGeom>
        </p:spPr>
        <p:txBody>
          <a:bodyPr wrap="square" lIns="0" tIns="0" rIns="0" bIns="0">
            <a:spAutoFit/>
          </a:bodyPr>
          <a:lstStyle>
            <a:defPPr>
              <a:defRPr lang="en-US"/>
            </a:defPPr>
            <a:lvl1pPr algn="ctr">
              <a:defRPr>
                <a:cs typeface="Calibri" panose="020F0502020204030204" pitchFamily="34" charset="0"/>
              </a:defRPr>
            </a:lvl1pPr>
          </a:lstStyle>
          <a:p>
            <a:pPr algn="l"/>
            <a:r>
              <a:rPr lang="en-US" sz="1350" dirty="0"/>
              <a:t>Continuous technology enhancements</a:t>
            </a:r>
          </a:p>
        </p:txBody>
      </p:sp>
      <p:cxnSp>
        <p:nvCxnSpPr>
          <p:cNvPr id="38" name="Straight Connector 37">
            <a:extLst>
              <a:ext uri="{FF2B5EF4-FFF2-40B4-BE49-F238E27FC236}">
                <a16:creationId xmlns:a16="http://schemas.microsoft.com/office/drawing/2014/main" id="{EE74D423-D608-443A-A3EB-28D806FC809A}"/>
              </a:ext>
            </a:extLst>
          </p:cNvPr>
          <p:cNvCxnSpPr>
            <a:cxnSpLocks/>
          </p:cNvCxnSpPr>
          <p:nvPr/>
        </p:nvCxnSpPr>
        <p:spPr>
          <a:xfrm flipV="1">
            <a:off x="2461781" y="4603365"/>
            <a:ext cx="1442561" cy="789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DA65E27-7BA4-4207-89EB-AA92DAF43AF7}"/>
              </a:ext>
            </a:extLst>
          </p:cNvPr>
          <p:cNvSpPr/>
          <p:nvPr/>
        </p:nvSpPr>
        <p:spPr bwMode="gray">
          <a:xfrm>
            <a:off x="2376223" y="4593296"/>
            <a:ext cx="183292" cy="174989"/>
          </a:xfrm>
          <a:prstGeom prst="ellipse">
            <a:avLst/>
          </a:prstGeom>
          <a:solidFill>
            <a:srgbClr val="00B050"/>
          </a:solidFill>
          <a:ln w="19050" algn="ctr">
            <a:noFill/>
            <a:miter lim="800000"/>
            <a:headEnd/>
            <a:tailEnd/>
          </a:ln>
        </p:spPr>
        <p:txBody>
          <a:bodyPr wrap="square" lIns="64861" tIns="64861" rIns="64861" bIns="64861" rtlCol="0" anchor="ctr"/>
          <a:lstStyle/>
          <a:p>
            <a:pPr algn="ctr">
              <a:lnSpc>
                <a:spcPct val="106000"/>
              </a:lnSpc>
              <a:buFont typeface="Wingdings 2" pitchFamily="18" charset="2"/>
              <a:buNone/>
            </a:pPr>
            <a:endParaRPr lang="en-US" sz="1022" b="1">
              <a:solidFill>
                <a:schemeClr val="bg1"/>
              </a:solidFill>
            </a:endParaRPr>
          </a:p>
        </p:txBody>
      </p:sp>
      <p:sp>
        <p:nvSpPr>
          <p:cNvPr id="40" name="TextBox 39">
            <a:extLst>
              <a:ext uri="{FF2B5EF4-FFF2-40B4-BE49-F238E27FC236}">
                <a16:creationId xmlns:a16="http://schemas.microsoft.com/office/drawing/2014/main" id="{B4907ED6-3266-493B-8DD3-E5F576C1E3C1}"/>
              </a:ext>
            </a:extLst>
          </p:cNvPr>
          <p:cNvSpPr txBox="1"/>
          <p:nvPr/>
        </p:nvSpPr>
        <p:spPr>
          <a:xfrm>
            <a:off x="3483455" y="2304283"/>
            <a:ext cx="4807835" cy="207749"/>
          </a:xfrm>
          <a:prstGeom prst="rect">
            <a:avLst/>
          </a:prstGeom>
        </p:spPr>
        <p:txBody>
          <a:bodyPr wrap="square" lIns="0" tIns="0" rIns="0" bIns="0">
            <a:spAutoFit/>
          </a:bodyPr>
          <a:lstStyle>
            <a:defPPr>
              <a:defRPr lang="en-US"/>
            </a:defPPr>
            <a:lvl1pPr algn="ctr">
              <a:defRPr>
                <a:cs typeface="Calibri" panose="020F0502020204030204" pitchFamily="34" charset="0"/>
              </a:defRPr>
            </a:lvl1pPr>
          </a:lstStyle>
          <a:p>
            <a:pPr algn="l"/>
            <a:r>
              <a:rPr lang="en-US" sz="1350" dirty="0"/>
              <a:t>Leading T&amp;E technology – used widely by higher-ed and UC system</a:t>
            </a:r>
          </a:p>
        </p:txBody>
      </p:sp>
      <p:pic>
        <p:nvPicPr>
          <p:cNvPr id="52" name="Picture 51">
            <a:extLst>
              <a:ext uri="{FF2B5EF4-FFF2-40B4-BE49-F238E27FC236}">
                <a16:creationId xmlns:a16="http://schemas.microsoft.com/office/drawing/2014/main" id="{A02372BD-4723-4395-B180-CF466574E1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26" t="21932" r="20590" b="21435"/>
          <a:stretch/>
        </p:blipFill>
        <p:spPr>
          <a:xfrm>
            <a:off x="715558" y="3470053"/>
            <a:ext cx="1285520" cy="1213730"/>
          </a:xfrm>
          <a:prstGeom prst="rect">
            <a:avLst/>
          </a:prstGeom>
        </p:spPr>
      </p:pic>
      <p:sp>
        <p:nvSpPr>
          <p:cNvPr id="54" name="Rectangle 53">
            <a:extLst>
              <a:ext uri="{FF2B5EF4-FFF2-40B4-BE49-F238E27FC236}">
                <a16:creationId xmlns:a16="http://schemas.microsoft.com/office/drawing/2014/main" id="{E023C0F7-3199-4BAF-8F0C-4A9D53470902}"/>
              </a:ext>
            </a:extLst>
          </p:cNvPr>
          <p:cNvSpPr/>
          <p:nvPr/>
        </p:nvSpPr>
        <p:spPr>
          <a:xfrm>
            <a:off x="4432661" y="3717440"/>
            <a:ext cx="3123669" cy="207749"/>
          </a:xfrm>
          <a:prstGeom prst="rect">
            <a:avLst/>
          </a:prstGeom>
        </p:spPr>
        <p:txBody>
          <a:bodyPr wrap="square" lIns="0" tIns="0" rIns="0" bIns="0">
            <a:spAutoFit/>
          </a:bodyPr>
          <a:lstStyle/>
          <a:p>
            <a:r>
              <a:rPr lang="en-US" sz="1350" dirty="0">
                <a:cs typeface="Calibri" panose="020F0502020204030204" pitchFamily="34" charset="0"/>
              </a:rPr>
              <a:t>Automated expense report functionality</a:t>
            </a:r>
          </a:p>
        </p:txBody>
      </p:sp>
      <p:sp>
        <p:nvSpPr>
          <p:cNvPr id="55" name="Rectangle 54">
            <a:extLst>
              <a:ext uri="{FF2B5EF4-FFF2-40B4-BE49-F238E27FC236}">
                <a16:creationId xmlns:a16="http://schemas.microsoft.com/office/drawing/2014/main" id="{3341F521-79BB-4115-82B7-54E71A6DC488}"/>
              </a:ext>
            </a:extLst>
          </p:cNvPr>
          <p:cNvSpPr/>
          <p:nvPr/>
        </p:nvSpPr>
        <p:spPr>
          <a:xfrm>
            <a:off x="4712727" y="4446613"/>
            <a:ext cx="4259851" cy="207749"/>
          </a:xfrm>
          <a:prstGeom prst="rect">
            <a:avLst/>
          </a:prstGeom>
        </p:spPr>
        <p:txBody>
          <a:bodyPr wrap="square" lIns="0" tIns="0" rIns="0" bIns="0">
            <a:spAutoFit/>
          </a:bodyPr>
          <a:lstStyle/>
          <a:p>
            <a:r>
              <a:rPr lang="en-US" sz="1350" dirty="0">
                <a:cs typeface="Calibri" panose="020F0502020204030204" pitchFamily="34" charset="0"/>
              </a:rPr>
              <a:t>Analytics, dashboards, and audit rules</a:t>
            </a:r>
          </a:p>
        </p:txBody>
      </p:sp>
      <p:pic>
        <p:nvPicPr>
          <p:cNvPr id="1028" name="Picture 4" descr="See related image detail">
            <a:extLst>
              <a:ext uri="{FF2B5EF4-FFF2-40B4-BE49-F238E27FC236}">
                <a16:creationId xmlns:a16="http://schemas.microsoft.com/office/drawing/2014/main" id="{B527800E-2AA2-4656-80B9-F4A55177E1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0116" y="2282078"/>
            <a:ext cx="394561" cy="394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related image detail">
            <a:extLst>
              <a:ext uri="{FF2B5EF4-FFF2-40B4-BE49-F238E27FC236}">
                <a16:creationId xmlns:a16="http://schemas.microsoft.com/office/drawing/2014/main" id="{D07A51C7-55B3-45A5-872B-E09959CCD8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1496" y="3625470"/>
            <a:ext cx="409255" cy="447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lipart black analytics">
            <a:extLst>
              <a:ext uri="{FF2B5EF4-FFF2-40B4-BE49-F238E27FC236}">
                <a16:creationId xmlns:a16="http://schemas.microsoft.com/office/drawing/2014/main" id="{D1E7127A-3074-43EA-987A-89DA32700D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8580" y="4342663"/>
            <a:ext cx="565109" cy="5651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F5D6F144-C8CC-4A60-A6D2-405482E3026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453" t="16278" r="28246" b="17291"/>
          <a:stretch/>
        </p:blipFill>
        <p:spPr bwMode="auto">
          <a:xfrm>
            <a:off x="3201612" y="5036215"/>
            <a:ext cx="466562" cy="49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020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2CC6-646F-497A-AD94-181789E3EFDC}"/>
              </a:ext>
            </a:extLst>
          </p:cNvPr>
          <p:cNvSpPr>
            <a:spLocks noGrp="1"/>
          </p:cNvSpPr>
          <p:nvPr>
            <p:ph type="title"/>
          </p:nvPr>
        </p:nvSpPr>
        <p:spPr>
          <a:xfrm>
            <a:off x="737475" y="1340395"/>
            <a:ext cx="7521381" cy="418338"/>
          </a:xfrm>
        </p:spPr>
        <p:txBody>
          <a:bodyPr/>
          <a:lstStyle/>
          <a:p>
            <a:r>
              <a:rPr lang="en-US" dirty="0"/>
              <a:t>Concur Travel and Expense</a:t>
            </a:r>
          </a:p>
        </p:txBody>
      </p:sp>
      <p:sp>
        <p:nvSpPr>
          <p:cNvPr id="3" name="Text Placeholder 2">
            <a:extLst>
              <a:ext uri="{FF2B5EF4-FFF2-40B4-BE49-F238E27FC236}">
                <a16:creationId xmlns:a16="http://schemas.microsoft.com/office/drawing/2014/main" id="{6E247422-9891-47DF-B149-CCD2036A1E4A}"/>
              </a:ext>
            </a:extLst>
          </p:cNvPr>
          <p:cNvSpPr>
            <a:spLocks noGrp="1"/>
          </p:cNvSpPr>
          <p:nvPr>
            <p:ph type="body" idx="10"/>
          </p:nvPr>
        </p:nvSpPr>
        <p:spPr>
          <a:xfrm>
            <a:off x="737475" y="1762209"/>
            <a:ext cx="7521381" cy="233172"/>
          </a:xfrm>
        </p:spPr>
        <p:txBody>
          <a:bodyPr/>
          <a:lstStyle/>
          <a:p>
            <a:r>
              <a:rPr lang="en-US" dirty="0"/>
              <a:t>The Future of UCR Travel and Expense Management​</a:t>
            </a:r>
          </a:p>
        </p:txBody>
      </p:sp>
      <p:sp>
        <p:nvSpPr>
          <p:cNvPr id="4" name="Slide Number Placeholder 3">
            <a:extLst>
              <a:ext uri="{FF2B5EF4-FFF2-40B4-BE49-F238E27FC236}">
                <a16:creationId xmlns:a16="http://schemas.microsoft.com/office/drawing/2014/main" id="{8C8D18E4-DE0F-443B-850A-19F18DDD27F6}"/>
              </a:ext>
            </a:extLst>
          </p:cNvPr>
          <p:cNvSpPr>
            <a:spLocks noGrp="1"/>
          </p:cNvSpPr>
          <p:nvPr>
            <p:ph type="sldNum" sz="quarter" idx="12"/>
          </p:nvPr>
        </p:nvSpPr>
        <p:spPr>
          <a:xfrm>
            <a:off x="-2641" y="6264494"/>
            <a:ext cx="424672" cy="456762"/>
          </a:xfrm>
        </p:spPr>
        <p:txBody>
          <a:bodyPr/>
          <a:lstStyle/>
          <a:p>
            <a:fld id="{7B71A368-6F16-4F47-B26D-B9BF600B5BD6}" type="slidenum">
              <a:rPr lang="en-US" smtClean="0"/>
              <a:pPr/>
              <a:t>43</a:t>
            </a:fld>
            <a:endParaRPr lang="en-US" dirty="0"/>
          </a:p>
        </p:txBody>
      </p:sp>
      <p:pic>
        <p:nvPicPr>
          <p:cNvPr id="7" name="Picture 6">
            <a:extLst>
              <a:ext uri="{FF2B5EF4-FFF2-40B4-BE49-F238E27FC236}">
                <a16:creationId xmlns:a16="http://schemas.microsoft.com/office/drawing/2014/main" id="{29275CD6-D4E8-4FC9-BB01-E43ABA7217C9}"/>
              </a:ext>
            </a:extLst>
          </p:cNvPr>
          <p:cNvPicPr>
            <a:picLocks noChangeAspect="1"/>
          </p:cNvPicPr>
          <p:nvPr/>
        </p:nvPicPr>
        <p:blipFill rotWithShape="1">
          <a:blip r:embed="rId3"/>
          <a:srcRect l="2361" r="2608"/>
          <a:stretch/>
        </p:blipFill>
        <p:spPr>
          <a:xfrm>
            <a:off x="737475" y="1995381"/>
            <a:ext cx="8324203" cy="3448336"/>
          </a:xfrm>
          <a:prstGeom prst="rect">
            <a:avLst/>
          </a:prstGeom>
        </p:spPr>
      </p:pic>
    </p:spTree>
    <p:extLst>
      <p:ext uri="{BB962C8B-B14F-4D97-AF65-F5344CB8AC3E}">
        <p14:creationId xmlns:p14="http://schemas.microsoft.com/office/powerpoint/2010/main" val="4160919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8D18E4-DE0F-443B-850A-19F18DDD27F6}"/>
              </a:ext>
            </a:extLst>
          </p:cNvPr>
          <p:cNvSpPr>
            <a:spLocks noGrp="1"/>
          </p:cNvSpPr>
          <p:nvPr>
            <p:ph type="sldNum" sz="quarter" idx="12"/>
          </p:nvPr>
        </p:nvSpPr>
        <p:spPr>
          <a:xfrm>
            <a:off x="-2641" y="6264494"/>
            <a:ext cx="424672" cy="456762"/>
          </a:xfrm>
        </p:spPr>
        <p:txBody>
          <a:bodyPr/>
          <a:lstStyle/>
          <a:p>
            <a:fld id="{7B71A368-6F16-4F47-B26D-B9BF600B5BD6}" type="slidenum">
              <a:rPr lang="en-US" smtClean="0"/>
              <a:pPr/>
              <a:t>44</a:t>
            </a:fld>
            <a:endParaRPr lang="en-US" dirty="0"/>
          </a:p>
        </p:txBody>
      </p:sp>
      <p:sp>
        <p:nvSpPr>
          <p:cNvPr id="10" name="Title 1">
            <a:extLst>
              <a:ext uri="{FF2B5EF4-FFF2-40B4-BE49-F238E27FC236}">
                <a16:creationId xmlns:a16="http://schemas.microsoft.com/office/drawing/2014/main" id="{DCEC8B02-8AE8-4557-9E4D-ED7B1B246252}"/>
              </a:ext>
            </a:extLst>
          </p:cNvPr>
          <p:cNvSpPr>
            <a:spLocks noGrp="1"/>
          </p:cNvSpPr>
          <p:nvPr>
            <p:ph type="title"/>
          </p:nvPr>
        </p:nvSpPr>
        <p:spPr>
          <a:xfrm>
            <a:off x="760893" y="1195022"/>
            <a:ext cx="10022286" cy="557784"/>
          </a:xfrm>
        </p:spPr>
        <p:txBody>
          <a:bodyPr/>
          <a:lstStyle/>
          <a:p>
            <a:r>
              <a:rPr lang="en-US" dirty="0"/>
              <a:t>Concur Travel and Expense</a:t>
            </a:r>
          </a:p>
        </p:txBody>
      </p:sp>
      <p:sp>
        <p:nvSpPr>
          <p:cNvPr id="11" name="Text Placeholder 3">
            <a:extLst>
              <a:ext uri="{FF2B5EF4-FFF2-40B4-BE49-F238E27FC236}">
                <a16:creationId xmlns:a16="http://schemas.microsoft.com/office/drawing/2014/main" id="{B43C18DF-5F0C-4468-B25B-4968F87964FA}"/>
              </a:ext>
            </a:extLst>
          </p:cNvPr>
          <p:cNvSpPr txBox="1">
            <a:spLocks/>
          </p:cNvSpPr>
          <p:nvPr/>
        </p:nvSpPr>
        <p:spPr>
          <a:xfrm>
            <a:off x="760893" y="1629829"/>
            <a:ext cx="10022286" cy="3108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003CA6"/>
                </a:solidFill>
                <a:latin typeface="+mn-lt"/>
                <a:ea typeface="+mn-ea"/>
                <a:cs typeface="+mn-cs"/>
              </a:defRPr>
            </a:lvl1pPr>
            <a:lvl2pPr marL="342900" indent="0" algn="l" defTabSz="914400" rtl="0" eaLnBrk="1" latinLnBrk="0" hangingPunct="1">
              <a:lnSpc>
                <a:spcPct val="90000"/>
              </a:lnSpc>
              <a:spcBef>
                <a:spcPts val="500"/>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a:t>System Implementation Updates </a:t>
            </a:r>
          </a:p>
        </p:txBody>
      </p:sp>
      <p:pic>
        <p:nvPicPr>
          <p:cNvPr id="2" name="Picture 1">
            <a:extLst>
              <a:ext uri="{FF2B5EF4-FFF2-40B4-BE49-F238E27FC236}">
                <a16:creationId xmlns:a16="http://schemas.microsoft.com/office/drawing/2014/main" id="{FB629D0B-9A0C-47CA-A68A-C41BFBF68658}"/>
              </a:ext>
            </a:extLst>
          </p:cNvPr>
          <p:cNvPicPr>
            <a:picLocks noChangeAspect="1"/>
          </p:cNvPicPr>
          <p:nvPr/>
        </p:nvPicPr>
        <p:blipFill>
          <a:blip r:embed="rId2"/>
          <a:stretch>
            <a:fillRect/>
          </a:stretch>
        </p:blipFill>
        <p:spPr>
          <a:xfrm>
            <a:off x="630511" y="2187613"/>
            <a:ext cx="8513489" cy="3611160"/>
          </a:xfrm>
          <a:prstGeom prst="rect">
            <a:avLst/>
          </a:prstGeom>
        </p:spPr>
      </p:pic>
    </p:spTree>
    <p:extLst>
      <p:ext uri="{BB962C8B-B14F-4D97-AF65-F5344CB8AC3E}">
        <p14:creationId xmlns:p14="http://schemas.microsoft.com/office/powerpoint/2010/main" val="2144104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2CC6-646F-497A-AD94-181789E3EFDC}"/>
              </a:ext>
            </a:extLst>
          </p:cNvPr>
          <p:cNvSpPr>
            <a:spLocks noGrp="1"/>
          </p:cNvSpPr>
          <p:nvPr>
            <p:ph type="title"/>
          </p:nvPr>
        </p:nvSpPr>
        <p:spPr>
          <a:xfrm>
            <a:off x="813062" y="1147152"/>
            <a:ext cx="7521381" cy="418338"/>
          </a:xfrm>
        </p:spPr>
        <p:txBody>
          <a:bodyPr/>
          <a:lstStyle/>
          <a:p>
            <a:r>
              <a:rPr lang="en-US" dirty="0"/>
              <a:t>Concur Travel and Expense</a:t>
            </a:r>
          </a:p>
        </p:txBody>
      </p:sp>
      <p:sp>
        <p:nvSpPr>
          <p:cNvPr id="3" name="Text Placeholder 2">
            <a:extLst>
              <a:ext uri="{FF2B5EF4-FFF2-40B4-BE49-F238E27FC236}">
                <a16:creationId xmlns:a16="http://schemas.microsoft.com/office/drawing/2014/main" id="{6E247422-9891-47DF-B149-CCD2036A1E4A}"/>
              </a:ext>
            </a:extLst>
          </p:cNvPr>
          <p:cNvSpPr>
            <a:spLocks noGrp="1"/>
          </p:cNvSpPr>
          <p:nvPr>
            <p:ph type="body" idx="10"/>
          </p:nvPr>
        </p:nvSpPr>
        <p:spPr>
          <a:xfrm>
            <a:off x="813062" y="1568966"/>
            <a:ext cx="7521381" cy="233172"/>
          </a:xfrm>
        </p:spPr>
        <p:txBody>
          <a:bodyPr/>
          <a:lstStyle/>
          <a:p>
            <a:r>
              <a:rPr lang="en-US" dirty="0"/>
              <a:t>Phase 1 Timeline</a:t>
            </a:r>
          </a:p>
        </p:txBody>
      </p:sp>
      <p:sp>
        <p:nvSpPr>
          <p:cNvPr id="4" name="Slide Number Placeholder 3">
            <a:extLst>
              <a:ext uri="{FF2B5EF4-FFF2-40B4-BE49-F238E27FC236}">
                <a16:creationId xmlns:a16="http://schemas.microsoft.com/office/drawing/2014/main" id="{8C8D18E4-DE0F-443B-850A-19F18DDD27F6}"/>
              </a:ext>
            </a:extLst>
          </p:cNvPr>
          <p:cNvSpPr>
            <a:spLocks noGrp="1"/>
          </p:cNvSpPr>
          <p:nvPr>
            <p:ph type="sldNum" sz="quarter" idx="12"/>
          </p:nvPr>
        </p:nvSpPr>
        <p:spPr>
          <a:xfrm>
            <a:off x="-2641" y="6264494"/>
            <a:ext cx="407087" cy="456762"/>
          </a:xfrm>
        </p:spPr>
        <p:txBody>
          <a:bodyPr/>
          <a:lstStyle/>
          <a:p>
            <a:fld id="{7B71A368-6F16-4F47-B26D-B9BF600B5BD6}" type="slidenum">
              <a:rPr lang="en-US" smtClean="0"/>
              <a:pPr/>
              <a:t>45</a:t>
            </a:fld>
            <a:endParaRPr lang="en-US" dirty="0"/>
          </a:p>
        </p:txBody>
      </p:sp>
      <p:pic>
        <p:nvPicPr>
          <p:cNvPr id="5" name="Picture 4">
            <a:extLst>
              <a:ext uri="{FF2B5EF4-FFF2-40B4-BE49-F238E27FC236}">
                <a16:creationId xmlns:a16="http://schemas.microsoft.com/office/drawing/2014/main" id="{AD13C5BD-345B-46B8-B243-440F6ABDC67E}"/>
              </a:ext>
            </a:extLst>
          </p:cNvPr>
          <p:cNvPicPr>
            <a:picLocks noChangeAspect="1"/>
          </p:cNvPicPr>
          <p:nvPr/>
        </p:nvPicPr>
        <p:blipFill>
          <a:blip r:embed="rId3"/>
          <a:stretch>
            <a:fillRect/>
          </a:stretch>
        </p:blipFill>
        <p:spPr>
          <a:xfrm>
            <a:off x="780619" y="1856540"/>
            <a:ext cx="7431396" cy="4598177"/>
          </a:xfrm>
          <a:prstGeom prst="rect">
            <a:avLst/>
          </a:prstGeom>
        </p:spPr>
      </p:pic>
      <p:grpSp>
        <p:nvGrpSpPr>
          <p:cNvPr id="11" name="Group 10">
            <a:extLst>
              <a:ext uri="{FF2B5EF4-FFF2-40B4-BE49-F238E27FC236}">
                <a16:creationId xmlns:a16="http://schemas.microsoft.com/office/drawing/2014/main" id="{93D2E5EF-2410-42EC-88FB-84DB3CD4B18F}"/>
              </a:ext>
            </a:extLst>
          </p:cNvPr>
          <p:cNvGrpSpPr/>
          <p:nvPr/>
        </p:nvGrpSpPr>
        <p:grpSpPr>
          <a:xfrm>
            <a:off x="5222519" y="1417961"/>
            <a:ext cx="1099150" cy="4965799"/>
            <a:chOff x="6611482" y="649264"/>
            <a:chExt cx="1465533" cy="4345143"/>
          </a:xfrm>
        </p:grpSpPr>
        <p:cxnSp>
          <p:nvCxnSpPr>
            <p:cNvPr id="9" name="Straight Connector 8">
              <a:extLst>
                <a:ext uri="{FF2B5EF4-FFF2-40B4-BE49-F238E27FC236}">
                  <a16:creationId xmlns:a16="http://schemas.microsoft.com/office/drawing/2014/main" id="{47979F32-C0C2-4A23-899C-6C6CC10C2D0C}"/>
                </a:ext>
              </a:extLst>
            </p:cNvPr>
            <p:cNvCxnSpPr>
              <a:cxnSpLocks/>
            </p:cNvCxnSpPr>
            <p:nvPr/>
          </p:nvCxnSpPr>
          <p:spPr>
            <a:xfrm>
              <a:off x="6634885" y="850603"/>
              <a:ext cx="0" cy="4143804"/>
            </a:xfrm>
            <a:prstGeom prst="line">
              <a:avLst/>
            </a:prstGeom>
            <a:ln w="38100">
              <a:solidFill>
                <a:srgbClr val="C8406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65D6226-D853-4185-98EA-A350BBB36031}"/>
                </a:ext>
              </a:extLst>
            </p:cNvPr>
            <p:cNvSpPr/>
            <p:nvPr/>
          </p:nvSpPr>
          <p:spPr>
            <a:xfrm>
              <a:off x="6611482" y="649264"/>
              <a:ext cx="1465533" cy="409389"/>
            </a:xfrm>
            <a:prstGeom prst="rect">
              <a:avLst/>
            </a:prstGeom>
            <a:solidFill>
              <a:srgbClr val="C8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We are here!</a:t>
              </a:r>
            </a:p>
          </p:txBody>
        </p:sp>
      </p:grpSp>
      <p:sp>
        <p:nvSpPr>
          <p:cNvPr id="12" name="Rectangle 11">
            <a:extLst>
              <a:ext uri="{FF2B5EF4-FFF2-40B4-BE49-F238E27FC236}">
                <a16:creationId xmlns:a16="http://schemas.microsoft.com/office/drawing/2014/main" id="{CB072FA1-B43F-46A6-8E11-3343C8DED77A}"/>
              </a:ext>
            </a:extLst>
          </p:cNvPr>
          <p:cNvSpPr/>
          <p:nvPr/>
        </p:nvSpPr>
        <p:spPr>
          <a:xfrm>
            <a:off x="813062" y="4676819"/>
            <a:ext cx="7337407" cy="2607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57686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8D18E4-DE0F-443B-850A-19F18DDD27F6}"/>
              </a:ext>
            </a:extLst>
          </p:cNvPr>
          <p:cNvSpPr>
            <a:spLocks noGrp="1"/>
          </p:cNvSpPr>
          <p:nvPr>
            <p:ph type="sldNum" sz="quarter" idx="12"/>
          </p:nvPr>
        </p:nvSpPr>
        <p:spPr>
          <a:xfrm>
            <a:off x="-2641" y="6264494"/>
            <a:ext cx="407087" cy="456762"/>
          </a:xfrm>
        </p:spPr>
        <p:txBody>
          <a:bodyPr/>
          <a:lstStyle/>
          <a:p>
            <a:fld id="{7B71A368-6F16-4F47-B26D-B9BF600B5BD6}" type="slidenum">
              <a:rPr lang="en-US" smtClean="0"/>
              <a:pPr/>
              <a:t>46</a:t>
            </a:fld>
            <a:endParaRPr lang="en-US" dirty="0"/>
          </a:p>
        </p:txBody>
      </p:sp>
      <p:pic>
        <p:nvPicPr>
          <p:cNvPr id="14" name="Picture 13">
            <a:extLst>
              <a:ext uri="{FF2B5EF4-FFF2-40B4-BE49-F238E27FC236}">
                <a16:creationId xmlns:a16="http://schemas.microsoft.com/office/drawing/2014/main" id="{141F86D4-EDF1-4B03-B274-07CDF426600C}"/>
              </a:ext>
            </a:extLst>
          </p:cNvPr>
          <p:cNvPicPr>
            <a:picLocks noChangeAspect="1"/>
          </p:cNvPicPr>
          <p:nvPr/>
        </p:nvPicPr>
        <p:blipFill>
          <a:blip r:embed="rId3"/>
          <a:stretch>
            <a:fillRect/>
          </a:stretch>
        </p:blipFill>
        <p:spPr>
          <a:xfrm>
            <a:off x="861413" y="1710091"/>
            <a:ext cx="8099831" cy="4016045"/>
          </a:xfrm>
          <a:prstGeom prst="rect">
            <a:avLst/>
          </a:prstGeom>
        </p:spPr>
      </p:pic>
      <p:sp>
        <p:nvSpPr>
          <p:cNvPr id="15" name="Title 1">
            <a:extLst>
              <a:ext uri="{FF2B5EF4-FFF2-40B4-BE49-F238E27FC236}">
                <a16:creationId xmlns:a16="http://schemas.microsoft.com/office/drawing/2014/main" id="{10572A45-8299-49E7-9030-1C7A6A4DDAB7}"/>
              </a:ext>
            </a:extLst>
          </p:cNvPr>
          <p:cNvSpPr>
            <a:spLocks noGrp="1"/>
          </p:cNvSpPr>
          <p:nvPr>
            <p:ph type="title"/>
          </p:nvPr>
        </p:nvSpPr>
        <p:spPr>
          <a:xfrm>
            <a:off x="811309" y="1339013"/>
            <a:ext cx="11025870" cy="557784"/>
          </a:xfrm>
        </p:spPr>
        <p:txBody>
          <a:bodyPr/>
          <a:lstStyle/>
          <a:p>
            <a:r>
              <a:rPr lang="en-US" dirty="0">
                <a:cs typeface="Calibri"/>
              </a:rPr>
              <a:t>Concur Travel and Expense</a:t>
            </a:r>
            <a:endParaRPr lang="en-US" dirty="0"/>
          </a:p>
        </p:txBody>
      </p:sp>
      <p:sp>
        <p:nvSpPr>
          <p:cNvPr id="16" name="Text Placeholder 2">
            <a:extLst>
              <a:ext uri="{FF2B5EF4-FFF2-40B4-BE49-F238E27FC236}">
                <a16:creationId xmlns:a16="http://schemas.microsoft.com/office/drawing/2014/main" id="{5F845A8A-DDB1-4746-B483-77BF07F0D3ED}"/>
              </a:ext>
            </a:extLst>
          </p:cNvPr>
          <p:cNvSpPr>
            <a:spLocks noGrp="1"/>
          </p:cNvSpPr>
          <p:nvPr>
            <p:ph type="body" idx="10"/>
          </p:nvPr>
        </p:nvSpPr>
        <p:spPr>
          <a:xfrm>
            <a:off x="811309" y="1843939"/>
            <a:ext cx="10028508" cy="310896"/>
          </a:xfrm>
        </p:spPr>
        <p:txBody>
          <a:bodyPr/>
          <a:lstStyle/>
          <a:p>
            <a:r>
              <a:rPr lang="en-US" dirty="0"/>
              <a:t>Tester &amp; Pilot Department Nomination Process </a:t>
            </a:r>
          </a:p>
        </p:txBody>
      </p:sp>
      <p:pic>
        <p:nvPicPr>
          <p:cNvPr id="6" name="Picture 5">
            <a:extLst>
              <a:ext uri="{FF2B5EF4-FFF2-40B4-BE49-F238E27FC236}">
                <a16:creationId xmlns:a16="http://schemas.microsoft.com/office/drawing/2014/main" id="{96FAC341-EF3B-4E1F-8989-8C10E9E0F6A5}"/>
              </a:ext>
            </a:extLst>
          </p:cNvPr>
          <p:cNvPicPr>
            <a:picLocks noChangeAspect="1"/>
          </p:cNvPicPr>
          <p:nvPr/>
        </p:nvPicPr>
        <p:blipFill>
          <a:blip r:embed="rId4"/>
          <a:stretch>
            <a:fillRect/>
          </a:stretch>
        </p:blipFill>
        <p:spPr>
          <a:xfrm>
            <a:off x="861413" y="5519341"/>
            <a:ext cx="4470629" cy="290644"/>
          </a:xfrm>
          <a:prstGeom prst="rect">
            <a:avLst/>
          </a:prstGeom>
        </p:spPr>
      </p:pic>
    </p:spTree>
    <p:extLst>
      <p:ext uri="{BB962C8B-B14F-4D97-AF65-F5344CB8AC3E}">
        <p14:creationId xmlns:p14="http://schemas.microsoft.com/office/powerpoint/2010/main" val="3763917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8D18E4-DE0F-443B-850A-19F18DDD27F6}"/>
              </a:ext>
            </a:extLst>
          </p:cNvPr>
          <p:cNvSpPr>
            <a:spLocks noGrp="1"/>
          </p:cNvSpPr>
          <p:nvPr>
            <p:ph type="sldNum" sz="quarter" idx="12"/>
          </p:nvPr>
        </p:nvSpPr>
        <p:spPr>
          <a:xfrm>
            <a:off x="-2641" y="6264494"/>
            <a:ext cx="407087" cy="456762"/>
          </a:xfrm>
        </p:spPr>
        <p:txBody>
          <a:bodyPr/>
          <a:lstStyle/>
          <a:p>
            <a:fld id="{7B71A368-6F16-4F47-B26D-B9BF600B5BD6}" type="slidenum">
              <a:rPr lang="en-US" smtClean="0"/>
              <a:pPr/>
              <a:t>47</a:t>
            </a:fld>
            <a:endParaRPr lang="en-US" dirty="0"/>
          </a:p>
        </p:txBody>
      </p:sp>
      <p:sp>
        <p:nvSpPr>
          <p:cNvPr id="17" name="Text Placeholder 2">
            <a:extLst>
              <a:ext uri="{FF2B5EF4-FFF2-40B4-BE49-F238E27FC236}">
                <a16:creationId xmlns:a16="http://schemas.microsoft.com/office/drawing/2014/main" id="{C620CC27-9A69-4E30-9312-BDF10726A609}"/>
              </a:ext>
            </a:extLst>
          </p:cNvPr>
          <p:cNvSpPr>
            <a:spLocks noGrp="1"/>
          </p:cNvSpPr>
          <p:nvPr>
            <p:ph type="body" idx="10"/>
          </p:nvPr>
        </p:nvSpPr>
        <p:spPr>
          <a:xfrm>
            <a:off x="811309" y="1801596"/>
            <a:ext cx="3902679" cy="310896"/>
          </a:xfrm>
          <a:solidFill>
            <a:schemeClr val="bg1"/>
          </a:solidFill>
        </p:spPr>
        <p:txBody>
          <a:bodyPr/>
          <a:lstStyle/>
          <a:p>
            <a:r>
              <a:rPr lang="en-US" dirty="0"/>
              <a:t>Communication and Engagement Plan</a:t>
            </a:r>
          </a:p>
        </p:txBody>
      </p:sp>
      <p:pic>
        <p:nvPicPr>
          <p:cNvPr id="2" name="Picture 1">
            <a:extLst>
              <a:ext uri="{FF2B5EF4-FFF2-40B4-BE49-F238E27FC236}">
                <a16:creationId xmlns:a16="http://schemas.microsoft.com/office/drawing/2014/main" id="{5D1036A1-E255-470C-945B-2B54BFD60ACE}"/>
              </a:ext>
            </a:extLst>
          </p:cNvPr>
          <p:cNvPicPr>
            <a:picLocks noChangeAspect="1"/>
          </p:cNvPicPr>
          <p:nvPr/>
        </p:nvPicPr>
        <p:blipFill>
          <a:blip r:embed="rId3"/>
          <a:stretch>
            <a:fillRect/>
          </a:stretch>
        </p:blipFill>
        <p:spPr>
          <a:xfrm>
            <a:off x="579309" y="2526971"/>
            <a:ext cx="8564691" cy="3445262"/>
          </a:xfrm>
          <a:prstGeom prst="rect">
            <a:avLst/>
          </a:prstGeom>
        </p:spPr>
      </p:pic>
      <p:sp>
        <p:nvSpPr>
          <p:cNvPr id="6" name="Title 1">
            <a:extLst>
              <a:ext uri="{FF2B5EF4-FFF2-40B4-BE49-F238E27FC236}">
                <a16:creationId xmlns:a16="http://schemas.microsoft.com/office/drawing/2014/main" id="{B0B307FB-05E6-4E4F-9A16-32BA01CFB17B}"/>
              </a:ext>
            </a:extLst>
          </p:cNvPr>
          <p:cNvSpPr>
            <a:spLocks noGrp="1"/>
          </p:cNvSpPr>
          <p:nvPr>
            <p:ph type="title"/>
          </p:nvPr>
        </p:nvSpPr>
        <p:spPr>
          <a:xfrm>
            <a:off x="811309" y="1339013"/>
            <a:ext cx="11025870" cy="557784"/>
          </a:xfrm>
        </p:spPr>
        <p:txBody>
          <a:bodyPr/>
          <a:lstStyle/>
          <a:p>
            <a:r>
              <a:rPr lang="en-US" dirty="0">
                <a:cs typeface="Calibri"/>
              </a:rPr>
              <a:t>Concur Travel and Expense</a:t>
            </a:r>
            <a:endParaRPr lang="en-US" dirty="0"/>
          </a:p>
        </p:txBody>
      </p:sp>
    </p:spTree>
    <p:extLst>
      <p:ext uri="{BB962C8B-B14F-4D97-AF65-F5344CB8AC3E}">
        <p14:creationId xmlns:p14="http://schemas.microsoft.com/office/powerpoint/2010/main" val="2094318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0EBD-2391-47E1-9996-B7905D814AF4}"/>
              </a:ext>
            </a:extLst>
          </p:cNvPr>
          <p:cNvSpPr>
            <a:spLocks noGrp="1"/>
          </p:cNvSpPr>
          <p:nvPr>
            <p:ph type="title"/>
          </p:nvPr>
        </p:nvSpPr>
        <p:spPr>
          <a:xfrm>
            <a:off x="757570" y="2523059"/>
            <a:ext cx="1549052" cy="418338"/>
          </a:xfrm>
        </p:spPr>
        <p:txBody>
          <a:bodyPr/>
          <a:lstStyle/>
          <a:p>
            <a:pPr algn="ctr"/>
            <a:r>
              <a:rPr lang="en-US" dirty="0">
                <a:cs typeface="Calibri"/>
              </a:rPr>
              <a:t>Impact23</a:t>
            </a:r>
            <a:br>
              <a:rPr lang="en-US" dirty="0">
                <a:cs typeface="Calibri"/>
              </a:rPr>
            </a:br>
            <a:r>
              <a:rPr lang="en-US" dirty="0">
                <a:cs typeface="Calibri"/>
              </a:rPr>
              <a:t>Brand</a:t>
            </a:r>
          </a:p>
        </p:txBody>
      </p:sp>
      <p:pic>
        <p:nvPicPr>
          <p:cNvPr id="7" name="Picture 7" descr="Graphical user interface, website&#10;&#10;Description automatically generated">
            <a:extLst>
              <a:ext uri="{FF2B5EF4-FFF2-40B4-BE49-F238E27FC236}">
                <a16:creationId xmlns:a16="http://schemas.microsoft.com/office/drawing/2014/main" id="{026FD4F1-ADF3-4A0E-8C3A-6402B4E47523}"/>
              </a:ext>
            </a:extLst>
          </p:cNvPr>
          <p:cNvPicPr>
            <a:picLocks noGrp="1" noChangeAspect="1"/>
          </p:cNvPicPr>
          <p:nvPr>
            <p:ph idx="1"/>
          </p:nvPr>
        </p:nvPicPr>
        <p:blipFill>
          <a:blip r:embed="rId3"/>
          <a:stretch>
            <a:fillRect/>
          </a:stretch>
        </p:blipFill>
        <p:spPr>
          <a:xfrm>
            <a:off x="2603520" y="912342"/>
            <a:ext cx="6488768" cy="5033278"/>
          </a:xfrm>
        </p:spPr>
      </p:pic>
      <p:sp>
        <p:nvSpPr>
          <p:cNvPr id="5" name="Slide Number Placeholder 4">
            <a:extLst>
              <a:ext uri="{FF2B5EF4-FFF2-40B4-BE49-F238E27FC236}">
                <a16:creationId xmlns:a16="http://schemas.microsoft.com/office/drawing/2014/main" id="{0F0E4D8B-A5C3-445D-ADC4-D81AF9123577}"/>
              </a:ext>
            </a:extLst>
          </p:cNvPr>
          <p:cNvSpPr>
            <a:spLocks noGrp="1"/>
          </p:cNvSpPr>
          <p:nvPr>
            <p:ph type="sldNum" sz="quarter" idx="12"/>
          </p:nvPr>
        </p:nvSpPr>
        <p:spPr>
          <a:xfrm>
            <a:off x="-2641" y="6264494"/>
            <a:ext cx="415879" cy="456762"/>
          </a:xfrm>
        </p:spPr>
        <p:txBody>
          <a:bodyPr/>
          <a:lstStyle/>
          <a:p>
            <a:fld id="{7B71A368-6F16-4F47-B26D-B9BF600B5BD6}" type="slidenum">
              <a:rPr lang="en-US" smtClean="0"/>
              <a:pPr/>
              <a:t>48</a:t>
            </a:fld>
            <a:endParaRPr lang="en-US" dirty="0"/>
          </a:p>
        </p:txBody>
      </p:sp>
      <p:sp>
        <p:nvSpPr>
          <p:cNvPr id="13" name="TextBox 12">
            <a:extLst>
              <a:ext uri="{FF2B5EF4-FFF2-40B4-BE49-F238E27FC236}">
                <a16:creationId xmlns:a16="http://schemas.microsoft.com/office/drawing/2014/main" id="{3948EE68-9797-44B8-9FDE-FBD7D12CD0B5}"/>
              </a:ext>
            </a:extLst>
          </p:cNvPr>
          <p:cNvSpPr txBox="1"/>
          <p:nvPr/>
        </p:nvSpPr>
        <p:spPr>
          <a:xfrm>
            <a:off x="795589" y="3349290"/>
            <a:ext cx="1546058"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i="1" dirty="0"/>
              <a:t>Approved by the </a:t>
            </a:r>
            <a:br>
              <a:rPr lang="en-US" sz="1350" i="1" dirty="0"/>
            </a:br>
            <a:r>
              <a:rPr lang="en-US" sz="1350" i="1" dirty="0"/>
              <a:t>Impact23 Steering Committee in</a:t>
            </a:r>
            <a:br>
              <a:rPr lang="en-US" sz="1350" i="1" dirty="0"/>
            </a:br>
            <a:r>
              <a:rPr lang="en-US" sz="1350" i="1" dirty="0"/>
              <a:t>December 2021</a:t>
            </a:r>
          </a:p>
        </p:txBody>
      </p:sp>
      <p:cxnSp>
        <p:nvCxnSpPr>
          <p:cNvPr id="14" name="Straight Arrow Connector 13">
            <a:extLst>
              <a:ext uri="{FF2B5EF4-FFF2-40B4-BE49-F238E27FC236}">
                <a16:creationId xmlns:a16="http://schemas.microsoft.com/office/drawing/2014/main" id="{828AA4EF-E230-40E2-B978-BAE15117C9BA}"/>
              </a:ext>
            </a:extLst>
          </p:cNvPr>
          <p:cNvCxnSpPr/>
          <p:nvPr/>
        </p:nvCxnSpPr>
        <p:spPr>
          <a:xfrm>
            <a:off x="944855" y="3182727"/>
            <a:ext cx="1022684" cy="6017"/>
          </a:xfrm>
          <a:prstGeom prst="straightConnector1">
            <a:avLst/>
          </a:prstGeom>
        </p:spPr>
        <p:style>
          <a:lnRef idx="2">
            <a:schemeClr val="accent4"/>
          </a:lnRef>
          <a:fillRef idx="0">
            <a:schemeClr val="accent4"/>
          </a:fillRef>
          <a:effectRef idx="1">
            <a:schemeClr val="accent4"/>
          </a:effectRef>
          <a:fontRef idx="minor">
            <a:schemeClr val="tx1"/>
          </a:fontRef>
        </p:style>
      </p:cxnSp>
      <p:sp>
        <p:nvSpPr>
          <p:cNvPr id="16" name="Rectangle 15">
            <a:extLst>
              <a:ext uri="{FF2B5EF4-FFF2-40B4-BE49-F238E27FC236}">
                <a16:creationId xmlns:a16="http://schemas.microsoft.com/office/drawing/2014/main" id="{90D36FE8-54D0-48E6-8C93-6E93081B03F7}"/>
              </a:ext>
            </a:extLst>
          </p:cNvPr>
          <p:cNvSpPr/>
          <p:nvPr/>
        </p:nvSpPr>
        <p:spPr>
          <a:xfrm>
            <a:off x="2645820" y="1093745"/>
            <a:ext cx="1678405" cy="3789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DB3FA70-7E95-4233-9055-6B8F432D6C7E}"/>
              </a:ext>
            </a:extLst>
          </p:cNvPr>
          <p:cNvSpPr/>
          <p:nvPr/>
        </p:nvSpPr>
        <p:spPr>
          <a:xfrm>
            <a:off x="2621756" y="4510713"/>
            <a:ext cx="3886199" cy="4391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2872243A-8AD3-4512-A1EC-9605AD1339AF}"/>
              </a:ext>
            </a:extLst>
          </p:cNvPr>
          <p:cNvSpPr/>
          <p:nvPr/>
        </p:nvSpPr>
        <p:spPr>
          <a:xfrm>
            <a:off x="6592178" y="1135855"/>
            <a:ext cx="2448426" cy="3368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36A0A09D-D499-4F5B-B524-0806E05AB1CB}"/>
              </a:ext>
            </a:extLst>
          </p:cNvPr>
          <p:cNvSpPr/>
          <p:nvPr/>
        </p:nvSpPr>
        <p:spPr>
          <a:xfrm>
            <a:off x="2646947" y="1798722"/>
            <a:ext cx="2346158" cy="186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FADF9958-49FB-4ED3-9927-36FAD573DC2C}"/>
              </a:ext>
            </a:extLst>
          </p:cNvPr>
          <p:cNvSpPr/>
          <p:nvPr/>
        </p:nvSpPr>
        <p:spPr>
          <a:xfrm>
            <a:off x="5044317" y="1529630"/>
            <a:ext cx="561107" cy="2607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4616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0EBD-2391-47E1-9996-B7905D814AF4}"/>
              </a:ext>
            </a:extLst>
          </p:cNvPr>
          <p:cNvSpPr>
            <a:spLocks noGrp="1"/>
          </p:cNvSpPr>
          <p:nvPr>
            <p:ph type="title"/>
          </p:nvPr>
        </p:nvSpPr>
        <p:spPr>
          <a:xfrm>
            <a:off x="791189" y="2886131"/>
            <a:ext cx="1717139" cy="418338"/>
          </a:xfrm>
        </p:spPr>
        <p:txBody>
          <a:bodyPr/>
          <a:lstStyle/>
          <a:p>
            <a:r>
              <a:rPr lang="en-US" dirty="0">
                <a:cs typeface="Calibri"/>
              </a:rPr>
              <a:t>Impact23</a:t>
            </a:r>
            <a:br>
              <a:rPr lang="en-US" dirty="0">
                <a:cs typeface="Calibri"/>
              </a:rPr>
            </a:br>
            <a:r>
              <a:rPr lang="en-US" dirty="0">
                <a:cs typeface="Calibri"/>
              </a:rPr>
              <a:t>Website</a:t>
            </a:r>
            <a:br>
              <a:rPr lang="en-US" dirty="0">
                <a:cs typeface="Calibri"/>
              </a:rPr>
            </a:br>
            <a:r>
              <a:rPr lang="en-US" dirty="0">
                <a:cs typeface="Calibri"/>
              </a:rPr>
              <a:t>Overview</a:t>
            </a:r>
            <a:endParaRPr lang="en-US" dirty="0"/>
          </a:p>
        </p:txBody>
      </p:sp>
      <p:pic>
        <p:nvPicPr>
          <p:cNvPr id="7" name="Picture 7" descr="Graphical user interface, website&#10;&#10;Description automatically generated">
            <a:extLst>
              <a:ext uri="{FF2B5EF4-FFF2-40B4-BE49-F238E27FC236}">
                <a16:creationId xmlns:a16="http://schemas.microsoft.com/office/drawing/2014/main" id="{026FD4F1-ADF3-4A0E-8C3A-6402B4E47523}"/>
              </a:ext>
            </a:extLst>
          </p:cNvPr>
          <p:cNvPicPr>
            <a:picLocks noGrp="1" noChangeAspect="1"/>
          </p:cNvPicPr>
          <p:nvPr>
            <p:ph idx="1"/>
          </p:nvPr>
        </p:nvPicPr>
        <p:blipFill rotWithShape="1">
          <a:blip r:embed="rId3"/>
          <a:srcRect l="11420" t="12159" r="13052" b="82754"/>
          <a:stretch/>
        </p:blipFill>
        <p:spPr>
          <a:xfrm>
            <a:off x="2739649" y="1398493"/>
            <a:ext cx="6191022" cy="323270"/>
          </a:xfrm>
        </p:spPr>
      </p:pic>
      <p:sp>
        <p:nvSpPr>
          <p:cNvPr id="5" name="Slide Number Placeholder 4">
            <a:extLst>
              <a:ext uri="{FF2B5EF4-FFF2-40B4-BE49-F238E27FC236}">
                <a16:creationId xmlns:a16="http://schemas.microsoft.com/office/drawing/2014/main" id="{0F0E4D8B-A5C3-445D-ADC4-D81AF9123577}"/>
              </a:ext>
            </a:extLst>
          </p:cNvPr>
          <p:cNvSpPr>
            <a:spLocks noGrp="1"/>
          </p:cNvSpPr>
          <p:nvPr>
            <p:ph type="sldNum" sz="quarter" idx="12"/>
          </p:nvPr>
        </p:nvSpPr>
        <p:spPr>
          <a:xfrm>
            <a:off x="-2641" y="6264494"/>
            <a:ext cx="433464" cy="456762"/>
          </a:xfrm>
        </p:spPr>
        <p:txBody>
          <a:bodyPr/>
          <a:lstStyle/>
          <a:p>
            <a:fld id="{7B71A368-6F16-4F47-B26D-B9BF600B5BD6}" type="slidenum">
              <a:rPr lang="en-US" smtClean="0"/>
              <a:pPr/>
              <a:t>49</a:t>
            </a:fld>
            <a:endParaRPr lang="en-US" dirty="0"/>
          </a:p>
        </p:txBody>
      </p:sp>
      <p:cxnSp>
        <p:nvCxnSpPr>
          <p:cNvPr id="14" name="Straight Arrow Connector 13">
            <a:extLst>
              <a:ext uri="{FF2B5EF4-FFF2-40B4-BE49-F238E27FC236}">
                <a16:creationId xmlns:a16="http://schemas.microsoft.com/office/drawing/2014/main" id="{828AA4EF-E230-40E2-B978-BAE15117C9BA}"/>
              </a:ext>
            </a:extLst>
          </p:cNvPr>
          <p:cNvCxnSpPr/>
          <p:nvPr/>
        </p:nvCxnSpPr>
        <p:spPr>
          <a:xfrm>
            <a:off x="1032261" y="3740780"/>
            <a:ext cx="1022684" cy="6017"/>
          </a:xfrm>
          <a:prstGeom prst="straightConnector1">
            <a:avLst/>
          </a:prstGeom>
        </p:spPr>
        <p:style>
          <a:lnRef idx="2">
            <a:schemeClr val="accent4"/>
          </a:lnRef>
          <a:fillRef idx="0">
            <a:schemeClr val="accent4"/>
          </a:fillRef>
          <a:effectRef idx="1">
            <a:schemeClr val="accent4"/>
          </a:effectRef>
          <a:fontRef idx="minor">
            <a:schemeClr val="tx1"/>
          </a:fontRef>
        </p:style>
      </p:cxnSp>
      <p:sp>
        <p:nvSpPr>
          <p:cNvPr id="4" name="TextBox 3">
            <a:extLst>
              <a:ext uri="{FF2B5EF4-FFF2-40B4-BE49-F238E27FC236}">
                <a16:creationId xmlns:a16="http://schemas.microsoft.com/office/drawing/2014/main" id="{C58E4B6C-8934-4E46-8B19-78C8E3A65FB1}"/>
              </a:ext>
            </a:extLst>
          </p:cNvPr>
          <p:cNvSpPr txBox="1"/>
          <p:nvPr/>
        </p:nvSpPr>
        <p:spPr>
          <a:xfrm>
            <a:off x="2640426" y="2167378"/>
            <a:ext cx="1730828" cy="992579"/>
          </a:xfrm>
          <a:prstGeom prst="rect">
            <a:avLst/>
          </a:prstGeom>
          <a:noFill/>
          <a:ln w="12700">
            <a:solidFill>
              <a:srgbClr val="FFB71B"/>
            </a:solidFill>
            <a:prstDash val="dash"/>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1050" dirty="0">
                <a:cs typeface="Calibri"/>
              </a:rPr>
              <a:t>About:</a:t>
            </a:r>
            <a:br>
              <a:rPr lang="en-US" sz="1050" dirty="0">
                <a:cs typeface="Calibri"/>
              </a:rPr>
            </a:br>
            <a:r>
              <a:rPr lang="en-US" sz="900" i="1" dirty="0">
                <a:cs typeface="Calibri"/>
              </a:rPr>
              <a:t>About the Program, Survey &amp; Latest News</a:t>
            </a:r>
            <a:endParaRPr lang="en-US" sz="1350" i="1" dirty="0">
              <a:cs typeface="Calibri" panose="020F0502020204030204"/>
            </a:endParaRPr>
          </a:p>
          <a:p>
            <a:pPr marL="214313" indent="-214313">
              <a:buFont typeface="Arial"/>
              <a:buChar char="•"/>
            </a:pPr>
            <a:r>
              <a:rPr lang="en-US" sz="1050" dirty="0">
                <a:cs typeface="Calibri"/>
              </a:rPr>
              <a:t>Program Team</a:t>
            </a:r>
          </a:p>
          <a:p>
            <a:pPr marL="214313" indent="-214313">
              <a:buFont typeface="Arial"/>
              <a:buChar char="•"/>
            </a:pPr>
            <a:r>
              <a:rPr lang="en-US" sz="1050" dirty="0">
                <a:cs typeface="Calibri"/>
              </a:rPr>
              <a:t>Change Management</a:t>
            </a:r>
          </a:p>
          <a:p>
            <a:pPr marL="214313" indent="-214313">
              <a:buFont typeface="Arial"/>
              <a:buChar char="•"/>
            </a:pPr>
            <a:r>
              <a:rPr lang="en-US" sz="1050" dirty="0">
                <a:cs typeface="Calibri"/>
              </a:rPr>
              <a:t>Program FAQ</a:t>
            </a:r>
          </a:p>
        </p:txBody>
      </p:sp>
      <p:cxnSp>
        <p:nvCxnSpPr>
          <p:cNvPr id="6" name="Straight Arrow Connector 5">
            <a:extLst>
              <a:ext uri="{FF2B5EF4-FFF2-40B4-BE49-F238E27FC236}">
                <a16:creationId xmlns:a16="http://schemas.microsoft.com/office/drawing/2014/main" id="{22A2E927-D040-4291-86BC-173A38A07A2F}"/>
              </a:ext>
            </a:extLst>
          </p:cNvPr>
          <p:cNvCxnSpPr/>
          <p:nvPr/>
        </p:nvCxnSpPr>
        <p:spPr>
          <a:xfrm flipH="1">
            <a:off x="3394962" y="1718882"/>
            <a:ext cx="1" cy="446634"/>
          </a:xfrm>
          <a:prstGeom prst="straightConnector1">
            <a:avLst/>
          </a:prstGeom>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28C0998D-C6B3-4C66-BCE8-C5D26A46F001}"/>
              </a:ext>
            </a:extLst>
          </p:cNvPr>
          <p:cNvSpPr txBox="1"/>
          <p:nvPr/>
        </p:nvSpPr>
        <p:spPr>
          <a:xfrm>
            <a:off x="3725795" y="3343995"/>
            <a:ext cx="1730828" cy="646331"/>
          </a:xfrm>
          <a:prstGeom prst="rect">
            <a:avLst/>
          </a:prstGeom>
          <a:noFill/>
          <a:ln w="12700">
            <a:solidFill>
              <a:srgbClr val="009CDE"/>
            </a:solidFill>
            <a:prstDash val="dash"/>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1050" dirty="0">
                <a:cs typeface="Calibri"/>
              </a:rPr>
              <a:t>Chart of Accounts:</a:t>
            </a:r>
            <a:br>
              <a:rPr lang="en-US" sz="1050" dirty="0">
                <a:cs typeface="Calibri"/>
              </a:rPr>
            </a:br>
            <a:r>
              <a:rPr lang="en-US" sz="900" i="1" dirty="0">
                <a:cs typeface="Calibri"/>
              </a:rPr>
              <a:t>UCOPs CCOA, What is a COA, Why we are updating UCRs COA</a:t>
            </a:r>
            <a:endParaRPr lang="en-US" sz="1050" dirty="0">
              <a:cs typeface="Calibri"/>
            </a:endParaRPr>
          </a:p>
        </p:txBody>
      </p:sp>
      <p:cxnSp>
        <p:nvCxnSpPr>
          <p:cNvPr id="8" name="Straight Arrow Connector 7">
            <a:extLst>
              <a:ext uri="{FF2B5EF4-FFF2-40B4-BE49-F238E27FC236}">
                <a16:creationId xmlns:a16="http://schemas.microsoft.com/office/drawing/2014/main" id="{C6AF0DD4-E4EC-48C6-8B03-832FF02AE31B}"/>
              </a:ext>
            </a:extLst>
          </p:cNvPr>
          <p:cNvCxnSpPr/>
          <p:nvPr/>
        </p:nvCxnSpPr>
        <p:spPr>
          <a:xfrm>
            <a:off x="4589288" y="1722185"/>
            <a:ext cx="0" cy="1623252"/>
          </a:xfrm>
          <a:prstGeom prst="straightConnector1">
            <a:avLst/>
          </a:prstGeom>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7C8A3E6A-D608-40BA-A4EE-6D32DEB4C8CD}"/>
              </a:ext>
            </a:extLst>
          </p:cNvPr>
          <p:cNvSpPr txBox="1"/>
          <p:nvPr/>
        </p:nvSpPr>
        <p:spPr>
          <a:xfrm>
            <a:off x="5094513" y="2167378"/>
            <a:ext cx="1730828" cy="646331"/>
          </a:xfrm>
          <a:prstGeom prst="rect">
            <a:avLst/>
          </a:prstGeom>
          <a:noFill/>
          <a:ln w="12700">
            <a:solidFill>
              <a:srgbClr val="00B050"/>
            </a:solidFill>
            <a:prstDash val="dash"/>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1050" dirty="0">
                <a:cs typeface="Calibri"/>
              </a:rPr>
              <a:t>Replacement Systems:</a:t>
            </a:r>
            <a:br>
              <a:rPr lang="en-US" sz="1050" dirty="0">
                <a:cs typeface="Calibri"/>
              </a:rPr>
            </a:br>
            <a:r>
              <a:rPr lang="en-US" sz="900" i="1" dirty="0">
                <a:ea typeface="+mn-lt"/>
                <a:cs typeface="+mn-lt"/>
              </a:rPr>
              <a:t>Scope, Timeline, Key Design Decisions, Cutover, Training, Support</a:t>
            </a:r>
            <a:endParaRPr lang="en-US" sz="900" i="1" dirty="0">
              <a:cs typeface="Calibri"/>
            </a:endParaRPr>
          </a:p>
        </p:txBody>
      </p:sp>
      <p:sp>
        <p:nvSpPr>
          <p:cNvPr id="21" name="TextBox 20">
            <a:extLst>
              <a:ext uri="{FF2B5EF4-FFF2-40B4-BE49-F238E27FC236}">
                <a16:creationId xmlns:a16="http://schemas.microsoft.com/office/drawing/2014/main" id="{89B04A23-3611-443A-9121-578894A5913E}"/>
              </a:ext>
            </a:extLst>
          </p:cNvPr>
          <p:cNvSpPr txBox="1"/>
          <p:nvPr/>
        </p:nvSpPr>
        <p:spPr>
          <a:xfrm>
            <a:off x="6535269" y="3099066"/>
            <a:ext cx="1975757" cy="553998"/>
          </a:xfrm>
          <a:prstGeom prst="rect">
            <a:avLst/>
          </a:prstGeom>
          <a:noFill/>
          <a:ln w="12700">
            <a:solidFill>
              <a:srgbClr val="FFB71B"/>
            </a:solidFill>
            <a:prstDash val="dash"/>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1050" dirty="0">
                <a:cs typeface="Calibri"/>
              </a:rPr>
              <a:t>News Archive</a:t>
            </a:r>
          </a:p>
          <a:p>
            <a:pPr marL="214313" indent="-214313">
              <a:buFont typeface="Arial"/>
              <a:buChar char="•"/>
            </a:pPr>
            <a:r>
              <a:rPr lang="en-US" sz="1050" dirty="0">
                <a:cs typeface="Calibri"/>
              </a:rPr>
              <a:t>Training &amp; Event Registration</a:t>
            </a:r>
          </a:p>
          <a:p>
            <a:pPr marL="214313" indent="-214313">
              <a:buFont typeface="Arial"/>
              <a:buChar char="•"/>
            </a:pPr>
            <a:r>
              <a:rPr lang="en-US" sz="1050" dirty="0">
                <a:cs typeface="Calibri"/>
              </a:rPr>
              <a:t>Town Halls </a:t>
            </a:r>
          </a:p>
        </p:txBody>
      </p:sp>
      <p:cxnSp>
        <p:nvCxnSpPr>
          <p:cNvPr id="9" name="Straight Arrow Connector 8">
            <a:extLst>
              <a:ext uri="{FF2B5EF4-FFF2-40B4-BE49-F238E27FC236}">
                <a16:creationId xmlns:a16="http://schemas.microsoft.com/office/drawing/2014/main" id="{6130BD69-3390-4996-A35F-8447A35FD7E8}"/>
              </a:ext>
            </a:extLst>
          </p:cNvPr>
          <p:cNvCxnSpPr/>
          <p:nvPr/>
        </p:nvCxnSpPr>
        <p:spPr>
          <a:xfrm>
            <a:off x="5536885" y="1714081"/>
            <a:ext cx="437030" cy="461041"/>
          </a:xfrm>
          <a:prstGeom prst="straightConnector1">
            <a:avLst/>
          </a:prstGeom>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224B919D-F9F1-479E-8DE1-CF5AF00517EA}"/>
              </a:ext>
            </a:extLst>
          </p:cNvPr>
          <p:cNvCxnSpPr>
            <a:cxnSpLocks/>
          </p:cNvCxnSpPr>
          <p:nvPr/>
        </p:nvCxnSpPr>
        <p:spPr>
          <a:xfrm flipH="1">
            <a:off x="5959507" y="1714080"/>
            <a:ext cx="437030" cy="461042"/>
          </a:xfrm>
          <a:prstGeom prst="straightConnector1">
            <a:avLst/>
          </a:prstGeom>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42DAAB2F-CD32-44FB-929F-947BCC98312F}"/>
              </a:ext>
            </a:extLst>
          </p:cNvPr>
          <p:cNvCxnSpPr>
            <a:cxnSpLocks/>
          </p:cNvCxnSpPr>
          <p:nvPr/>
        </p:nvCxnSpPr>
        <p:spPr>
          <a:xfrm>
            <a:off x="5964311" y="1723685"/>
            <a:ext cx="4803" cy="441833"/>
          </a:xfrm>
          <a:prstGeom prst="straightConnector1">
            <a:avLst/>
          </a:prstGeom>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A98FDEF3-186D-42F5-89C9-E2DBA45CBA6C}"/>
              </a:ext>
            </a:extLst>
          </p:cNvPr>
          <p:cNvCxnSpPr>
            <a:cxnSpLocks/>
          </p:cNvCxnSpPr>
          <p:nvPr/>
        </p:nvCxnSpPr>
        <p:spPr>
          <a:xfrm flipH="1">
            <a:off x="7400264" y="1718882"/>
            <a:ext cx="1" cy="1378324"/>
          </a:xfrm>
          <a:prstGeom prst="straightConnector1">
            <a:avLst/>
          </a:prstGeom>
        </p:spPr>
        <p:style>
          <a:lnRef idx="1">
            <a:schemeClr val="accent4"/>
          </a:lnRef>
          <a:fillRef idx="0">
            <a:schemeClr val="accent4"/>
          </a:fillRef>
          <a:effectRef idx="0">
            <a:schemeClr val="accent4"/>
          </a:effectRef>
          <a:fontRef idx="minor">
            <a:schemeClr val="tx1"/>
          </a:fontRef>
        </p:style>
      </p:cxnSp>
      <p:sp>
        <p:nvSpPr>
          <p:cNvPr id="25" name="TextBox 24">
            <a:extLst>
              <a:ext uri="{FF2B5EF4-FFF2-40B4-BE49-F238E27FC236}">
                <a16:creationId xmlns:a16="http://schemas.microsoft.com/office/drawing/2014/main" id="{52E3E554-371D-43A6-A7F7-05BECC997250}"/>
              </a:ext>
            </a:extLst>
          </p:cNvPr>
          <p:cNvSpPr txBox="1"/>
          <p:nvPr/>
        </p:nvSpPr>
        <p:spPr>
          <a:xfrm>
            <a:off x="7740702" y="2167376"/>
            <a:ext cx="1250576" cy="230832"/>
          </a:xfrm>
          <a:prstGeom prst="rect">
            <a:avLst/>
          </a:prstGeom>
          <a:noFill/>
          <a:ln w="12700">
            <a:solidFill>
              <a:srgbClr val="009CDE"/>
            </a:solidFill>
            <a:prstDash val="dash"/>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dirty="0">
                <a:cs typeface="Calibri"/>
                <a:hlinkClick r:id="rId4"/>
              </a:rPr>
              <a:t>Impact23@ucr.edu</a:t>
            </a:r>
            <a:r>
              <a:rPr lang="en-US" sz="1050" dirty="0">
                <a:cs typeface="Calibri"/>
              </a:rPr>
              <a:t> </a:t>
            </a:r>
          </a:p>
        </p:txBody>
      </p:sp>
      <p:cxnSp>
        <p:nvCxnSpPr>
          <p:cNvPr id="10" name="Straight Arrow Connector 9">
            <a:extLst>
              <a:ext uri="{FF2B5EF4-FFF2-40B4-BE49-F238E27FC236}">
                <a16:creationId xmlns:a16="http://schemas.microsoft.com/office/drawing/2014/main" id="{196D8E4A-932E-4DB1-AF93-FDDB45D5822C}"/>
              </a:ext>
            </a:extLst>
          </p:cNvPr>
          <p:cNvCxnSpPr/>
          <p:nvPr/>
        </p:nvCxnSpPr>
        <p:spPr>
          <a:xfrm>
            <a:off x="8362269" y="1725184"/>
            <a:ext cx="0" cy="441833"/>
          </a:xfrm>
          <a:prstGeom prst="straightConnector1">
            <a:avLst/>
          </a:prstGeom>
          <a:ln>
            <a:solidFill>
              <a:srgbClr val="009CDE"/>
            </a:solidFill>
          </a:ln>
        </p:spPr>
        <p:style>
          <a:lnRef idx="1">
            <a:schemeClr val="accent5"/>
          </a:lnRef>
          <a:fillRef idx="0">
            <a:schemeClr val="accent5"/>
          </a:fillRef>
          <a:effectRef idx="0">
            <a:schemeClr val="accent5"/>
          </a:effectRef>
          <a:fontRef idx="minor">
            <a:schemeClr val="tx1"/>
          </a:fontRef>
        </p:style>
      </p:cxnSp>
      <p:sp>
        <p:nvSpPr>
          <p:cNvPr id="11" name="Rectangle 10">
            <a:extLst>
              <a:ext uri="{FF2B5EF4-FFF2-40B4-BE49-F238E27FC236}">
                <a16:creationId xmlns:a16="http://schemas.microsoft.com/office/drawing/2014/main" id="{409B425F-40B7-4130-B0E2-40F0E0D5B8BC}"/>
              </a:ext>
            </a:extLst>
          </p:cNvPr>
          <p:cNvSpPr/>
          <p:nvPr/>
        </p:nvSpPr>
        <p:spPr>
          <a:xfrm>
            <a:off x="986555" y="5124727"/>
            <a:ext cx="2921569" cy="415498"/>
          </a:xfrm>
          <a:prstGeom prst="rect">
            <a:avLst/>
          </a:prstGeom>
        </p:spPr>
        <p:txBody>
          <a:bodyPr wrap="none">
            <a:spAutoFit/>
          </a:bodyPr>
          <a:lstStyle/>
          <a:p>
            <a:r>
              <a:rPr lang="en-US" sz="2100" dirty="0">
                <a:hlinkClick r:id="rId5"/>
              </a:rPr>
              <a:t>https://impact23.ucr.edu</a:t>
            </a:r>
            <a:endParaRPr lang="en-US" sz="2100" dirty="0"/>
          </a:p>
        </p:txBody>
      </p:sp>
      <p:sp>
        <p:nvSpPr>
          <p:cNvPr id="12" name="Rectangle 11">
            <a:extLst>
              <a:ext uri="{FF2B5EF4-FFF2-40B4-BE49-F238E27FC236}">
                <a16:creationId xmlns:a16="http://schemas.microsoft.com/office/drawing/2014/main" id="{103B2F6D-A5F9-46CE-A23F-5EF858E82AC5}"/>
              </a:ext>
            </a:extLst>
          </p:cNvPr>
          <p:cNvSpPr/>
          <p:nvPr/>
        </p:nvSpPr>
        <p:spPr>
          <a:xfrm>
            <a:off x="947318" y="4864237"/>
            <a:ext cx="1744452" cy="369332"/>
          </a:xfrm>
          <a:prstGeom prst="rect">
            <a:avLst/>
          </a:prstGeom>
        </p:spPr>
        <p:txBody>
          <a:bodyPr wrap="none">
            <a:spAutoFit/>
          </a:bodyPr>
          <a:lstStyle/>
          <a:p>
            <a:r>
              <a:rPr lang="en-US" dirty="0">
                <a:cs typeface="Calibri"/>
              </a:rPr>
              <a:t> Link to Website:</a:t>
            </a:r>
          </a:p>
        </p:txBody>
      </p:sp>
    </p:spTree>
    <p:extLst>
      <p:ext uri="{BB962C8B-B14F-4D97-AF65-F5344CB8AC3E}">
        <p14:creationId xmlns:p14="http://schemas.microsoft.com/office/powerpoint/2010/main" val="421274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latin typeface="Arial Narrow" panose="020B0606020202030204" pitchFamily="34" charset="0"/>
              </a:rPr>
              <a:t>Mileage Rate Increase</a:t>
            </a:r>
          </a:p>
        </p:txBody>
      </p:sp>
      <p:sp>
        <p:nvSpPr>
          <p:cNvPr id="7" name="Subtitle 6"/>
          <p:cNvSpPr>
            <a:spLocks noGrp="1"/>
          </p:cNvSpPr>
          <p:nvPr>
            <p:ph type="subTitle" idx="4294967295"/>
          </p:nvPr>
        </p:nvSpPr>
        <p:spPr>
          <a:xfrm>
            <a:off x="1" y="1316182"/>
            <a:ext cx="9144000" cy="5153891"/>
          </a:xfrm>
        </p:spPr>
        <p:txBody>
          <a:bodyPr numCol="1">
            <a:normAutofit fontScale="92500"/>
          </a:bodyPr>
          <a:lstStyle/>
          <a:p>
            <a:pPr marL="290513" lvl="1" indent="0" algn="l">
              <a:lnSpc>
                <a:spcPct val="110000"/>
              </a:lnSpc>
              <a:spcBef>
                <a:spcPts val="0"/>
              </a:spcBef>
              <a:spcAft>
                <a:spcPts val="2400"/>
              </a:spcAft>
              <a:buNone/>
            </a:pPr>
            <a:r>
              <a:rPr lang="en-US" sz="3900" b="1" u="sng" dirty="0">
                <a:latin typeface="Arial Narrow" panose="020B0606020202030204" pitchFamily="34" charset="0"/>
              </a:rPr>
              <a:t>Mileage rate increase:</a:t>
            </a:r>
          </a:p>
          <a:p>
            <a:pPr marL="858838" lvl="1" indent="-342900">
              <a:spcBef>
                <a:spcPts val="0"/>
              </a:spcBef>
              <a:spcAft>
                <a:spcPts val="1200"/>
              </a:spcAft>
            </a:pPr>
            <a:r>
              <a:rPr lang="en-US" sz="3200" dirty="0">
                <a:latin typeface="Arial Narrow" panose="020B0606020202030204" pitchFamily="34" charset="0"/>
              </a:rPr>
              <a:t>As of January 1, 2022 the reimbursement rate for the use of a private automobile for University business travel increased from 56 cents a mile to 58.5 cents a mile.</a:t>
            </a:r>
          </a:p>
          <a:p>
            <a:pPr marL="858838" lvl="1" indent="-342900">
              <a:spcBef>
                <a:spcPts val="0"/>
              </a:spcBef>
              <a:spcAft>
                <a:spcPts val="1200"/>
              </a:spcAft>
            </a:pPr>
            <a:r>
              <a:rPr lang="en-US" sz="3200" dirty="0">
                <a:latin typeface="Arial Narrow" panose="020B0606020202030204" pitchFamily="34" charset="0"/>
              </a:rPr>
              <a:t>The reimbursement rate for driving an automobile in connection with a move or relocation increased from 16 cents a mile to 18 cents a mile.</a:t>
            </a:r>
          </a:p>
          <a:p>
            <a:pPr marL="515938" lvl="1" indent="0">
              <a:spcBef>
                <a:spcPts val="0"/>
              </a:spcBef>
              <a:spcAft>
                <a:spcPts val="1200"/>
              </a:spcAft>
              <a:buNone/>
            </a:pPr>
            <a:endParaRPr lang="en-US" sz="1400" dirty="0">
              <a:latin typeface="Arial Narrow" panose="020B0606020202030204" pitchFamily="34" charset="0"/>
            </a:endParaRPr>
          </a:p>
          <a:p>
            <a:pPr marL="515938" lvl="1" indent="0">
              <a:spcBef>
                <a:spcPts val="0"/>
              </a:spcBef>
              <a:spcAft>
                <a:spcPts val="1200"/>
              </a:spcAft>
              <a:buNone/>
            </a:pPr>
            <a:endParaRPr lang="en-US" sz="1400" dirty="0">
              <a:latin typeface="Arial Narrow" panose="020B0606020202030204" pitchFamily="34" charset="0"/>
            </a:endParaRPr>
          </a:p>
          <a:p>
            <a:pPr marL="55563" lvl="1" indent="0">
              <a:spcBef>
                <a:spcPts val="0"/>
              </a:spcBef>
              <a:spcAft>
                <a:spcPts val="1200"/>
              </a:spcAft>
              <a:buNone/>
            </a:pPr>
            <a:r>
              <a:rPr lang="en-US" sz="2200" dirty="0">
                <a:solidFill>
                  <a:srgbClr val="FF0000"/>
                </a:solidFill>
                <a:latin typeface="Arial Narrow" panose="020B0606020202030204" pitchFamily="34" charset="0"/>
              </a:rPr>
              <a:t>*Note that reimbursements for moving- related expenses, including mileage, are considered taxable wage income as of January 1, 2018</a:t>
            </a:r>
          </a:p>
        </p:txBody>
      </p:sp>
      <p:sp>
        <p:nvSpPr>
          <p:cNvPr id="3" name="Slide Number Placeholder 2"/>
          <p:cNvSpPr>
            <a:spLocks noGrp="1"/>
          </p:cNvSpPr>
          <p:nvPr>
            <p:ph type="sldNum" sz="quarter" idx="12"/>
          </p:nvPr>
        </p:nvSpPr>
        <p:spPr/>
        <p:txBody>
          <a:bodyPr/>
          <a:lstStyle/>
          <a:p>
            <a:fld id="{07D33A87-F5E1-4752-BA3A-B8491AEA3B24}" type="slidenum">
              <a:rPr lang="en-US" smtClean="0"/>
              <a:t>5</a:t>
            </a:fld>
            <a:endParaRPr lang="en-US" dirty="0"/>
          </a:p>
        </p:txBody>
      </p:sp>
    </p:spTree>
    <p:extLst>
      <p:ext uri="{BB962C8B-B14F-4D97-AF65-F5344CB8AC3E}">
        <p14:creationId xmlns:p14="http://schemas.microsoft.com/office/powerpoint/2010/main" val="240319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0EBD-2391-47E1-9996-B7905D814AF4}"/>
              </a:ext>
            </a:extLst>
          </p:cNvPr>
          <p:cNvSpPr>
            <a:spLocks noGrp="1"/>
          </p:cNvSpPr>
          <p:nvPr>
            <p:ph type="title"/>
          </p:nvPr>
        </p:nvSpPr>
        <p:spPr>
          <a:xfrm>
            <a:off x="937394" y="1196533"/>
            <a:ext cx="6168114" cy="418338"/>
          </a:xfrm>
        </p:spPr>
        <p:txBody>
          <a:bodyPr/>
          <a:lstStyle/>
          <a:p>
            <a:r>
              <a:rPr lang="en-US" dirty="0">
                <a:cs typeface="Calibri"/>
              </a:rPr>
              <a:t>Users Group Support</a:t>
            </a:r>
          </a:p>
        </p:txBody>
      </p:sp>
      <p:sp>
        <p:nvSpPr>
          <p:cNvPr id="5" name="Slide Number Placeholder 4">
            <a:extLst>
              <a:ext uri="{FF2B5EF4-FFF2-40B4-BE49-F238E27FC236}">
                <a16:creationId xmlns:a16="http://schemas.microsoft.com/office/drawing/2014/main" id="{0F0E4D8B-A5C3-445D-ADC4-D81AF9123577}"/>
              </a:ext>
            </a:extLst>
          </p:cNvPr>
          <p:cNvSpPr>
            <a:spLocks noGrp="1"/>
          </p:cNvSpPr>
          <p:nvPr>
            <p:ph type="sldNum" sz="quarter" idx="12"/>
          </p:nvPr>
        </p:nvSpPr>
        <p:spPr>
          <a:xfrm>
            <a:off x="-2641" y="6264494"/>
            <a:ext cx="459841" cy="456762"/>
          </a:xfrm>
        </p:spPr>
        <p:txBody>
          <a:bodyPr/>
          <a:lstStyle/>
          <a:p>
            <a:fld id="{7B71A368-6F16-4F47-B26D-B9BF600B5BD6}" type="slidenum">
              <a:rPr lang="en-US" smtClean="0"/>
              <a:pPr/>
              <a:t>50</a:t>
            </a:fld>
            <a:endParaRPr lang="en-US" dirty="0"/>
          </a:p>
        </p:txBody>
      </p:sp>
      <p:cxnSp>
        <p:nvCxnSpPr>
          <p:cNvPr id="14" name="Straight Arrow Connector 13">
            <a:extLst>
              <a:ext uri="{FF2B5EF4-FFF2-40B4-BE49-F238E27FC236}">
                <a16:creationId xmlns:a16="http://schemas.microsoft.com/office/drawing/2014/main" id="{828AA4EF-E230-40E2-B978-BAE15117C9BA}"/>
              </a:ext>
            </a:extLst>
          </p:cNvPr>
          <p:cNvCxnSpPr/>
          <p:nvPr/>
        </p:nvCxnSpPr>
        <p:spPr>
          <a:xfrm>
            <a:off x="1047629" y="1691064"/>
            <a:ext cx="1022684" cy="6017"/>
          </a:xfrm>
          <a:prstGeom prst="straightConnector1">
            <a:avLst/>
          </a:prstGeom>
        </p:spPr>
        <p:style>
          <a:lnRef idx="2">
            <a:schemeClr val="accent4"/>
          </a:lnRef>
          <a:fillRef idx="0">
            <a:schemeClr val="accent4"/>
          </a:fillRef>
          <a:effectRef idx="1">
            <a:schemeClr val="accent4"/>
          </a:effectRef>
          <a:fontRef idx="minor">
            <a:schemeClr val="tx1"/>
          </a:fontRef>
        </p:style>
      </p:cxnSp>
      <p:pic>
        <p:nvPicPr>
          <p:cNvPr id="12" name="Picture 12" descr="Calendar&#10;&#10;Description automatically generated">
            <a:extLst>
              <a:ext uri="{FF2B5EF4-FFF2-40B4-BE49-F238E27FC236}">
                <a16:creationId xmlns:a16="http://schemas.microsoft.com/office/drawing/2014/main" id="{31585742-6292-4F1F-BADD-BF837AFCED7C}"/>
              </a:ext>
            </a:extLst>
          </p:cNvPr>
          <p:cNvPicPr>
            <a:picLocks noChangeAspect="1"/>
          </p:cNvPicPr>
          <p:nvPr/>
        </p:nvPicPr>
        <p:blipFill rotWithShape="1">
          <a:blip r:embed="rId3"/>
          <a:srcRect r="-150" b="40694"/>
          <a:stretch/>
        </p:blipFill>
        <p:spPr>
          <a:xfrm>
            <a:off x="5144822" y="2318502"/>
            <a:ext cx="3830498" cy="3225107"/>
          </a:xfrm>
          <a:prstGeom prst="rect">
            <a:avLst/>
          </a:prstGeom>
          <a:ln>
            <a:solidFill>
              <a:srgbClr val="003CA6"/>
            </a:solidFill>
          </a:ln>
        </p:spPr>
      </p:pic>
      <p:pic>
        <p:nvPicPr>
          <p:cNvPr id="13" name="Picture 14" descr="Graphical user interface, application&#10;&#10;Description automatically generated">
            <a:extLst>
              <a:ext uri="{FF2B5EF4-FFF2-40B4-BE49-F238E27FC236}">
                <a16:creationId xmlns:a16="http://schemas.microsoft.com/office/drawing/2014/main" id="{AD4631F9-12A7-4026-8DE8-591B4900FD17}"/>
              </a:ext>
            </a:extLst>
          </p:cNvPr>
          <p:cNvPicPr>
            <a:picLocks noChangeAspect="1"/>
          </p:cNvPicPr>
          <p:nvPr/>
        </p:nvPicPr>
        <p:blipFill rotWithShape="1">
          <a:blip r:embed="rId4"/>
          <a:srcRect b="68618"/>
          <a:stretch/>
        </p:blipFill>
        <p:spPr>
          <a:xfrm>
            <a:off x="714047" y="3560237"/>
            <a:ext cx="3896765" cy="567405"/>
          </a:xfrm>
          <a:prstGeom prst="rect">
            <a:avLst/>
          </a:prstGeom>
        </p:spPr>
      </p:pic>
      <p:sp>
        <p:nvSpPr>
          <p:cNvPr id="15" name="Arrow: Right 14">
            <a:extLst>
              <a:ext uri="{FF2B5EF4-FFF2-40B4-BE49-F238E27FC236}">
                <a16:creationId xmlns:a16="http://schemas.microsoft.com/office/drawing/2014/main" id="{721CDF8C-D1D6-40DF-987A-1A51815AE000}"/>
              </a:ext>
            </a:extLst>
          </p:cNvPr>
          <p:cNvSpPr/>
          <p:nvPr/>
        </p:nvSpPr>
        <p:spPr>
          <a:xfrm>
            <a:off x="4649227" y="3724546"/>
            <a:ext cx="336177" cy="206510"/>
          </a:xfrm>
          <a:prstGeom prst="rightArrow">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756787-023B-4103-A426-93F2603DBD7E}"/>
              </a:ext>
            </a:extLst>
          </p:cNvPr>
          <p:cNvSpPr/>
          <p:nvPr/>
        </p:nvSpPr>
        <p:spPr>
          <a:xfrm>
            <a:off x="747181" y="3513312"/>
            <a:ext cx="3830498" cy="6289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allout: Line 2">
            <a:extLst>
              <a:ext uri="{FF2B5EF4-FFF2-40B4-BE49-F238E27FC236}">
                <a16:creationId xmlns:a16="http://schemas.microsoft.com/office/drawing/2014/main" id="{883002D6-B370-4687-B8A1-9930D5E3C77C}"/>
              </a:ext>
            </a:extLst>
          </p:cNvPr>
          <p:cNvSpPr/>
          <p:nvPr/>
        </p:nvSpPr>
        <p:spPr>
          <a:xfrm>
            <a:off x="2075991" y="2406364"/>
            <a:ext cx="2501687" cy="931641"/>
          </a:xfrm>
          <a:prstGeom prst="borderCallout1">
            <a:avLst/>
          </a:prstGeom>
          <a:solidFill>
            <a:srgbClr val="FFB71B"/>
          </a:solidFill>
          <a:ln>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57175" indent="-257175">
              <a:buAutoNum type="arabicPeriod"/>
            </a:pPr>
            <a:r>
              <a:rPr lang="en-US" sz="1400" dirty="0">
                <a:solidFill>
                  <a:srgbClr val="003CA6"/>
                </a:solidFill>
              </a:rPr>
              <a:t>Visit Impact23 Website</a:t>
            </a:r>
          </a:p>
          <a:p>
            <a:pPr marL="257175" indent="-257175">
              <a:buAutoNum type="arabicPeriod"/>
            </a:pPr>
            <a:r>
              <a:rPr lang="en-US" sz="1400" dirty="0">
                <a:solidFill>
                  <a:srgbClr val="003CA6"/>
                </a:solidFill>
              </a:rPr>
              <a:t>Complete Survey by 3/4</a:t>
            </a:r>
            <a:endParaRPr lang="en-US" sz="1400" dirty="0">
              <a:solidFill>
                <a:srgbClr val="003CA6"/>
              </a:solidFill>
              <a:cs typeface="Calibri"/>
            </a:endParaRPr>
          </a:p>
          <a:p>
            <a:pPr marL="257175" indent="-257175">
              <a:buAutoNum type="arabicPeriod"/>
            </a:pPr>
            <a:r>
              <a:rPr lang="en-US" sz="1400" dirty="0">
                <a:solidFill>
                  <a:srgbClr val="003CA6"/>
                </a:solidFill>
              </a:rPr>
              <a:t>Participate in future Concur-related activities</a:t>
            </a:r>
            <a:endParaRPr lang="en-US" sz="1400" dirty="0">
              <a:solidFill>
                <a:srgbClr val="003CA6"/>
              </a:solidFill>
              <a:cs typeface="Calibri"/>
            </a:endParaRPr>
          </a:p>
        </p:txBody>
      </p:sp>
    </p:spTree>
    <p:extLst>
      <p:ext uri="{BB962C8B-B14F-4D97-AF65-F5344CB8AC3E}">
        <p14:creationId xmlns:p14="http://schemas.microsoft.com/office/powerpoint/2010/main" val="4238820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8D18E4-DE0F-443B-850A-19F18DDD27F6}"/>
              </a:ext>
            </a:extLst>
          </p:cNvPr>
          <p:cNvSpPr>
            <a:spLocks noGrp="1"/>
          </p:cNvSpPr>
          <p:nvPr>
            <p:ph type="sldNum" sz="quarter" idx="12"/>
          </p:nvPr>
        </p:nvSpPr>
        <p:spPr>
          <a:xfrm>
            <a:off x="-2641" y="6264494"/>
            <a:ext cx="407087" cy="456762"/>
          </a:xfrm>
        </p:spPr>
        <p:txBody>
          <a:bodyPr/>
          <a:lstStyle/>
          <a:p>
            <a:fld id="{7B71A368-6F16-4F47-B26D-B9BF600B5BD6}" type="slidenum">
              <a:rPr lang="en-US" smtClean="0"/>
              <a:pPr/>
              <a:t>51</a:t>
            </a:fld>
            <a:endParaRPr lang="en-US" dirty="0"/>
          </a:p>
        </p:txBody>
      </p:sp>
      <p:pic>
        <p:nvPicPr>
          <p:cNvPr id="4102" name="Picture 6" descr="See the source image">
            <a:extLst>
              <a:ext uri="{FF2B5EF4-FFF2-40B4-BE49-F238E27FC236}">
                <a16:creationId xmlns:a16="http://schemas.microsoft.com/office/drawing/2014/main" id="{3A02A464-CEDE-481E-8BFC-C419317DE39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2844" t="7683" r="22780" b="8582"/>
          <a:stretch/>
        </p:blipFill>
        <p:spPr bwMode="auto">
          <a:xfrm>
            <a:off x="3041702" y="2241602"/>
            <a:ext cx="3185287" cy="2374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30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200150"/>
            <a:ext cx="8810625" cy="5560868"/>
          </a:xfrm>
        </p:spPr>
        <p:txBody>
          <a:bodyPr vert="horz" lIns="91440" tIns="45720" rIns="91440" bIns="45720" rtlCol="0" anchor="t">
            <a:normAutofit/>
          </a:bodyPr>
          <a:lstStyle/>
          <a:p>
            <a:pPr marL="685800" indent="-685800">
              <a:lnSpc>
                <a:spcPct val="12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Will the slide deck be emailed or posted later?</a:t>
            </a:r>
          </a:p>
          <a:p>
            <a:pPr marL="685800" indent="0">
              <a:lnSpc>
                <a:spcPct val="120000"/>
              </a:lnSpc>
              <a:spcBef>
                <a:spcPts val="0"/>
              </a:spcBef>
              <a:spcAft>
                <a:spcPts val="2000"/>
              </a:spcAft>
              <a:buClr>
                <a:srgbClr val="00467A"/>
              </a:buClr>
              <a:buSzPct val="150000"/>
              <a:buNone/>
            </a:pPr>
            <a:r>
              <a:rPr lang="en-US" sz="1300" dirty="0">
                <a:latin typeface="Arial Narrow" panose="020B0606020202030204" pitchFamily="34" charset="0"/>
              </a:rPr>
              <a:t>The slides will be uploaded onto our Accounting Website along with all other past user groups.</a:t>
            </a:r>
          </a:p>
          <a:p>
            <a:pPr marL="685800" indent="-685800">
              <a:lnSpc>
                <a:spcPct val="12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How do you do a name change for tickets?</a:t>
            </a:r>
          </a:p>
          <a:p>
            <a:pPr marL="685800" indent="0">
              <a:lnSpc>
                <a:spcPct val="120000"/>
              </a:lnSpc>
              <a:spcBef>
                <a:spcPts val="0"/>
              </a:spcBef>
              <a:spcAft>
                <a:spcPts val="600"/>
              </a:spcAft>
              <a:buClr>
                <a:srgbClr val="00467A"/>
              </a:buClr>
              <a:buNone/>
            </a:pPr>
            <a:r>
              <a:rPr lang="en-US" sz="1300" dirty="0">
                <a:latin typeface="Arial Narrow" panose="020B0606020202030204" pitchFamily="34" charset="0"/>
              </a:rPr>
              <a:t>Name changes are not allowed for all airlines and would depend on the airline policy. Any name changes will require a direct call with the agency used (BCD or UCTC) to assist.</a:t>
            </a:r>
          </a:p>
          <a:p>
            <a:pPr marL="685800" indent="-685800">
              <a:lnSpc>
                <a:spcPct val="120000"/>
              </a:lnSpc>
              <a:spcBef>
                <a:spcPts val="0"/>
              </a:spcBef>
              <a:spcAft>
                <a:spcPts val="1200"/>
              </a:spcAft>
              <a:buClr>
                <a:srgbClr val="00467A"/>
              </a:buClr>
              <a:buSzPct val="150000"/>
              <a:buFont typeface="Arial" panose="020B0604020202020204" pitchFamily="34" charset="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Is there a way we can set up non-UC employees to book airfare through Connexxus? I couldn't find info on the websites.</a:t>
            </a:r>
          </a:p>
          <a:p>
            <a:pPr marL="685800" indent="0">
              <a:lnSpc>
                <a:spcPct val="120000"/>
              </a:lnSpc>
              <a:spcBef>
                <a:spcPts val="0"/>
              </a:spcBef>
              <a:spcAft>
                <a:spcPts val="2000"/>
              </a:spcAft>
              <a:buClr>
                <a:srgbClr val="00467A"/>
              </a:buClr>
              <a:buSzPct val="150000"/>
              <a:buFont typeface="Arial" panose="020B0604020202020204" pitchFamily="34" charset="0"/>
              <a:buNone/>
            </a:pPr>
            <a:r>
              <a:rPr lang="en-US" sz="1300" dirty="0">
                <a:latin typeface="Arial Narrow" panose="020B0606020202030204" pitchFamily="34" charset="0"/>
              </a:rPr>
              <a:t>Individuals must have a UC email address in order to book directly through Connexxus. However, a Travel Coordinator can book on behalf of a non UC employee by booking as a "Guest".</a:t>
            </a:r>
          </a:p>
          <a:p>
            <a:pPr marL="685800" indent="-685800">
              <a:lnSpc>
                <a:spcPct val="120000"/>
              </a:lnSpc>
              <a:spcBef>
                <a:spcPts val="0"/>
              </a:spcBef>
              <a:spcAft>
                <a:spcPts val="1200"/>
              </a:spcAft>
              <a:buClr>
                <a:srgbClr val="00467A"/>
              </a:buClr>
              <a:buSzPct val="150000"/>
              <a:buFont typeface="Arial" panose="020B0604020202020204" pitchFamily="34" charset="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What does SFI charge on the Smart &amp; Final receipts mean?</a:t>
            </a:r>
          </a:p>
          <a:p>
            <a:pPr marL="685800" indent="0">
              <a:lnSpc>
                <a:spcPct val="120000"/>
              </a:lnSpc>
              <a:spcBef>
                <a:spcPts val="0"/>
              </a:spcBef>
              <a:spcAft>
                <a:spcPts val="2000"/>
              </a:spcAft>
              <a:buClr>
                <a:srgbClr val="00467A"/>
              </a:buClr>
              <a:buSzPct val="150000"/>
              <a:buNone/>
            </a:pPr>
            <a:r>
              <a:rPr lang="en-US" sz="1300" dirty="0">
                <a:latin typeface="Arial Narrow" panose="020B0606020202030204" pitchFamily="34" charset="0"/>
              </a:rPr>
              <a:t>This is noting that UCR's account with Smart and Final has been charged. UCR will be receiving an invoice to make payment for the items purchased.</a:t>
            </a:r>
          </a:p>
          <a:p>
            <a:pPr marL="685800" indent="-685800">
              <a:lnSpc>
                <a:spcPct val="120000"/>
              </a:lnSpc>
              <a:spcBef>
                <a:spcPts val="0"/>
              </a:spcBef>
              <a:spcAft>
                <a:spcPts val="2000"/>
              </a:spcAft>
              <a:buClr>
                <a:srgbClr val="00467A"/>
              </a:buClr>
              <a:buSzPct val="15000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Human subject: What certification needs to be signed?</a:t>
            </a:r>
          </a:p>
          <a:p>
            <a:pPr marL="685800" indent="0">
              <a:lnSpc>
                <a:spcPct val="120000"/>
              </a:lnSpc>
              <a:spcBef>
                <a:spcPts val="0"/>
              </a:spcBef>
              <a:spcAft>
                <a:spcPts val="2000"/>
              </a:spcAft>
              <a:buClr>
                <a:srgbClr val="00467A"/>
              </a:buClr>
              <a:buSzPct val="150000"/>
              <a:buNone/>
            </a:pPr>
            <a:r>
              <a:rPr lang="en-US" sz="1300" dirty="0">
                <a:latin typeface="Arial Narrow" panose="020B0606020202030204" pitchFamily="34" charset="0"/>
              </a:rPr>
              <a:t>The individual should review the instructions for both CA State FTB forms and determine which form would apply to their unique tax circumstances and residency.</a:t>
            </a:r>
          </a:p>
          <a:p>
            <a:pPr marL="685800" indent="0">
              <a:lnSpc>
                <a:spcPct val="100000"/>
              </a:lnSpc>
              <a:spcBef>
                <a:spcPts val="0"/>
              </a:spcBef>
              <a:spcAft>
                <a:spcPts val="2000"/>
              </a:spcAft>
              <a:buClr>
                <a:srgbClr val="00467A"/>
              </a:buClr>
              <a:buSzPct val="150000"/>
              <a:buNone/>
            </a:pPr>
            <a:endParaRPr lang="en-US" sz="1400" dirty="0">
              <a:latin typeface="Arial Narrow" panose="020B0606020202030204" pitchFamily="34" charset="0"/>
            </a:endParaRPr>
          </a:p>
          <a:p>
            <a:pPr marL="685800" indent="0">
              <a:lnSpc>
                <a:spcPct val="100000"/>
              </a:lnSpc>
              <a:spcBef>
                <a:spcPts val="0"/>
              </a:spcBef>
              <a:spcAft>
                <a:spcPts val="2000"/>
              </a:spcAft>
              <a:buClr>
                <a:srgbClr val="00467A"/>
              </a:buClr>
              <a:buFont typeface="Arial" panose="020B0604020202020204" pitchFamily="34" charset="0"/>
              <a:buNone/>
            </a:pPr>
            <a:endParaRPr lang="en-US" sz="1400" dirty="0">
              <a:solidFill>
                <a:srgbClr val="005696"/>
              </a:solidFill>
              <a:latin typeface="Arial Narrow" panose="020B0606020202030204" pitchFamily="34" charset="0"/>
            </a:endParaRPr>
          </a:p>
        </p:txBody>
      </p:sp>
      <p:sp>
        <p:nvSpPr>
          <p:cNvPr id="4" name="Date Placeholder 3"/>
          <p:cNvSpPr>
            <a:spLocks noGrp="1"/>
          </p:cNvSpPr>
          <p:nvPr>
            <p:ph type="dt" sz="half" idx="10"/>
          </p:nvPr>
        </p:nvSpPr>
        <p:spPr/>
        <p:txBody>
          <a:bodyPr/>
          <a:lstStyle/>
          <a:p>
            <a:r>
              <a:rPr lang="en-US" dirty="0"/>
              <a:t>3/21/2022</a:t>
            </a:r>
          </a:p>
        </p:txBody>
      </p:sp>
      <p:sp>
        <p:nvSpPr>
          <p:cNvPr id="5" name="Slide Number Placeholder 4"/>
          <p:cNvSpPr>
            <a:spLocks noGrp="1"/>
          </p:cNvSpPr>
          <p:nvPr>
            <p:ph type="sldNum" sz="quarter" idx="12"/>
          </p:nvPr>
        </p:nvSpPr>
        <p:spPr/>
        <p:txBody>
          <a:bodyPr/>
          <a:lstStyle/>
          <a:p>
            <a:fld id="{07D33A87-F5E1-4752-BA3A-B8491AEA3B24}" type="slidenum">
              <a:rPr lang="en-US" smtClean="0"/>
              <a:t>52</a:t>
            </a:fld>
            <a:endParaRPr lang="en-US"/>
          </a:p>
        </p:txBody>
      </p:sp>
      <p:sp>
        <p:nvSpPr>
          <p:cNvPr id="6" name="Title 1">
            <a:extLst>
              <a:ext uri="{FF2B5EF4-FFF2-40B4-BE49-F238E27FC236}">
                <a16:creationId xmlns:a16="http://schemas.microsoft.com/office/drawing/2014/main" id="{07C62FF7-FA0D-4030-9BF4-431DDCFCD402}"/>
              </a:ext>
            </a:extLst>
          </p:cNvPr>
          <p:cNvSpPr>
            <a:spLocks noGrp="1"/>
          </p:cNvSpPr>
          <p:nvPr>
            <p:ph type="title"/>
          </p:nvPr>
        </p:nvSpPr>
        <p:spPr>
          <a:xfrm>
            <a:off x="914400" y="0"/>
            <a:ext cx="8229600" cy="1005840"/>
          </a:xfrm>
        </p:spPr>
        <p:txBody>
          <a:bodyPr>
            <a:normAutofit/>
          </a:bodyPr>
          <a:lstStyle/>
          <a:p>
            <a:pPr algn="ctr"/>
            <a:r>
              <a:rPr lang="en-US" dirty="0">
                <a:latin typeface="Arial Narrow" panose="020B0606020202030204" pitchFamily="34" charset="0"/>
              </a:rPr>
              <a:t>User Group Questions</a:t>
            </a:r>
          </a:p>
        </p:txBody>
      </p:sp>
    </p:spTree>
    <p:extLst>
      <p:ext uri="{BB962C8B-B14F-4D97-AF65-F5344CB8AC3E}">
        <p14:creationId xmlns:p14="http://schemas.microsoft.com/office/powerpoint/2010/main" val="9967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87" y="1179494"/>
            <a:ext cx="8810625" cy="5560868"/>
          </a:xfrm>
        </p:spPr>
        <p:txBody>
          <a:bodyPr vert="horz" lIns="91440" tIns="45720" rIns="91440" bIns="45720" rtlCol="0" anchor="t">
            <a:normAutofit/>
          </a:bodyPr>
          <a:lstStyle/>
          <a:p>
            <a:pPr marL="685800" indent="-685800">
              <a:lnSpc>
                <a:spcPct val="110000"/>
              </a:lnSpc>
              <a:spcBef>
                <a:spcPts val="0"/>
              </a:spcBef>
              <a:spcAft>
                <a:spcPts val="2000"/>
              </a:spcAft>
              <a:buClr>
                <a:srgbClr val="00467A"/>
              </a:buClr>
              <a:buSzPct val="150000"/>
              <a:buBlip>
                <a:blip r:embed="rId2">
                  <a:extLst>
                    <a:ext uri="{837473B0-CC2E-450A-ABE3-18F120FF3D39}">
                      <a1611:picAttrSrcUrl xmlns:a1611="http://schemas.microsoft.com/office/drawing/2016/11/main" xmlns="" r:id="rId3"/>
                    </a:ext>
                  </a:extLst>
                </a:blip>
              </a:buBlip>
            </a:pPr>
            <a:r>
              <a:rPr lang="en-US" sz="1400" b="1" dirty="0">
                <a:solidFill>
                  <a:srgbClr val="005696"/>
                </a:solidFill>
                <a:latin typeface="Arial Narrow" panose="020B0606020202030204" pitchFamily="34" charset="0"/>
              </a:rPr>
              <a:t>Can the Spanish tax form templates (W9) also be added?</a:t>
            </a:r>
          </a:p>
          <a:p>
            <a:pPr marL="685800" indent="0">
              <a:lnSpc>
                <a:spcPct val="110000"/>
              </a:lnSpc>
              <a:spcBef>
                <a:spcPts val="0"/>
              </a:spcBef>
              <a:spcAft>
                <a:spcPts val="2000"/>
              </a:spcAft>
              <a:buClr>
                <a:srgbClr val="00467A"/>
              </a:buClr>
              <a:buNone/>
            </a:pPr>
            <a:r>
              <a:rPr lang="pl-PL" sz="1400" dirty="0">
                <a:latin typeface="Arial Narrow" panose="020B0606020202030204" pitchFamily="34" charset="0"/>
              </a:rPr>
              <a:t>Spanish W-9: </a:t>
            </a:r>
            <a:r>
              <a:rPr lang="pl-PL" sz="1400" dirty="0">
                <a:latin typeface="Arial Narrow" panose="020B0606020202030204" pitchFamily="34" charset="0"/>
                <a:hlinkClick r:id="rId4"/>
              </a:rPr>
              <a:t>https://www.irs.gov/pub/irs-pdf/fw9sp.pdf</a:t>
            </a:r>
            <a:endParaRPr lang="en-US" sz="1400" dirty="0">
              <a:latin typeface="Arial Narrow" panose="020B0606020202030204" pitchFamily="34" charset="0"/>
            </a:endParaRPr>
          </a:p>
          <a:p>
            <a:pPr marL="685800" indent="0">
              <a:lnSpc>
                <a:spcPct val="110000"/>
              </a:lnSpc>
              <a:spcBef>
                <a:spcPts val="0"/>
              </a:spcBef>
              <a:spcAft>
                <a:spcPts val="2000"/>
              </a:spcAft>
              <a:buClr>
                <a:srgbClr val="00467A"/>
              </a:buClr>
              <a:buNone/>
            </a:pPr>
            <a:r>
              <a:rPr lang="en-US" sz="1400" dirty="0">
                <a:latin typeface="Arial Narrow" panose="020B0606020202030204" pitchFamily="34" charset="0"/>
              </a:rPr>
              <a:t>Spanish CA State Forms are not offered on the state of California Website.</a:t>
            </a:r>
          </a:p>
          <a:p>
            <a:pPr marL="685800" indent="-685800">
              <a:lnSpc>
                <a:spcPct val="110000"/>
              </a:lnSpc>
              <a:spcBef>
                <a:spcPts val="0"/>
              </a:spcBef>
              <a:spcAft>
                <a:spcPts val="2400"/>
              </a:spcAft>
              <a:buClr>
                <a:srgbClr val="00467A"/>
              </a:buClr>
              <a:buSzPct val="150000"/>
              <a:buBlip>
                <a:blip r:embed="rId2">
                  <a:extLst>
                    <a:ext uri="{837473B0-CC2E-450A-ABE3-18F120FF3D39}">
                      <a1611:picAttrSrcUrl xmlns:a1611="http://schemas.microsoft.com/office/drawing/2016/11/main" xmlns="" r:id="rId3"/>
                    </a:ext>
                  </a:extLst>
                </a:blip>
              </a:buBlip>
            </a:pPr>
            <a:r>
              <a:rPr lang="en-US" sz="1400" b="1" dirty="0">
                <a:solidFill>
                  <a:srgbClr val="005696"/>
                </a:solidFill>
                <a:latin typeface="Arial Narrow" panose="020B0606020202030204" pitchFamily="34" charset="0"/>
              </a:rPr>
              <a:t>If booking a flight for conferences do we still use Connexxus to book the flight?</a:t>
            </a:r>
          </a:p>
          <a:p>
            <a:pPr marL="685800" indent="0">
              <a:lnSpc>
                <a:spcPct val="110000"/>
              </a:lnSpc>
              <a:spcBef>
                <a:spcPts val="0"/>
              </a:spcBef>
              <a:spcAft>
                <a:spcPts val="600"/>
              </a:spcAft>
              <a:buClr>
                <a:srgbClr val="00467A"/>
              </a:buClr>
              <a:buNone/>
            </a:pPr>
            <a:r>
              <a:rPr lang="en-US" sz="1400" dirty="0">
                <a:latin typeface="Arial Narrow" panose="020B0606020202030204" pitchFamily="34" charset="0"/>
              </a:rPr>
              <a:t>Yes. Connexxus should be used to eliminate out of pocket fees for the traveler due to our current travel restrictions and cancelation of in-person conferences. A refundable ticket might be the best purchase at this time.</a:t>
            </a:r>
          </a:p>
          <a:p>
            <a:pPr marL="685800" indent="-685800">
              <a:lnSpc>
                <a:spcPct val="110000"/>
              </a:lnSpc>
              <a:spcBef>
                <a:spcPts val="0"/>
              </a:spcBef>
              <a:spcAft>
                <a:spcPts val="2400"/>
              </a:spcAft>
              <a:buClr>
                <a:srgbClr val="00467A"/>
              </a:buClr>
              <a:buSzPct val="150000"/>
              <a:buBlip>
                <a:blip r:embed="rId2">
                  <a:extLst>
                    <a:ext uri="{837473B0-CC2E-450A-ABE3-18F120FF3D39}">
                      <a1611:picAttrSrcUrl xmlns:a1611="http://schemas.microsoft.com/office/drawing/2016/11/main" xmlns="" r:id="rId3"/>
                    </a:ext>
                  </a:extLst>
                </a:blip>
              </a:buBlip>
            </a:pPr>
            <a:r>
              <a:rPr lang="en-US" sz="1400" b="1" dirty="0">
                <a:solidFill>
                  <a:srgbClr val="005696"/>
                </a:solidFill>
                <a:latin typeface="Arial Narrow" panose="020B0606020202030204" pitchFamily="34" charset="0"/>
              </a:rPr>
              <a:t>What should be the subject title when sending these 590/587 forms through DocuSign?  Should we also send them as we get them or should we wait to send them once ePay is submitted?</a:t>
            </a:r>
          </a:p>
          <a:p>
            <a:pPr marL="685800" indent="0">
              <a:lnSpc>
                <a:spcPct val="110000"/>
              </a:lnSpc>
              <a:spcBef>
                <a:spcPts val="0"/>
              </a:spcBef>
              <a:spcAft>
                <a:spcPts val="1200"/>
              </a:spcAft>
              <a:buClr>
                <a:srgbClr val="00467A"/>
              </a:buClr>
              <a:buNone/>
            </a:pPr>
            <a:r>
              <a:rPr lang="en-US" sz="1400" dirty="0">
                <a:latin typeface="Arial Narrow" panose="020B0606020202030204" pitchFamily="34" charset="0"/>
              </a:rPr>
              <a:t>The subject title should be 590/587 Form – Name of recipient.  If you are utilizing the DocuSign envelope, the subject is generated with only the name needing to be added.</a:t>
            </a:r>
          </a:p>
          <a:p>
            <a:pPr marL="685800" indent="0">
              <a:lnSpc>
                <a:spcPct val="110000"/>
              </a:lnSpc>
              <a:spcBef>
                <a:spcPts val="0"/>
              </a:spcBef>
              <a:buClr>
                <a:srgbClr val="00467A"/>
              </a:buClr>
              <a:buNone/>
            </a:pPr>
            <a:r>
              <a:rPr lang="en-US" sz="1400" dirty="0">
                <a:latin typeface="Arial Narrow" panose="020B0606020202030204" pitchFamily="34" charset="0"/>
              </a:rPr>
              <a:t>Please send them as soon as you get them to ensure we have all the information.</a:t>
            </a:r>
          </a:p>
          <a:p>
            <a:pPr marL="685800" indent="-685800">
              <a:lnSpc>
                <a:spcPct val="12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400" b="1" dirty="0">
                <a:solidFill>
                  <a:srgbClr val="005696"/>
                </a:solidFill>
                <a:latin typeface="Arial Narrow" panose="020B0606020202030204" pitchFamily="34" charset="0"/>
              </a:rPr>
              <a:t>Would it be beneficial for current Travel coordinators to take this training on Wednesday, March 9, 2022, since it will be different?</a:t>
            </a:r>
          </a:p>
          <a:p>
            <a:pPr marL="685800" indent="0">
              <a:lnSpc>
                <a:spcPct val="120000"/>
              </a:lnSpc>
              <a:spcBef>
                <a:spcPts val="0"/>
              </a:spcBef>
              <a:spcAft>
                <a:spcPts val="2400"/>
              </a:spcAft>
              <a:buClr>
                <a:srgbClr val="00467A"/>
              </a:buClr>
              <a:buSzPct val="150000"/>
              <a:buNone/>
            </a:pPr>
            <a:r>
              <a:rPr lang="en-US" sz="1400" dirty="0">
                <a:latin typeface="Arial Narrow" panose="020B0606020202030204" pitchFamily="34" charset="0"/>
              </a:rPr>
              <a:t>It would be beneficial as a refresher course; however, it will not be new information.</a:t>
            </a:r>
          </a:p>
          <a:p>
            <a:pPr marL="685800" indent="0">
              <a:lnSpc>
                <a:spcPct val="110000"/>
              </a:lnSpc>
              <a:spcBef>
                <a:spcPts val="0"/>
              </a:spcBef>
              <a:buClr>
                <a:srgbClr val="00467A"/>
              </a:buClr>
              <a:buNone/>
            </a:pPr>
            <a:endParaRPr lang="en-US" sz="1400" dirty="0">
              <a:latin typeface="Arial Narrow" panose="020B0606020202030204" pitchFamily="34" charset="0"/>
            </a:endParaRPr>
          </a:p>
          <a:p>
            <a:pPr marL="0" indent="0">
              <a:lnSpc>
                <a:spcPct val="120000"/>
              </a:lnSpc>
              <a:spcBef>
                <a:spcPts val="0"/>
              </a:spcBef>
              <a:spcAft>
                <a:spcPts val="600"/>
              </a:spcAft>
              <a:buNone/>
            </a:pPr>
            <a:endParaRPr lang="en-US" sz="3200" dirty="0">
              <a:latin typeface="Arial Narrow" panose="020B0606020202030204" pitchFamily="34" charset="0"/>
            </a:endParaRPr>
          </a:p>
        </p:txBody>
      </p:sp>
      <p:sp>
        <p:nvSpPr>
          <p:cNvPr id="4" name="Date Placeholder 3"/>
          <p:cNvSpPr>
            <a:spLocks noGrp="1"/>
          </p:cNvSpPr>
          <p:nvPr>
            <p:ph type="dt" sz="half" idx="10"/>
          </p:nvPr>
        </p:nvSpPr>
        <p:spPr/>
        <p:txBody>
          <a:bodyPr/>
          <a:lstStyle/>
          <a:p>
            <a:r>
              <a:rPr lang="en-US" dirty="0"/>
              <a:t>3/21/2022</a:t>
            </a:r>
          </a:p>
        </p:txBody>
      </p:sp>
      <p:sp>
        <p:nvSpPr>
          <p:cNvPr id="5" name="Slide Number Placeholder 4"/>
          <p:cNvSpPr>
            <a:spLocks noGrp="1"/>
          </p:cNvSpPr>
          <p:nvPr>
            <p:ph type="sldNum" sz="quarter" idx="12"/>
          </p:nvPr>
        </p:nvSpPr>
        <p:spPr/>
        <p:txBody>
          <a:bodyPr/>
          <a:lstStyle/>
          <a:p>
            <a:fld id="{07D33A87-F5E1-4752-BA3A-B8491AEA3B24}" type="slidenum">
              <a:rPr lang="en-US" smtClean="0"/>
              <a:t>53</a:t>
            </a:fld>
            <a:endParaRPr lang="en-US"/>
          </a:p>
        </p:txBody>
      </p:sp>
      <p:sp>
        <p:nvSpPr>
          <p:cNvPr id="6" name="Title 1">
            <a:extLst>
              <a:ext uri="{FF2B5EF4-FFF2-40B4-BE49-F238E27FC236}">
                <a16:creationId xmlns:a16="http://schemas.microsoft.com/office/drawing/2014/main" id="{07C62FF7-FA0D-4030-9BF4-431DDCFCD402}"/>
              </a:ext>
            </a:extLst>
          </p:cNvPr>
          <p:cNvSpPr>
            <a:spLocks noGrp="1"/>
          </p:cNvSpPr>
          <p:nvPr>
            <p:ph type="title"/>
          </p:nvPr>
        </p:nvSpPr>
        <p:spPr>
          <a:xfrm>
            <a:off x="914400" y="0"/>
            <a:ext cx="8229600" cy="1005840"/>
          </a:xfrm>
        </p:spPr>
        <p:txBody>
          <a:bodyPr>
            <a:normAutofit/>
          </a:bodyPr>
          <a:lstStyle/>
          <a:p>
            <a:pPr algn="ctr"/>
            <a:r>
              <a:rPr lang="en-US" dirty="0">
                <a:latin typeface="Arial Narrow" panose="020B0606020202030204" pitchFamily="34" charset="0"/>
              </a:rPr>
              <a:t>User Group Questions cont’d</a:t>
            </a:r>
            <a:endParaRPr lang="en-US" sz="4000" dirty="0">
              <a:latin typeface="Arial Narrow" panose="020B0606020202030204" pitchFamily="34" charset="0"/>
            </a:endParaRPr>
          </a:p>
        </p:txBody>
      </p:sp>
    </p:spTree>
    <p:extLst>
      <p:ext uri="{BB962C8B-B14F-4D97-AF65-F5344CB8AC3E}">
        <p14:creationId xmlns:p14="http://schemas.microsoft.com/office/powerpoint/2010/main" val="7627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56" y="1173307"/>
            <a:ext cx="8810625" cy="5684693"/>
          </a:xfrm>
        </p:spPr>
        <p:txBody>
          <a:bodyPr vert="horz" lIns="91440" tIns="45720" rIns="91440" bIns="45720" rtlCol="0" anchor="t">
            <a:normAutofit/>
          </a:bodyPr>
          <a:lstStyle/>
          <a:p>
            <a:pPr marL="685800" indent="-685800">
              <a:lnSpc>
                <a:spcPct val="110000"/>
              </a:lnSpc>
              <a:spcBef>
                <a:spcPts val="0"/>
              </a:spcBef>
              <a:spcAft>
                <a:spcPts val="1800"/>
              </a:spcAft>
              <a:buClr>
                <a:srgbClr val="00467A"/>
              </a:buClr>
              <a:buSzPct val="15000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Can we use the Pro-Card to make purchases? Are we still able to book hotel rooms using the Pro-Card or will they need to pay with their own CC?</a:t>
            </a:r>
          </a:p>
          <a:p>
            <a:pPr marL="685800" indent="0">
              <a:lnSpc>
                <a:spcPct val="110000"/>
              </a:lnSpc>
              <a:spcBef>
                <a:spcPts val="0"/>
              </a:spcBef>
              <a:spcAft>
                <a:spcPts val="600"/>
              </a:spcAft>
              <a:buClr>
                <a:srgbClr val="00467A"/>
              </a:buClr>
              <a:buNone/>
            </a:pPr>
            <a:r>
              <a:rPr lang="en-US" sz="1300" dirty="0">
                <a:latin typeface="Arial Narrow" panose="020B0606020202030204" pitchFamily="34" charset="0"/>
              </a:rPr>
              <a:t>Lodging can be booked on your Pro-Card, however, it is important to ensure that the hotel only charges the lodging rate and all other additional charges (i.e. meals, parking, etc.) are charged to the travelers personal card. If they cannot ensure additional charges will not be charged, a Pro-Card would not be the best option. Also, please review previous user group on Pro-Card charges for lodging.</a:t>
            </a:r>
            <a:endParaRPr lang="pl-PL" sz="1300" dirty="0">
              <a:latin typeface="Arial Narrow" panose="020B0606020202030204" pitchFamily="34" charset="0"/>
            </a:endParaRPr>
          </a:p>
          <a:p>
            <a:pPr marL="685800" indent="-685800">
              <a:lnSpc>
                <a:spcPct val="12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How do we go about adding more Ralphs and Smart &amp; Final stores other than those listed in the system?</a:t>
            </a:r>
          </a:p>
          <a:p>
            <a:pPr marL="685800" indent="0">
              <a:lnSpc>
                <a:spcPct val="120000"/>
              </a:lnSpc>
              <a:spcBef>
                <a:spcPts val="0"/>
              </a:spcBef>
              <a:spcAft>
                <a:spcPts val="1200"/>
              </a:spcAft>
              <a:buClr>
                <a:srgbClr val="00467A"/>
              </a:buClr>
              <a:buNone/>
            </a:pPr>
            <a:r>
              <a:rPr lang="en-US" sz="1300" dirty="0">
                <a:latin typeface="Arial Narrow" panose="020B0606020202030204" pitchFamily="34" charset="0"/>
              </a:rPr>
              <a:t>Our PO's should be accepted at all locations. </a:t>
            </a:r>
          </a:p>
          <a:p>
            <a:pPr marL="685800" indent="0">
              <a:lnSpc>
                <a:spcPct val="120000"/>
              </a:lnSpc>
              <a:spcBef>
                <a:spcPts val="0"/>
              </a:spcBef>
              <a:buClr>
                <a:srgbClr val="00467A"/>
              </a:buClr>
              <a:buNone/>
            </a:pPr>
            <a:r>
              <a:rPr lang="en-US" sz="1300" dirty="0">
                <a:latin typeface="Arial Narrow" panose="020B0606020202030204" pitchFamily="34" charset="0"/>
              </a:rPr>
              <a:t>Ralphs is no longer a UC Grocery vendor and should no longer be used.</a:t>
            </a:r>
          </a:p>
          <a:p>
            <a:pPr marL="685800" indent="0">
              <a:lnSpc>
                <a:spcPct val="120000"/>
              </a:lnSpc>
              <a:spcBef>
                <a:spcPts val="0"/>
              </a:spcBef>
              <a:buClr>
                <a:srgbClr val="00467A"/>
              </a:buClr>
              <a:buNone/>
            </a:pPr>
            <a:endParaRPr lang="en-US" sz="1300" dirty="0">
              <a:latin typeface="Arial Narrow" panose="020B0606020202030204" pitchFamily="34" charset="0"/>
            </a:endParaRPr>
          </a:p>
          <a:p>
            <a:pPr marL="685800" indent="-685800">
              <a:lnSpc>
                <a:spcPct val="12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How to we make sure Smart and Final receipts reference the PO number by the cashier?</a:t>
            </a:r>
          </a:p>
          <a:p>
            <a:pPr marL="685800" indent="0">
              <a:lnSpc>
                <a:spcPct val="120000"/>
              </a:lnSpc>
              <a:spcBef>
                <a:spcPts val="0"/>
              </a:spcBef>
              <a:buClr>
                <a:srgbClr val="00467A"/>
              </a:buClr>
              <a:buNone/>
            </a:pPr>
            <a:r>
              <a:rPr lang="en-US" sz="1300" dirty="0">
                <a:latin typeface="Arial Narrow" panose="020B0606020202030204" pitchFamily="34" charset="0"/>
              </a:rPr>
              <a:t>Please make sure you ask the cashier to reference the PO on the receipt. </a:t>
            </a:r>
          </a:p>
          <a:p>
            <a:pPr marL="685800" indent="0">
              <a:lnSpc>
                <a:spcPct val="120000"/>
              </a:lnSpc>
              <a:spcBef>
                <a:spcPts val="0"/>
              </a:spcBef>
              <a:buClr>
                <a:srgbClr val="00467A"/>
              </a:buClr>
              <a:buNone/>
            </a:pPr>
            <a:endParaRPr lang="en-US" sz="1300" dirty="0">
              <a:latin typeface="Arial Narrow" panose="020B0606020202030204" pitchFamily="34" charset="0"/>
            </a:endParaRPr>
          </a:p>
          <a:p>
            <a:pPr marL="685800" indent="-685800">
              <a:lnSpc>
                <a:spcPct val="12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300" b="1" dirty="0">
                <a:solidFill>
                  <a:srgbClr val="005696"/>
                </a:solidFill>
                <a:latin typeface="Arial Narrow" panose="020B0606020202030204" pitchFamily="34" charset="0"/>
              </a:rPr>
              <a:t>With the rollouts coming up in June 2022, what are the potential positive or negative impacts for fiscal closing?</a:t>
            </a:r>
          </a:p>
          <a:p>
            <a:pPr marL="685800" indent="0">
              <a:lnSpc>
                <a:spcPct val="120000"/>
              </a:lnSpc>
              <a:spcBef>
                <a:spcPts val="0"/>
              </a:spcBef>
              <a:spcAft>
                <a:spcPts val="2400"/>
              </a:spcAft>
              <a:buClr>
                <a:srgbClr val="00467A"/>
              </a:buClr>
              <a:buSzPct val="150000"/>
              <a:buNone/>
            </a:pPr>
            <a:r>
              <a:rPr lang="en-US" sz="1300" dirty="0">
                <a:latin typeface="Arial Narrow" panose="020B0606020202030204" pitchFamily="34" charset="0"/>
              </a:rPr>
              <a:t>The volume of travel is not at pre-pandemic levels.  We hope this will allow travelers and coordinators to become comfortable with the system before travel picks up. We encourage departments to get travel expenses in as soon as possible in iTravel to avoid large volume push in the new system. We do not anticipate this having a sever impact on fiscal closing.</a:t>
            </a:r>
          </a:p>
          <a:p>
            <a:pPr marL="685800" indent="0">
              <a:lnSpc>
                <a:spcPct val="100000"/>
              </a:lnSpc>
              <a:spcBef>
                <a:spcPts val="0"/>
              </a:spcBef>
              <a:spcAft>
                <a:spcPts val="2400"/>
              </a:spcAft>
              <a:buClr>
                <a:srgbClr val="00467A"/>
              </a:buClr>
              <a:buSzPct val="150000"/>
              <a:buNone/>
            </a:pPr>
            <a:endParaRPr lang="en-US" sz="1200" dirty="0">
              <a:latin typeface="Arial Narrow" panose="020B0606020202030204" pitchFamily="34" charset="0"/>
            </a:endParaRPr>
          </a:p>
          <a:p>
            <a:pPr marL="685800" indent="-685800">
              <a:lnSpc>
                <a:spcPct val="10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endParaRPr lang="en-US" sz="1200" dirty="0">
              <a:latin typeface="Arial Narrow" panose="020B0606020202030204" pitchFamily="34" charset="0"/>
            </a:endParaRPr>
          </a:p>
        </p:txBody>
      </p:sp>
      <p:sp>
        <p:nvSpPr>
          <p:cNvPr id="4" name="Date Placeholder 3"/>
          <p:cNvSpPr>
            <a:spLocks noGrp="1"/>
          </p:cNvSpPr>
          <p:nvPr>
            <p:ph type="dt" sz="half" idx="10"/>
          </p:nvPr>
        </p:nvSpPr>
        <p:spPr/>
        <p:txBody>
          <a:bodyPr/>
          <a:lstStyle/>
          <a:p>
            <a:r>
              <a:rPr lang="en-US" dirty="0"/>
              <a:t>3/21/2022</a:t>
            </a:r>
          </a:p>
        </p:txBody>
      </p:sp>
      <p:sp>
        <p:nvSpPr>
          <p:cNvPr id="5" name="Slide Number Placeholder 4"/>
          <p:cNvSpPr>
            <a:spLocks noGrp="1"/>
          </p:cNvSpPr>
          <p:nvPr>
            <p:ph type="sldNum" sz="quarter" idx="12"/>
          </p:nvPr>
        </p:nvSpPr>
        <p:spPr/>
        <p:txBody>
          <a:bodyPr/>
          <a:lstStyle/>
          <a:p>
            <a:fld id="{07D33A87-F5E1-4752-BA3A-B8491AEA3B24}" type="slidenum">
              <a:rPr lang="en-US" smtClean="0"/>
              <a:t>54</a:t>
            </a:fld>
            <a:endParaRPr lang="en-US"/>
          </a:p>
        </p:txBody>
      </p:sp>
      <p:sp>
        <p:nvSpPr>
          <p:cNvPr id="6" name="Title 1">
            <a:extLst>
              <a:ext uri="{FF2B5EF4-FFF2-40B4-BE49-F238E27FC236}">
                <a16:creationId xmlns:a16="http://schemas.microsoft.com/office/drawing/2014/main" id="{07C62FF7-FA0D-4030-9BF4-431DDCFCD402}"/>
              </a:ext>
            </a:extLst>
          </p:cNvPr>
          <p:cNvSpPr>
            <a:spLocks noGrp="1"/>
          </p:cNvSpPr>
          <p:nvPr>
            <p:ph type="title"/>
          </p:nvPr>
        </p:nvSpPr>
        <p:spPr>
          <a:xfrm>
            <a:off x="914400" y="0"/>
            <a:ext cx="8229600" cy="1005840"/>
          </a:xfrm>
        </p:spPr>
        <p:txBody>
          <a:bodyPr>
            <a:normAutofit/>
          </a:bodyPr>
          <a:lstStyle/>
          <a:p>
            <a:pPr algn="ctr"/>
            <a:r>
              <a:rPr lang="en-US" dirty="0">
                <a:latin typeface="Arial Narrow" panose="020B0606020202030204" pitchFamily="34" charset="0"/>
              </a:rPr>
              <a:t>User Group Questions cont’d</a:t>
            </a:r>
          </a:p>
        </p:txBody>
      </p:sp>
    </p:spTree>
    <p:extLst>
      <p:ext uri="{BB962C8B-B14F-4D97-AF65-F5344CB8AC3E}">
        <p14:creationId xmlns:p14="http://schemas.microsoft.com/office/powerpoint/2010/main" val="336156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87" y="1210004"/>
            <a:ext cx="8810625" cy="5046518"/>
          </a:xfrm>
        </p:spPr>
        <p:txBody>
          <a:bodyPr vert="horz" lIns="91440" tIns="45720" rIns="91440" bIns="45720" rtlCol="0" anchor="t">
            <a:normAutofit lnSpcReduction="10000"/>
          </a:bodyPr>
          <a:lstStyle/>
          <a:p>
            <a:pPr marL="685800" indent="-685800">
              <a:lnSpc>
                <a:spcPct val="10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400" b="1" dirty="0">
                <a:solidFill>
                  <a:srgbClr val="005696"/>
                </a:solidFill>
                <a:latin typeface="Arial Narrow" panose="020B0606020202030204" pitchFamily="34" charset="0"/>
              </a:rPr>
              <a:t>Is the maximum amount for honorariums (without exception approval) currently $3000? Last I heard it was $1500.</a:t>
            </a:r>
          </a:p>
          <a:p>
            <a:pPr marL="685800" indent="0">
              <a:lnSpc>
                <a:spcPct val="100000"/>
              </a:lnSpc>
              <a:spcBef>
                <a:spcPts val="0"/>
              </a:spcBef>
              <a:spcAft>
                <a:spcPts val="2400"/>
              </a:spcAft>
              <a:buClr>
                <a:srgbClr val="00467A"/>
              </a:buClr>
              <a:buSzPct val="150000"/>
              <a:buNone/>
            </a:pPr>
            <a:r>
              <a:rPr lang="en-US" sz="1400" dirty="0">
                <a:latin typeface="Arial Narrow" panose="020B0606020202030204" pitchFamily="34" charset="0"/>
              </a:rPr>
              <a:t>$1500 is without additional approval, over that amount requires additional approval, however, the max is $3000.</a:t>
            </a:r>
          </a:p>
          <a:p>
            <a:pPr marL="685800" indent="-685800">
              <a:lnSpc>
                <a:spcPct val="10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400" b="1" dirty="0">
                <a:solidFill>
                  <a:srgbClr val="005696"/>
                </a:solidFill>
                <a:latin typeface="Arial Narrow" panose="020B0606020202030204" pitchFamily="34" charset="0"/>
              </a:rPr>
              <a:t>Is there additional account numbers we need to add to the PO like we do for S&amp;F? Smart and Final Account #60124600010316041.</a:t>
            </a:r>
          </a:p>
          <a:p>
            <a:pPr marL="685800" indent="0">
              <a:lnSpc>
                <a:spcPct val="100000"/>
              </a:lnSpc>
              <a:spcBef>
                <a:spcPts val="0"/>
              </a:spcBef>
              <a:spcAft>
                <a:spcPts val="2400"/>
              </a:spcAft>
              <a:buClr>
                <a:srgbClr val="00467A"/>
              </a:buClr>
              <a:buSzPct val="150000"/>
              <a:buNone/>
            </a:pPr>
            <a:r>
              <a:rPr lang="en-US" sz="1400" dirty="0">
                <a:latin typeface="Arial Narrow" panose="020B0606020202030204" pitchFamily="34" charset="0"/>
              </a:rPr>
              <a:t>Adding the account number on the PO will be helpful, however, it is important that we ensure the cashier add the PO# at the time of checkout. As for </a:t>
            </a:r>
            <a:r>
              <a:rPr lang="en-US" sz="1400" dirty="0" err="1">
                <a:latin typeface="Arial Narrow" panose="020B0606020202030204" pitchFamily="34" charset="0"/>
              </a:rPr>
              <a:t>Goodwins</a:t>
            </a:r>
            <a:r>
              <a:rPr lang="en-US" sz="1400" dirty="0">
                <a:latin typeface="Arial Narrow" panose="020B0606020202030204" pitchFamily="34" charset="0"/>
              </a:rPr>
              <a:t>, there is not additional account number that needs to be provided.</a:t>
            </a:r>
          </a:p>
          <a:p>
            <a:pPr marL="685800" indent="-685800">
              <a:lnSpc>
                <a:spcPct val="100000"/>
              </a:lnSpc>
              <a:spcBef>
                <a:spcPts val="0"/>
              </a:spcBef>
              <a:spcAft>
                <a:spcPts val="2400"/>
              </a:spcAft>
              <a:buClr>
                <a:srgbClr val="00467A"/>
              </a:buClr>
              <a:buSzPct val="150000"/>
              <a:buBlip>
                <a:blip r:embed="rId2">
                  <a:extLst>
                    <a:ext uri="{837473B0-CC2E-450A-ABE3-18F120FF3D39}">
                      <a1611:picAttrSrcUrl xmlns:a1611="http://schemas.microsoft.com/office/drawing/2016/11/main" xmlns="" r:id="rId3"/>
                    </a:ext>
                  </a:extLst>
                </a:blip>
              </a:buBlip>
            </a:pPr>
            <a:r>
              <a:rPr lang="en-US" sz="1400" b="1" dirty="0">
                <a:solidFill>
                  <a:srgbClr val="005696"/>
                </a:solidFill>
                <a:latin typeface="Arial Narrow" panose="020B0606020202030204" pitchFamily="34" charset="0"/>
              </a:rPr>
              <a:t>Can you clarify, if a faculty member has made payment to a Prolific account or Amazon Turk for human subjects and submitted a receipt for reimbursement, are tax forms still needed?</a:t>
            </a:r>
          </a:p>
          <a:p>
            <a:pPr marL="685800" indent="0">
              <a:lnSpc>
                <a:spcPct val="100000"/>
              </a:lnSpc>
              <a:spcBef>
                <a:spcPts val="0"/>
              </a:spcBef>
              <a:spcAft>
                <a:spcPts val="2400"/>
              </a:spcAft>
              <a:buClr>
                <a:srgbClr val="00467A"/>
              </a:buClr>
              <a:buSzPct val="150000"/>
              <a:buNone/>
            </a:pPr>
            <a:r>
              <a:rPr lang="en-US" sz="1400" dirty="0">
                <a:latin typeface="Arial Narrow" panose="020B0606020202030204" pitchFamily="34" charset="0"/>
              </a:rPr>
              <a:t>In order for AP to process payments directly to the Human Subject, we require that form. However, it is important to note that would be a departmental determination should your project be audited. We in AP will not require them.</a:t>
            </a:r>
          </a:p>
          <a:p>
            <a:pPr marL="685800" indent="-685800">
              <a:lnSpc>
                <a:spcPct val="120000"/>
              </a:lnSpc>
              <a:spcBef>
                <a:spcPts val="0"/>
              </a:spcBef>
              <a:spcAft>
                <a:spcPts val="1200"/>
              </a:spcAft>
              <a:buClr>
                <a:srgbClr val="00467A"/>
              </a:buClr>
              <a:buSzPct val="150000"/>
              <a:buBlip>
                <a:blip r:embed="rId2">
                  <a:extLst>
                    <a:ext uri="{837473B0-CC2E-450A-ABE3-18F120FF3D39}">
                      <a1611:picAttrSrcUrl xmlns:a1611="http://schemas.microsoft.com/office/drawing/2016/11/main" xmlns="" r:id="rId3"/>
                    </a:ext>
                  </a:extLst>
                </a:blip>
              </a:buBlip>
            </a:pPr>
            <a:r>
              <a:rPr lang="en-US" sz="1400" b="1" dirty="0">
                <a:solidFill>
                  <a:srgbClr val="005696"/>
                </a:solidFill>
                <a:latin typeface="Arial Narrow" panose="020B0606020202030204" pitchFamily="34" charset="0"/>
              </a:rPr>
              <a:t>Can this PowerPoint be emailed to us?</a:t>
            </a:r>
          </a:p>
          <a:p>
            <a:pPr marL="685800" indent="0">
              <a:lnSpc>
                <a:spcPct val="120000"/>
              </a:lnSpc>
              <a:spcBef>
                <a:spcPts val="0"/>
              </a:spcBef>
              <a:spcAft>
                <a:spcPts val="6000"/>
              </a:spcAft>
              <a:buClr>
                <a:srgbClr val="00467A"/>
              </a:buClr>
              <a:buSzPct val="150000"/>
              <a:buNone/>
            </a:pPr>
            <a:r>
              <a:rPr lang="en-US" sz="1400" dirty="0">
                <a:latin typeface="Arial Narrow" panose="020B0606020202030204" pitchFamily="34" charset="0"/>
              </a:rPr>
              <a:t>PowerPoint will be uploaded to the Accounting website under our previous user group meetings.</a:t>
            </a:r>
          </a:p>
          <a:p>
            <a:pPr marL="685800" indent="0">
              <a:lnSpc>
                <a:spcPct val="100000"/>
              </a:lnSpc>
              <a:spcBef>
                <a:spcPts val="0"/>
              </a:spcBef>
              <a:spcAft>
                <a:spcPts val="2400"/>
              </a:spcAft>
              <a:buClr>
                <a:srgbClr val="00467A"/>
              </a:buClr>
              <a:buSzPct val="150000"/>
              <a:buNone/>
            </a:pPr>
            <a:endParaRPr lang="en-US" sz="1200" dirty="0">
              <a:latin typeface="Arial Narrow" panose="020B0606020202030204" pitchFamily="34" charset="0"/>
            </a:endParaRPr>
          </a:p>
          <a:p>
            <a:pPr marL="685800" indent="0">
              <a:lnSpc>
                <a:spcPct val="100000"/>
              </a:lnSpc>
              <a:spcBef>
                <a:spcPts val="0"/>
              </a:spcBef>
              <a:spcAft>
                <a:spcPts val="2400"/>
              </a:spcAft>
              <a:buClr>
                <a:srgbClr val="00467A"/>
              </a:buClr>
              <a:buSzPct val="150000"/>
              <a:buNone/>
            </a:pPr>
            <a:endParaRPr lang="en-US" sz="1200" dirty="0">
              <a:latin typeface="Arial Narrow" panose="020B0606020202030204" pitchFamily="34" charset="0"/>
            </a:endParaRPr>
          </a:p>
          <a:p>
            <a:pPr marL="685800" indent="0">
              <a:lnSpc>
                <a:spcPct val="100000"/>
              </a:lnSpc>
              <a:spcBef>
                <a:spcPts val="0"/>
              </a:spcBef>
              <a:spcAft>
                <a:spcPts val="2400"/>
              </a:spcAft>
              <a:buClr>
                <a:srgbClr val="00467A"/>
              </a:buClr>
              <a:buSzPct val="150000"/>
              <a:buNone/>
            </a:pPr>
            <a:endParaRPr lang="en-US" sz="1200" dirty="0">
              <a:latin typeface="Arial Narrow" panose="020B0606020202030204" pitchFamily="34" charset="0"/>
            </a:endParaRPr>
          </a:p>
        </p:txBody>
      </p:sp>
      <p:sp>
        <p:nvSpPr>
          <p:cNvPr id="4" name="Date Placeholder 3"/>
          <p:cNvSpPr>
            <a:spLocks noGrp="1"/>
          </p:cNvSpPr>
          <p:nvPr>
            <p:ph type="dt" sz="half" idx="10"/>
          </p:nvPr>
        </p:nvSpPr>
        <p:spPr/>
        <p:txBody>
          <a:bodyPr/>
          <a:lstStyle/>
          <a:p>
            <a:r>
              <a:rPr lang="en-US" dirty="0"/>
              <a:t>3/21/2022</a:t>
            </a:r>
          </a:p>
        </p:txBody>
      </p:sp>
      <p:sp>
        <p:nvSpPr>
          <p:cNvPr id="5" name="Slide Number Placeholder 4"/>
          <p:cNvSpPr>
            <a:spLocks noGrp="1"/>
          </p:cNvSpPr>
          <p:nvPr>
            <p:ph type="sldNum" sz="quarter" idx="12"/>
          </p:nvPr>
        </p:nvSpPr>
        <p:spPr/>
        <p:txBody>
          <a:bodyPr/>
          <a:lstStyle/>
          <a:p>
            <a:fld id="{07D33A87-F5E1-4752-BA3A-B8491AEA3B24}" type="slidenum">
              <a:rPr lang="en-US" smtClean="0"/>
              <a:t>55</a:t>
            </a:fld>
            <a:endParaRPr lang="en-US"/>
          </a:p>
        </p:txBody>
      </p:sp>
      <p:sp>
        <p:nvSpPr>
          <p:cNvPr id="6" name="Title 1">
            <a:extLst>
              <a:ext uri="{FF2B5EF4-FFF2-40B4-BE49-F238E27FC236}">
                <a16:creationId xmlns:a16="http://schemas.microsoft.com/office/drawing/2014/main" id="{07C62FF7-FA0D-4030-9BF4-431DDCFCD402}"/>
              </a:ext>
            </a:extLst>
          </p:cNvPr>
          <p:cNvSpPr>
            <a:spLocks noGrp="1"/>
          </p:cNvSpPr>
          <p:nvPr>
            <p:ph type="title"/>
          </p:nvPr>
        </p:nvSpPr>
        <p:spPr>
          <a:xfrm>
            <a:off x="914400" y="0"/>
            <a:ext cx="8229600" cy="1005840"/>
          </a:xfrm>
        </p:spPr>
        <p:txBody>
          <a:bodyPr>
            <a:normAutofit/>
          </a:bodyPr>
          <a:lstStyle/>
          <a:p>
            <a:pPr algn="ctr"/>
            <a:r>
              <a:rPr lang="en-US" dirty="0">
                <a:latin typeface="Arial Narrow" panose="020B0606020202030204" pitchFamily="34" charset="0"/>
              </a:rPr>
              <a:t>User Group Questions cont’d</a:t>
            </a:r>
          </a:p>
        </p:txBody>
      </p:sp>
    </p:spTree>
    <p:extLst>
      <p:ext uri="{BB962C8B-B14F-4D97-AF65-F5344CB8AC3E}">
        <p14:creationId xmlns:p14="http://schemas.microsoft.com/office/powerpoint/2010/main" val="306124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marL="0" indent="0" algn="ctr">
              <a:buNone/>
            </a:pPr>
            <a:r>
              <a:rPr lang="en-US" sz="7200" dirty="0" smtClean="0"/>
              <a:t>Thank you</a:t>
            </a:r>
            <a:endParaRPr lang="en-US" sz="7200" dirty="0"/>
          </a:p>
        </p:txBody>
      </p:sp>
      <p:sp>
        <p:nvSpPr>
          <p:cNvPr id="4" name="Date Placeholder 3"/>
          <p:cNvSpPr>
            <a:spLocks noGrp="1"/>
          </p:cNvSpPr>
          <p:nvPr>
            <p:ph type="dt" sz="half" idx="10"/>
          </p:nvPr>
        </p:nvSpPr>
        <p:spPr/>
        <p:txBody>
          <a:bodyPr/>
          <a:lstStyle/>
          <a:p>
            <a:r>
              <a:rPr lang="en-US" smtClean="0"/>
              <a:t>10/28/2019</a:t>
            </a:r>
            <a:endParaRPr lang="en-US"/>
          </a:p>
        </p:txBody>
      </p:sp>
      <p:sp>
        <p:nvSpPr>
          <p:cNvPr id="5" name="Slide Number Placeholder 4"/>
          <p:cNvSpPr>
            <a:spLocks noGrp="1"/>
          </p:cNvSpPr>
          <p:nvPr>
            <p:ph type="sldNum" sz="quarter" idx="12"/>
          </p:nvPr>
        </p:nvSpPr>
        <p:spPr/>
        <p:txBody>
          <a:bodyPr/>
          <a:lstStyle/>
          <a:p>
            <a:fld id="{07D33A87-F5E1-4752-BA3A-B8491AEA3B24}" type="slidenum">
              <a:rPr lang="en-US" smtClean="0"/>
              <a:t>56</a:t>
            </a:fld>
            <a:endParaRPr lang="en-US"/>
          </a:p>
        </p:txBody>
      </p:sp>
    </p:spTree>
    <p:extLst>
      <p:ext uri="{BB962C8B-B14F-4D97-AF65-F5344CB8AC3E}">
        <p14:creationId xmlns:p14="http://schemas.microsoft.com/office/powerpoint/2010/main" val="376906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latin typeface="Arial Narrow" panose="020B0606020202030204" pitchFamily="34" charset="0"/>
              </a:rPr>
              <a:t>AB 1887 Updates</a:t>
            </a:r>
          </a:p>
        </p:txBody>
      </p:sp>
      <p:sp>
        <p:nvSpPr>
          <p:cNvPr id="7" name="Subtitle 6"/>
          <p:cNvSpPr>
            <a:spLocks noGrp="1"/>
          </p:cNvSpPr>
          <p:nvPr>
            <p:ph type="subTitle" idx="4294967295"/>
          </p:nvPr>
        </p:nvSpPr>
        <p:spPr>
          <a:xfrm>
            <a:off x="1" y="1146628"/>
            <a:ext cx="9144000" cy="5414427"/>
          </a:xfrm>
        </p:spPr>
        <p:txBody>
          <a:bodyPr numCol="1">
            <a:normAutofit/>
          </a:bodyPr>
          <a:lstStyle/>
          <a:p>
            <a:pPr marL="290513" lvl="1" indent="0" algn="l">
              <a:spcBef>
                <a:spcPts val="0"/>
              </a:spcBef>
              <a:spcAft>
                <a:spcPts val="1200"/>
              </a:spcAft>
              <a:buNone/>
            </a:pPr>
            <a:r>
              <a:rPr lang="en-US" b="1" dirty="0">
                <a:latin typeface="Arial Narrow" panose="020B0606020202030204" pitchFamily="34" charset="0"/>
              </a:rPr>
              <a:t>New states have been added to the Attorney General’s AB 1887 travel ban.</a:t>
            </a:r>
          </a:p>
          <a:p>
            <a:pPr marL="290513" lvl="2" indent="0">
              <a:spcBef>
                <a:spcPts val="0"/>
              </a:spcBef>
              <a:spcAft>
                <a:spcPts val="1200"/>
              </a:spcAft>
              <a:buNone/>
            </a:pPr>
            <a:r>
              <a:rPr lang="en-US" sz="2200" dirty="0">
                <a:latin typeface="Arial Narrow" panose="020B0606020202030204" pitchFamily="34" charset="0"/>
              </a:rPr>
              <a:t>AB 1887 prohibits </a:t>
            </a:r>
            <a:r>
              <a:rPr lang="en-US" sz="2200" u="sng" dirty="0">
                <a:latin typeface="Arial Narrow" panose="020B0606020202030204" pitchFamily="34" charset="0"/>
              </a:rPr>
              <a:t>state funded </a:t>
            </a:r>
            <a:r>
              <a:rPr lang="en-US" sz="2200" dirty="0">
                <a:latin typeface="Arial Narrow" panose="020B0606020202030204" pitchFamily="34" charset="0"/>
              </a:rPr>
              <a:t>travel to states that have passed discriminatory laws. The law also prohibits requiring employees to travel to these states.</a:t>
            </a:r>
          </a:p>
          <a:p>
            <a:pPr marL="290513" lvl="2" indent="0">
              <a:spcBef>
                <a:spcPts val="0"/>
              </a:spcBef>
              <a:spcAft>
                <a:spcPts val="1200"/>
              </a:spcAft>
              <a:buNone/>
            </a:pPr>
            <a:r>
              <a:rPr lang="en-US" sz="2200" dirty="0">
                <a:latin typeface="Arial Narrow" panose="020B0606020202030204" pitchFamily="34" charset="0"/>
              </a:rPr>
              <a:t>The following states are currently subject to California’s ban on state-funded and state-sponsored travel:</a:t>
            </a:r>
          </a:p>
          <a:p>
            <a:pPr marL="1141413" lvl="2" indent="0">
              <a:spcBef>
                <a:spcPts val="0"/>
              </a:spcBef>
              <a:spcAft>
                <a:spcPts val="1200"/>
              </a:spcAft>
              <a:buNone/>
            </a:pPr>
            <a:endParaRPr lang="en-US" dirty="0"/>
          </a:p>
        </p:txBody>
      </p:sp>
      <p:sp>
        <p:nvSpPr>
          <p:cNvPr id="3" name="Slide Number Placeholder 2"/>
          <p:cNvSpPr>
            <a:spLocks noGrp="1"/>
          </p:cNvSpPr>
          <p:nvPr>
            <p:ph type="sldNum" sz="quarter" idx="12"/>
          </p:nvPr>
        </p:nvSpPr>
        <p:spPr/>
        <p:txBody>
          <a:bodyPr/>
          <a:lstStyle/>
          <a:p>
            <a:fld id="{07D33A87-F5E1-4752-BA3A-B8491AEA3B24}" type="slidenum">
              <a:rPr lang="en-US" smtClean="0"/>
              <a:t>6</a:t>
            </a:fld>
            <a:endParaRPr lang="en-US" dirty="0"/>
          </a:p>
        </p:txBody>
      </p:sp>
      <p:sp>
        <p:nvSpPr>
          <p:cNvPr id="4" name="Rectangle 3">
            <a:extLst>
              <a:ext uri="{FF2B5EF4-FFF2-40B4-BE49-F238E27FC236}">
                <a16:creationId xmlns:a16="http://schemas.microsoft.com/office/drawing/2014/main" id="{2C8947C7-95BC-4F39-B85E-BE6315D11E4E}"/>
              </a:ext>
            </a:extLst>
          </p:cNvPr>
          <p:cNvSpPr/>
          <p:nvPr/>
        </p:nvSpPr>
        <p:spPr>
          <a:xfrm>
            <a:off x="1571105" y="3429000"/>
            <a:ext cx="6001789" cy="2862322"/>
          </a:xfrm>
          <a:prstGeom prst="rect">
            <a:avLst/>
          </a:prstGeom>
        </p:spPr>
        <p:txBody>
          <a:bodyPr wrap="square" numCol="2">
            <a:spAutoFit/>
          </a:bodyPr>
          <a:lstStyle/>
          <a:p>
            <a:pPr marL="346075" lvl="3" indent="-342900">
              <a:buFont typeface="Calibri" panose="020F0502020204030204" pitchFamily="34" charset="0"/>
              <a:buChar char="‒"/>
            </a:pPr>
            <a:r>
              <a:rPr lang="en-US" sz="2000" dirty="0">
                <a:latin typeface="Arial Narrow" panose="020B0606020202030204" pitchFamily="34" charset="0"/>
              </a:rPr>
              <a:t>Alabama</a:t>
            </a:r>
          </a:p>
          <a:p>
            <a:pPr marL="346075" lvl="3" indent="-342900">
              <a:buFont typeface="Calibri" panose="020F0502020204030204" pitchFamily="34" charset="0"/>
              <a:buChar char="‒"/>
            </a:pPr>
            <a:r>
              <a:rPr lang="en-US" sz="2000" b="1" dirty="0">
                <a:solidFill>
                  <a:srgbClr val="FF0000"/>
                </a:solidFill>
                <a:latin typeface="Arial Narrow" panose="020B0606020202030204" pitchFamily="34" charset="0"/>
              </a:rPr>
              <a:t>Arkansas (7/29/21)</a:t>
            </a:r>
          </a:p>
          <a:p>
            <a:pPr marL="346075" lvl="3" indent="-342900">
              <a:buFont typeface="Calibri" panose="020F0502020204030204" pitchFamily="34" charset="0"/>
              <a:buChar char="‒"/>
            </a:pPr>
            <a:r>
              <a:rPr lang="en-US" sz="2000" b="1" dirty="0">
                <a:solidFill>
                  <a:srgbClr val="FF0000"/>
                </a:solidFill>
                <a:latin typeface="Arial Narrow" panose="020B0606020202030204" pitchFamily="34" charset="0"/>
              </a:rPr>
              <a:t>Florida (7/1/21)</a:t>
            </a:r>
          </a:p>
          <a:p>
            <a:pPr marL="346075" lvl="3" indent="-342900">
              <a:buFont typeface="Calibri" panose="020F0502020204030204" pitchFamily="34" charset="0"/>
              <a:buChar char="‒"/>
            </a:pPr>
            <a:r>
              <a:rPr lang="en-US" sz="2000" dirty="0">
                <a:latin typeface="Arial Narrow" panose="020B0606020202030204" pitchFamily="34" charset="0"/>
              </a:rPr>
              <a:t>Idaho </a:t>
            </a:r>
          </a:p>
          <a:p>
            <a:pPr marL="346075" lvl="3" indent="-342900">
              <a:buFont typeface="Calibri" panose="020F0502020204030204" pitchFamily="34" charset="0"/>
              <a:buChar char="‒"/>
            </a:pPr>
            <a:r>
              <a:rPr lang="en-US" sz="2000" dirty="0">
                <a:latin typeface="Arial Narrow" panose="020B0606020202030204" pitchFamily="34" charset="0"/>
              </a:rPr>
              <a:t>Iowa</a:t>
            </a:r>
          </a:p>
          <a:p>
            <a:pPr marL="346075" lvl="3" indent="-342900">
              <a:buFont typeface="Calibri" panose="020F0502020204030204" pitchFamily="34" charset="0"/>
              <a:buChar char="‒"/>
            </a:pPr>
            <a:r>
              <a:rPr lang="en-US" sz="2000" dirty="0">
                <a:latin typeface="Arial Narrow" panose="020B0606020202030204" pitchFamily="34" charset="0"/>
              </a:rPr>
              <a:t>Kansas</a:t>
            </a:r>
          </a:p>
          <a:p>
            <a:pPr marL="346075" lvl="3" indent="-342900">
              <a:buFont typeface="Calibri" panose="020F0502020204030204" pitchFamily="34" charset="0"/>
              <a:buChar char="‒"/>
            </a:pPr>
            <a:r>
              <a:rPr lang="en-US" sz="2000" dirty="0">
                <a:latin typeface="Arial Narrow" panose="020B0606020202030204" pitchFamily="34" charset="0"/>
              </a:rPr>
              <a:t>Kentucky</a:t>
            </a:r>
          </a:p>
          <a:p>
            <a:pPr marL="342900" lvl="3" indent="-342900">
              <a:buFont typeface="Calibri" panose="020F0502020204030204" pitchFamily="34" charset="0"/>
              <a:buChar char="‒"/>
            </a:pPr>
            <a:r>
              <a:rPr lang="en-US" sz="2000" dirty="0">
                <a:latin typeface="Arial Narrow" panose="020B0606020202030204" pitchFamily="34" charset="0"/>
              </a:rPr>
              <a:t>Mississippi</a:t>
            </a:r>
          </a:p>
          <a:p>
            <a:pPr marL="342900" lvl="3" indent="-342900">
              <a:buFont typeface="Calibri" panose="020F0502020204030204" pitchFamily="34" charset="0"/>
              <a:buChar char="‒"/>
            </a:pPr>
            <a:r>
              <a:rPr lang="en-US" sz="2000" b="1" dirty="0">
                <a:solidFill>
                  <a:srgbClr val="FF0000"/>
                </a:solidFill>
                <a:latin typeface="Arial Narrow" panose="020B0606020202030204" pitchFamily="34" charset="0"/>
              </a:rPr>
              <a:t>Montana (7/1/21)</a:t>
            </a:r>
          </a:p>
          <a:p>
            <a:pPr marL="342900" lvl="3" indent="-342900">
              <a:buFont typeface="Calibri" panose="020F0502020204030204" pitchFamily="34" charset="0"/>
              <a:buChar char="‒"/>
            </a:pPr>
            <a:r>
              <a:rPr lang="en-US" sz="2000" dirty="0">
                <a:latin typeface="Arial Narrow" panose="020B0606020202030204" pitchFamily="34" charset="0"/>
              </a:rPr>
              <a:t>North Carolina</a:t>
            </a:r>
          </a:p>
          <a:p>
            <a:pPr marL="342900" lvl="3" indent="-342900">
              <a:buFont typeface="Calibri" panose="020F0502020204030204" pitchFamily="34" charset="0"/>
              <a:buChar char="‒"/>
            </a:pPr>
            <a:r>
              <a:rPr lang="en-US" sz="2000" b="1" dirty="0">
                <a:solidFill>
                  <a:srgbClr val="FF0000"/>
                </a:solidFill>
                <a:latin typeface="Arial Narrow" panose="020B0606020202030204" pitchFamily="34" charset="0"/>
              </a:rPr>
              <a:t>North Dakota (8/1/21)</a:t>
            </a:r>
          </a:p>
          <a:p>
            <a:pPr marL="342900" lvl="3" indent="-342900">
              <a:buFont typeface="Calibri" panose="020F0502020204030204" pitchFamily="34" charset="0"/>
              <a:buChar char="‒"/>
            </a:pPr>
            <a:r>
              <a:rPr lang="en-US" sz="2000" b="1" dirty="0">
                <a:solidFill>
                  <a:srgbClr val="FF0000"/>
                </a:solidFill>
                <a:latin typeface="Arial Narrow" panose="020B0606020202030204" pitchFamily="34" charset="0"/>
              </a:rPr>
              <a:t>Ohio (9/30/21)</a:t>
            </a:r>
          </a:p>
          <a:p>
            <a:pPr marL="342900" lvl="3" indent="-342900">
              <a:buFont typeface="Calibri" panose="020F0502020204030204" pitchFamily="34" charset="0"/>
              <a:buChar char="‒"/>
            </a:pPr>
            <a:r>
              <a:rPr lang="en-US" sz="2000" dirty="0">
                <a:latin typeface="Arial Narrow" panose="020B0606020202030204" pitchFamily="34" charset="0"/>
              </a:rPr>
              <a:t>Oklahoma</a:t>
            </a:r>
          </a:p>
          <a:p>
            <a:pPr marL="342900" lvl="3" indent="-342900">
              <a:buFont typeface="Calibri" panose="020F0502020204030204" pitchFamily="34" charset="0"/>
              <a:buChar char="‒"/>
            </a:pPr>
            <a:r>
              <a:rPr lang="en-US" sz="2000" dirty="0">
                <a:latin typeface="Arial Narrow" panose="020B0606020202030204" pitchFamily="34" charset="0"/>
              </a:rPr>
              <a:t>South Carolina</a:t>
            </a:r>
          </a:p>
          <a:p>
            <a:pPr marL="342900" lvl="3" indent="-342900">
              <a:buFont typeface="Calibri" panose="020F0502020204030204" pitchFamily="34" charset="0"/>
              <a:buChar char="‒"/>
            </a:pPr>
            <a:r>
              <a:rPr lang="en-US" sz="2000" dirty="0">
                <a:latin typeface="Arial Narrow" panose="020B0606020202030204" pitchFamily="34" charset="0"/>
              </a:rPr>
              <a:t>South Dakota</a:t>
            </a:r>
          </a:p>
          <a:p>
            <a:pPr marL="342900" lvl="3" indent="-342900">
              <a:buFont typeface="Calibri" panose="020F0502020204030204" pitchFamily="34" charset="0"/>
              <a:buChar char="‒"/>
            </a:pPr>
            <a:r>
              <a:rPr lang="en-US" sz="2000" dirty="0">
                <a:latin typeface="Arial Narrow" panose="020B0606020202030204" pitchFamily="34" charset="0"/>
              </a:rPr>
              <a:t>Tennessee</a:t>
            </a:r>
          </a:p>
          <a:p>
            <a:pPr marL="342900" lvl="3" indent="-342900">
              <a:buFont typeface="Calibri" panose="020F0502020204030204" pitchFamily="34" charset="0"/>
              <a:buChar char="‒"/>
            </a:pPr>
            <a:r>
              <a:rPr lang="en-US" sz="2000" dirty="0">
                <a:latin typeface="Arial Narrow" panose="020B0606020202030204" pitchFamily="34" charset="0"/>
              </a:rPr>
              <a:t>Texas</a:t>
            </a:r>
          </a:p>
          <a:p>
            <a:pPr marL="342900" lvl="3" indent="-342900">
              <a:buFont typeface="Calibri" panose="020F0502020204030204" pitchFamily="34" charset="0"/>
              <a:buChar char="‒"/>
            </a:pPr>
            <a:r>
              <a:rPr lang="en-US" sz="2000" b="1" dirty="0">
                <a:solidFill>
                  <a:srgbClr val="FF0000"/>
                </a:solidFill>
                <a:latin typeface="Arial Narrow" panose="020B0606020202030204" pitchFamily="34" charset="0"/>
              </a:rPr>
              <a:t>West Virginia (7/8/21)</a:t>
            </a:r>
          </a:p>
        </p:txBody>
      </p:sp>
    </p:spTree>
    <p:extLst>
      <p:ext uri="{BB962C8B-B14F-4D97-AF65-F5344CB8AC3E}">
        <p14:creationId xmlns:p14="http://schemas.microsoft.com/office/powerpoint/2010/main" val="37100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latin typeface="Arial Narrow" panose="020B0606020202030204" pitchFamily="34" charset="0"/>
              </a:rPr>
              <a:t>AB 1887 Updates</a:t>
            </a:r>
          </a:p>
        </p:txBody>
      </p:sp>
      <p:sp>
        <p:nvSpPr>
          <p:cNvPr id="7" name="Subtitle 6"/>
          <p:cNvSpPr>
            <a:spLocks noGrp="1"/>
          </p:cNvSpPr>
          <p:nvPr>
            <p:ph type="subTitle" idx="4294967295"/>
          </p:nvPr>
        </p:nvSpPr>
        <p:spPr>
          <a:xfrm>
            <a:off x="1" y="1146628"/>
            <a:ext cx="9144000" cy="5414427"/>
          </a:xfrm>
        </p:spPr>
        <p:txBody>
          <a:bodyPr numCol="1">
            <a:normAutofit/>
          </a:bodyPr>
          <a:lstStyle/>
          <a:p>
            <a:pPr marL="0" indent="0">
              <a:buNone/>
            </a:pPr>
            <a:r>
              <a:rPr lang="en-US" b="1" dirty="0"/>
              <a:t>For more information please refer to the following links:</a:t>
            </a:r>
          </a:p>
          <a:p>
            <a:r>
              <a:rPr lang="en-US" dirty="0"/>
              <a:t>AB 1887 Prohibited States FAQ</a:t>
            </a:r>
          </a:p>
          <a:p>
            <a:pPr marL="457200" lvl="1" indent="0">
              <a:buNone/>
            </a:pPr>
            <a:r>
              <a:rPr lang="en-US" dirty="0">
                <a:latin typeface="Arial Narrow" panose="020B0606020202030204" pitchFamily="34" charset="0"/>
                <a:hlinkClick r:id="rId3"/>
              </a:rPr>
              <a:t>https://www.ucop.edu/central-travel-management/_files/ab1887-faq.pdf</a:t>
            </a:r>
            <a:endParaRPr lang="en-US" dirty="0">
              <a:latin typeface="Arial Narrow" panose="020B0606020202030204" pitchFamily="34" charset="0"/>
            </a:endParaRPr>
          </a:p>
          <a:p>
            <a:pPr marL="457200" lvl="1" indent="0">
              <a:buNone/>
            </a:pPr>
            <a:endParaRPr lang="en-US" dirty="0"/>
          </a:p>
          <a:p>
            <a:r>
              <a:rPr lang="en-US" dirty="0"/>
              <a:t>UCOP Travel Guidance for AB 1887</a:t>
            </a:r>
          </a:p>
          <a:p>
            <a:pPr marL="457200" lvl="1" indent="0">
              <a:buNone/>
            </a:pPr>
            <a:r>
              <a:rPr lang="en-US" u="sng" dirty="0">
                <a:latin typeface="Arial Narrow" panose="020B0606020202030204" pitchFamily="34" charset="0"/>
                <a:cs typeface="Arial" panose="020B0604020202020204" pitchFamily="34" charset="0"/>
                <a:hlinkClick r:id="rId3"/>
              </a:rPr>
              <a:t>https://www.ucop.edu/central-travel-management/_files/ab1887-faq.pdf</a:t>
            </a:r>
            <a:endParaRPr lang="en-US" u="sng" dirty="0">
              <a:latin typeface="Arial Narrow" panose="020B0606020202030204" pitchFamily="34" charset="0"/>
              <a:cs typeface="Arial" panose="020B0604020202020204" pitchFamily="34" charset="0"/>
            </a:endParaRPr>
          </a:p>
          <a:p>
            <a:pPr marL="457200" lvl="1" indent="0">
              <a:buNone/>
            </a:pPr>
            <a:endParaRPr lang="en-US" sz="3600" dirty="0">
              <a:latin typeface="Arial Narrow" panose="020B0606020202030204" pitchFamily="34" charset="0"/>
              <a:cs typeface="Arial" panose="020B0604020202020204" pitchFamily="34" charset="0"/>
            </a:endParaRPr>
          </a:p>
          <a:p>
            <a:r>
              <a:rPr lang="en-US" dirty="0"/>
              <a:t>Exceptions</a:t>
            </a:r>
          </a:p>
          <a:p>
            <a:pPr marL="457200" lvl="1" indent="0">
              <a:buNone/>
            </a:pPr>
            <a:r>
              <a:rPr lang="en-US" dirty="0">
                <a:latin typeface="Arial Narrow" panose="020B0606020202030204" pitchFamily="34" charset="0"/>
                <a:hlinkClick r:id="rId4"/>
              </a:rPr>
              <a:t>https://oag.ca.gov/ab1887</a:t>
            </a:r>
            <a:endParaRPr lang="en-US" dirty="0">
              <a:latin typeface="Arial Narrow" panose="020B0606020202030204" pitchFamily="34" charset="0"/>
            </a:endParaRPr>
          </a:p>
          <a:p>
            <a:endParaRPr lang="en-US" sz="4000"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7D33A87-F5E1-4752-BA3A-B8491AEA3B24}" type="slidenum">
              <a:rPr lang="en-US" smtClean="0"/>
              <a:t>7</a:t>
            </a:fld>
            <a:endParaRPr lang="en-US" dirty="0"/>
          </a:p>
        </p:txBody>
      </p:sp>
    </p:spTree>
    <p:extLst>
      <p:ext uri="{BB962C8B-B14F-4D97-AF65-F5344CB8AC3E}">
        <p14:creationId xmlns:p14="http://schemas.microsoft.com/office/powerpoint/2010/main" val="146662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Narrow" panose="020B0606020202030204" pitchFamily="34" charset="0"/>
              </a:rPr>
              <a:t>UCR Travel Safety Guidelines</a:t>
            </a:r>
          </a:p>
        </p:txBody>
      </p:sp>
      <p:sp>
        <p:nvSpPr>
          <p:cNvPr id="3" name="Content Placeholder 2"/>
          <p:cNvSpPr>
            <a:spLocks noGrp="1"/>
          </p:cNvSpPr>
          <p:nvPr>
            <p:ph idx="1"/>
          </p:nvPr>
        </p:nvSpPr>
        <p:spPr>
          <a:xfrm>
            <a:off x="109728" y="1179576"/>
            <a:ext cx="8924544" cy="5449824"/>
          </a:xfrm>
        </p:spPr>
        <p:txBody>
          <a:bodyPr>
            <a:normAutofit/>
          </a:bodyPr>
          <a:lstStyle/>
          <a:p>
            <a:pPr marL="0" indent="0">
              <a:lnSpc>
                <a:spcPct val="110000"/>
              </a:lnSpc>
              <a:spcBef>
                <a:spcPts val="0"/>
              </a:spcBef>
              <a:spcAft>
                <a:spcPts val="1200"/>
              </a:spcAft>
              <a:buNone/>
            </a:pPr>
            <a:r>
              <a:rPr lang="en-US" sz="3500" b="1" dirty="0">
                <a:latin typeface="Arial Narrow" panose="020B0606020202030204" pitchFamily="34" charset="0"/>
              </a:rPr>
              <a:t>Be sure to register all of your trips with UC Away</a:t>
            </a:r>
          </a:p>
          <a:p>
            <a:pPr lvl="1">
              <a:lnSpc>
                <a:spcPct val="110000"/>
              </a:lnSpc>
              <a:spcBef>
                <a:spcPts val="0"/>
              </a:spcBef>
              <a:spcAft>
                <a:spcPts val="600"/>
              </a:spcAft>
            </a:pPr>
            <a:r>
              <a:rPr lang="en-US" sz="3000" dirty="0">
                <a:latin typeface="Arial Narrow" panose="020B0606020202030204" pitchFamily="34" charset="0"/>
              </a:rPr>
              <a:t>Trips booked at UCTC or BCD are automatically registered</a:t>
            </a:r>
          </a:p>
          <a:p>
            <a:pPr lvl="1">
              <a:lnSpc>
                <a:spcPct val="110000"/>
              </a:lnSpc>
              <a:spcBef>
                <a:spcPts val="0"/>
              </a:spcBef>
              <a:spcAft>
                <a:spcPts val="600"/>
              </a:spcAft>
            </a:pPr>
            <a:r>
              <a:rPr lang="en-US" sz="3000" dirty="0">
                <a:latin typeface="Arial Narrow" panose="020B0606020202030204" pitchFamily="34" charset="0"/>
              </a:rPr>
              <a:t>If travel is booked outside of </a:t>
            </a:r>
            <a:r>
              <a:rPr lang="en-US" sz="3000" dirty="0" err="1">
                <a:latin typeface="Arial Narrow" panose="020B0606020202030204" pitchFamily="34" charset="0"/>
              </a:rPr>
              <a:t>Connexxus</a:t>
            </a:r>
            <a:r>
              <a:rPr lang="en-US" sz="3000" dirty="0">
                <a:latin typeface="Arial Narrow" panose="020B0606020202030204" pitchFamily="34" charset="0"/>
              </a:rPr>
              <a:t>, travelers need to register your trip at </a:t>
            </a:r>
            <a:r>
              <a:rPr lang="en-US" sz="3000" dirty="0">
                <a:latin typeface="Arial Narrow" panose="020B0606020202030204" pitchFamily="34" charset="0"/>
                <a:hlinkClick r:id="rId3"/>
              </a:rPr>
              <a:t>https://ehs.ucop.edu/away/</a:t>
            </a:r>
            <a:endParaRPr lang="en-US" sz="3000" dirty="0">
              <a:latin typeface="Arial Narrow" panose="020B0606020202030204" pitchFamily="34" charset="0"/>
            </a:endParaRPr>
          </a:p>
          <a:p>
            <a:pPr lvl="1">
              <a:lnSpc>
                <a:spcPct val="100000"/>
              </a:lnSpc>
              <a:spcBef>
                <a:spcPts val="0"/>
              </a:spcBef>
              <a:spcAft>
                <a:spcPts val="5400"/>
              </a:spcAft>
            </a:pPr>
            <a:r>
              <a:rPr lang="en-US" sz="3000" dirty="0">
                <a:latin typeface="Arial Narrow" panose="020B0606020202030204" pitchFamily="34" charset="0"/>
              </a:rPr>
              <a:t>If changes are made to a trip, please ensure travelers updates UC Away with changes</a:t>
            </a:r>
          </a:p>
        </p:txBody>
      </p:sp>
      <p:sp>
        <p:nvSpPr>
          <p:cNvPr id="5" name="Slide Number Placeholder 4"/>
          <p:cNvSpPr>
            <a:spLocks noGrp="1"/>
          </p:cNvSpPr>
          <p:nvPr>
            <p:ph type="sldNum" sz="quarter" idx="12"/>
          </p:nvPr>
        </p:nvSpPr>
        <p:spPr/>
        <p:txBody>
          <a:bodyPr/>
          <a:lstStyle/>
          <a:p>
            <a:fld id="{07D33A87-F5E1-4752-BA3A-B8491AEA3B24}" type="slidenum">
              <a:rPr lang="en-US" smtClean="0"/>
              <a:t>8</a:t>
            </a:fld>
            <a:endParaRPr lang="en-US"/>
          </a:p>
        </p:txBody>
      </p:sp>
    </p:spTree>
    <p:extLst>
      <p:ext uri="{BB962C8B-B14F-4D97-AF65-F5344CB8AC3E}">
        <p14:creationId xmlns:p14="http://schemas.microsoft.com/office/powerpoint/2010/main" val="396928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DDDD-4A42-477B-BF68-765658F02335}"/>
              </a:ext>
            </a:extLst>
          </p:cNvPr>
          <p:cNvSpPr>
            <a:spLocks noGrp="1"/>
          </p:cNvSpPr>
          <p:nvPr>
            <p:ph type="title"/>
          </p:nvPr>
        </p:nvSpPr>
        <p:spPr/>
        <p:txBody>
          <a:bodyPr>
            <a:normAutofit/>
          </a:bodyPr>
          <a:lstStyle/>
          <a:p>
            <a:r>
              <a:rPr lang="en-US" dirty="0">
                <a:latin typeface="Arial Narrow" panose="020B0606020202030204" pitchFamily="34" charset="0"/>
              </a:rPr>
              <a:t>Safety Considerations for Travelers</a:t>
            </a:r>
            <a:endParaRPr lang="en-US" dirty="0"/>
          </a:p>
        </p:txBody>
      </p:sp>
      <p:sp>
        <p:nvSpPr>
          <p:cNvPr id="3" name="Content Placeholder 2">
            <a:extLst>
              <a:ext uri="{FF2B5EF4-FFF2-40B4-BE49-F238E27FC236}">
                <a16:creationId xmlns:a16="http://schemas.microsoft.com/office/drawing/2014/main" id="{5A5A74E1-C84E-43F1-A28A-6EA309CF163E}"/>
              </a:ext>
            </a:extLst>
          </p:cNvPr>
          <p:cNvSpPr>
            <a:spLocks noGrp="1"/>
          </p:cNvSpPr>
          <p:nvPr>
            <p:ph idx="1"/>
          </p:nvPr>
        </p:nvSpPr>
        <p:spPr/>
        <p:txBody>
          <a:bodyPr>
            <a:normAutofit fontScale="92500"/>
          </a:bodyPr>
          <a:lstStyle/>
          <a:p>
            <a:r>
              <a:rPr lang="en-US" dirty="0"/>
              <a:t>Travel COVID related regulations are continually changing</a:t>
            </a:r>
          </a:p>
          <a:p>
            <a:r>
              <a:rPr lang="en-US" dirty="0"/>
              <a:t>Localities may have specific travel restrictions in place</a:t>
            </a:r>
          </a:p>
          <a:p>
            <a:pPr lvl="1"/>
            <a:r>
              <a:rPr lang="en-US" dirty="0"/>
              <a:t>Testing, quarantine requirements, etc.</a:t>
            </a:r>
          </a:p>
          <a:p>
            <a:r>
              <a:rPr lang="en-US" dirty="0"/>
              <a:t>If traveling by air, travelers should check if the airline requires health information, testing, or other documents</a:t>
            </a:r>
          </a:p>
          <a:p>
            <a:pPr lvl="1"/>
            <a:r>
              <a:rPr lang="en-US" dirty="0"/>
              <a:t>If testing is required prior to traveling, cost can be submitted for reimbursement at the conclusion of the trip via iTravel.</a:t>
            </a:r>
          </a:p>
          <a:p>
            <a:r>
              <a:rPr lang="en-US" dirty="0"/>
              <a:t>Travelers should monitor UCR EH&amp;S website and CDC guidelines through out all stages of travel</a:t>
            </a:r>
          </a:p>
          <a:p>
            <a:r>
              <a:rPr lang="en-US" dirty="0"/>
              <a:t>EHS: </a:t>
            </a:r>
            <a:r>
              <a:rPr lang="en-US" dirty="0">
                <a:latin typeface="Arial Narrow" panose="020B0606020202030204" pitchFamily="34" charset="0"/>
                <a:hlinkClick r:id="rId2"/>
              </a:rPr>
              <a:t>https://ehs.ucr.edu/coronavirus/travel</a:t>
            </a:r>
            <a:endParaRPr lang="en-US" dirty="0"/>
          </a:p>
          <a:p>
            <a:r>
              <a:rPr lang="en-US" dirty="0"/>
              <a:t>CDC: </a:t>
            </a:r>
            <a:r>
              <a:rPr lang="en-US" sz="2600" dirty="0">
                <a:latin typeface="Arial Narrow" panose="020B0606020202030204" pitchFamily="34" charset="0"/>
                <a:hlinkClick r:id="rId3"/>
              </a:rPr>
              <a:t>https://www.cdc.gov/coronavirus/2019-ncov/travelers/index.html</a:t>
            </a:r>
            <a:endParaRPr lang="en-US" sz="2600" dirty="0"/>
          </a:p>
          <a:p>
            <a:endParaRPr lang="en-US" dirty="0"/>
          </a:p>
        </p:txBody>
      </p:sp>
      <p:sp>
        <p:nvSpPr>
          <p:cNvPr id="5" name="Slide Number Placeholder 4">
            <a:extLst>
              <a:ext uri="{FF2B5EF4-FFF2-40B4-BE49-F238E27FC236}">
                <a16:creationId xmlns:a16="http://schemas.microsoft.com/office/drawing/2014/main" id="{4A709475-382E-4F75-AB61-4AECB6445A7F}"/>
              </a:ext>
            </a:extLst>
          </p:cNvPr>
          <p:cNvSpPr>
            <a:spLocks noGrp="1"/>
          </p:cNvSpPr>
          <p:nvPr>
            <p:ph type="sldNum" sz="quarter" idx="12"/>
          </p:nvPr>
        </p:nvSpPr>
        <p:spPr/>
        <p:txBody>
          <a:bodyPr/>
          <a:lstStyle/>
          <a:p>
            <a:fld id="{07D33A87-F5E1-4752-BA3A-B8491AEA3B24}" type="slidenum">
              <a:rPr lang="en-US" smtClean="0"/>
              <a:t>9</a:t>
            </a:fld>
            <a:endParaRPr lang="en-US"/>
          </a:p>
        </p:txBody>
      </p:sp>
    </p:spTree>
    <p:extLst>
      <p:ext uri="{BB962C8B-B14F-4D97-AF65-F5344CB8AC3E}">
        <p14:creationId xmlns:p14="http://schemas.microsoft.com/office/powerpoint/2010/main" val="3053667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vel ePay Users Group Jan 2017 Draft [Read-Only]" id="{9B60E323-1038-434E-B26C-612A0DE3A181}" vid="{C2DFDD45-24BC-4E55-B794-4B44977206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4FE085FDB9B149BF8F65947F312E64" ma:contentTypeVersion="5" ma:contentTypeDescription="Create a new document." ma:contentTypeScope="" ma:versionID="a732075f8fff743dbab7c09f4c192f07">
  <xsd:schema xmlns:xsd="http://www.w3.org/2001/XMLSchema" xmlns:xs="http://www.w3.org/2001/XMLSchema" xmlns:p="http://schemas.microsoft.com/office/2006/metadata/properties" xmlns:ns2="e3b2f8eb-7077-4394-88dc-fdd005b2502b" xmlns:ns3="95c7e49b-19b2-49bf-a975-18632c1db7e8" targetNamespace="http://schemas.microsoft.com/office/2006/metadata/properties" ma:root="true" ma:fieldsID="2e6a6236ea46b071829f6ed86cd878ce" ns2:_="" ns3:_="">
    <xsd:import namespace="e3b2f8eb-7077-4394-88dc-fdd005b2502b"/>
    <xsd:import namespace="95c7e49b-19b2-49bf-a975-18632c1db7e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b2f8eb-7077-4394-88dc-fdd005b2502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5c7e49b-19b2-49bf-a975-18632c1db7e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3b2f8eb-7077-4394-88dc-fdd005b2502b">NMF73XMDHVK5-627224123-13</_dlc_DocId>
    <_dlc_DocIdUrl xmlns="e3b2f8eb-7077-4394-88dc-fdd005b2502b">
      <Url>https://o365ucr.sharepoint.com/sites/BFS/AP/_layouts/15/DocIdRedir.aspx?ID=NMF73XMDHVK5-627224123-13</Url>
      <Description>NMF73XMDHVK5-627224123-13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FB8035-4D94-42F5-9287-F47273D836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b2f8eb-7077-4394-88dc-fdd005b2502b"/>
    <ds:schemaRef ds:uri="95c7e49b-19b2-49bf-a975-18632c1db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7A5D52-1401-4266-9FCC-CFEF54165C53}">
  <ds:schemaRefs>
    <ds:schemaRef ds:uri="http://schemas.openxmlformats.org/package/2006/metadata/core-properties"/>
    <ds:schemaRef ds:uri="95c7e49b-19b2-49bf-a975-18632c1db7e8"/>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e3b2f8eb-7077-4394-88dc-fdd005b2502b"/>
    <ds:schemaRef ds:uri="http://schemas.microsoft.com/office/2006/metadata/properties"/>
  </ds:schemaRefs>
</ds:datastoreItem>
</file>

<file path=customXml/itemProps3.xml><?xml version="1.0" encoding="utf-8"?>
<ds:datastoreItem xmlns:ds="http://schemas.openxmlformats.org/officeDocument/2006/customXml" ds:itemID="{FC72137C-9CB2-4281-8044-D787EE6F482B}">
  <ds:schemaRefs>
    <ds:schemaRef ds:uri="http://schemas.microsoft.com/sharepoint/events"/>
  </ds:schemaRefs>
</ds:datastoreItem>
</file>

<file path=customXml/itemProps4.xml><?xml version="1.0" encoding="utf-8"?>
<ds:datastoreItem xmlns:ds="http://schemas.openxmlformats.org/officeDocument/2006/customXml" ds:itemID="{1D67FE1F-A34F-4964-ACFA-13DBC4300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Travel ePay Users Group Jan 2017 Draft</Template>
  <TotalTime>14052</TotalTime>
  <Words>3833</Words>
  <Application>Microsoft Office PowerPoint</Application>
  <PresentationFormat>On-screen Show (4:3)</PresentationFormat>
  <Paragraphs>469</Paragraphs>
  <Slides>56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Arial Narrow</vt:lpstr>
      <vt:lpstr>Calibri</vt:lpstr>
      <vt:lpstr>Calibri Light</vt:lpstr>
      <vt:lpstr>Courier New</vt:lpstr>
      <vt:lpstr>Times New Roman</vt:lpstr>
      <vt:lpstr>Wingdings</vt:lpstr>
      <vt:lpstr>Wingdings 2</vt:lpstr>
      <vt:lpstr>Office Theme</vt:lpstr>
      <vt:lpstr>Travel and ePay User Group Meeting</vt:lpstr>
      <vt:lpstr>Agenda</vt:lpstr>
      <vt:lpstr>General Travel Updates</vt:lpstr>
      <vt:lpstr>New Travel Coordinator Trainings</vt:lpstr>
      <vt:lpstr>Mileage Rate Increase</vt:lpstr>
      <vt:lpstr>AB 1887 Updates</vt:lpstr>
      <vt:lpstr>AB 1887 Updates</vt:lpstr>
      <vt:lpstr>UCR Travel Safety Guidelines</vt:lpstr>
      <vt:lpstr>Safety Considerations for Travelers</vt:lpstr>
      <vt:lpstr>Unused Travel Credits</vt:lpstr>
      <vt:lpstr>Unused Credits</vt:lpstr>
      <vt:lpstr>Unused Credits (Cont’d)</vt:lpstr>
      <vt:lpstr>Unused Credits (Cont’d)</vt:lpstr>
      <vt:lpstr>Unused Credits (Cont’d)</vt:lpstr>
      <vt:lpstr>Unused Credits (Cont’d)</vt:lpstr>
      <vt:lpstr>Unused Credits (Cont’d)</vt:lpstr>
      <vt:lpstr>Business Meeting &amp; Entertainment Meal Rates</vt:lpstr>
      <vt:lpstr>Business Meeting &amp; Entertainment Meal Rates</vt:lpstr>
      <vt:lpstr>Grocery Store PO’s</vt:lpstr>
      <vt:lpstr>Grocery Store PO’s</vt:lpstr>
      <vt:lpstr>Grocery Store PO’s (Cont’d)</vt:lpstr>
      <vt:lpstr>Grocery Store PO’s (Cont’d)</vt:lpstr>
      <vt:lpstr>State of California Forms  587 &amp; 590</vt:lpstr>
      <vt:lpstr>FTB Forms 587&amp;590</vt:lpstr>
      <vt:lpstr>Payment Types requiring State forms</vt:lpstr>
      <vt:lpstr>Payment Types Requiring State forms (Cont’d) </vt:lpstr>
      <vt:lpstr>587 &amp; 590 Common Errors</vt:lpstr>
      <vt:lpstr>587 &amp; 590 Acceptance Requirements</vt:lpstr>
      <vt:lpstr>587 &amp; 590 Acceptance Requirements</vt:lpstr>
      <vt:lpstr>587 &amp; 590 Acceptance Requirements (Cont’d)</vt:lpstr>
      <vt:lpstr>587 &amp; 590 Acceptance Requirements (Cont’d)</vt:lpstr>
      <vt:lpstr>DocuSign Envelope</vt:lpstr>
      <vt:lpstr>DocuSign Envelope</vt:lpstr>
      <vt:lpstr>DocuSign Envelope (Cont’d)</vt:lpstr>
      <vt:lpstr>DocuSign Envelope (Cont’d)</vt:lpstr>
      <vt:lpstr>DocuSign Envelope (Cont’d)</vt:lpstr>
      <vt:lpstr>DocuSign Envelope (Cont’d)</vt:lpstr>
      <vt:lpstr>DocuSign Envelope (Cont’d)</vt:lpstr>
      <vt:lpstr>Travel User Group Impact23 Update</vt:lpstr>
      <vt:lpstr>Impact23 Program</vt:lpstr>
      <vt:lpstr>Mission &amp; Guiding Principles</vt:lpstr>
      <vt:lpstr>Why Concur Travel and Expense?</vt:lpstr>
      <vt:lpstr>Concur Travel and Expense</vt:lpstr>
      <vt:lpstr>Concur Travel and Expense</vt:lpstr>
      <vt:lpstr>Concur Travel and Expense</vt:lpstr>
      <vt:lpstr>Concur Travel and Expense</vt:lpstr>
      <vt:lpstr>Concur Travel and Expense</vt:lpstr>
      <vt:lpstr>Impact23 Brand</vt:lpstr>
      <vt:lpstr>Impact23 Website Overview</vt:lpstr>
      <vt:lpstr>Users Group Support</vt:lpstr>
      <vt:lpstr>PowerPoint Presentation</vt:lpstr>
      <vt:lpstr>User Group Questions</vt:lpstr>
      <vt:lpstr>User Group Questions cont’d</vt:lpstr>
      <vt:lpstr>User Group Questions cont’d</vt:lpstr>
      <vt:lpstr>User Group Questions cont’d</vt:lpstr>
      <vt:lpstr>PowerPoint Presentation</vt:lpstr>
    </vt:vector>
  </TitlesOfParts>
  <Company>University of California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and ePay User Group Meeting</dc:title>
  <dc:creator>Dorthea Ford</dc:creator>
  <cp:lastModifiedBy>Aver R Smith</cp:lastModifiedBy>
  <cp:revision>372</cp:revision>
  <cp:lastPrinted>2019-10-17T20:18:43Z</cp:lastPrinted>
  <dcterms:created xsi:type="dcterms:W3CDTF">2017-04-21T15:59:52Z</dcterms:created>
  <dcterms:modified xsi:type="dcterms:W3CDTF">2022-03-30T01:13:08Z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0x010100C54FE085FDB9B149BF8F65947F312E64</vt:lpwstr>
  </property>
  <property fmtid="{D5CDD505-2E9C-101B-9397-08002B2CF9AE}" pid="3" name="_dlc_DocIdItemGuid">
    <vt:lpwstr>febd46be-f9f1-44b4-beda-e9b215f0d3ef</vt:lpwstr>
  </property>
  <property fmtid="{D5CDD505-2E9C-101B-9397-08002B2CF9AE}" pid="4" name="FormCategory">
    <vt:lpwstr>Presentation</vt:lpwstr>
  </property>
  <property fmtid="{D5CDD505-2E9C-101B-9397-08002B2CF9AE}" pid="5" name="FormDescription">
    <vt:lpwstr>BFS Presentation Template for business presentations</vt:lpwstr>
  </property>
  <property fmtid="{D5CDD505-2E9C-101B-9397-08002B2CF9AE}" pid="6" name="ShowInCatalog">
    <vt:bool>true</vt:bool>
  </property>
  <property fmtid="{D5CDD505-2E9C-101B-9397-08002B2CF9AE}" pid="7" name="FormName">
    <vt:lpwstr>BFS Presentation Template</vt:lpwstr>
  </property>
</Properties>
</file>