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0" r:id="rId1"/>
  </p:sldMasterIdLst>
  <p:notesMasterIdLst>
    <p:notesMasterId r:id="rId27"/>
  </p:notesMasterIdLst>
  <p:handoutMasterIdLst>
    <p:handoutMasterId r:id="rId28"/>
  </p:handoutMasterIdLst>
  <p:sldIdLst>
    <p:sldId id="394" r:id="rId2"/>
    <p:sldId id="576" r:id="rId3"/>
    <p:sldId id="580" r:id="rId4"/>
    <p:sldId id="398" r:id="rId5"/>
    <p:sldId id="536" r:id="rId6"/>
    <p:sldId id="564" r:id="rId7"/>
    <p:sldId id="577" r:id="rId8"/>
    <p:sldId id="565" r:id="rId9"/>
    <p:sldId id="566" r:id="rId10"/>
    <p:sldId id="578" r:id="rId11"/>
    <p:sldId id="581" r:id="rId12"/>
    <p:sldId id="571" r:id="rId13"/>
    <p:sldId id="541" r:id="rId14"/>
    <p:sldId id="569" r:id="rId15"/>
    <p:sldId id="568" r:id="rId16"/>
    <p:sldId id="557" r:id="rId17"/>
    <p:sldId id="546" r:id="rId18"/>
    <p:sldId id="554" r:id="rId19"/>
    <p:sldId id="579" r:id="rId20"/>
    <p:sldId id="575" r:id="rId21"/>
    <p:sldId id="558" r:id="rId22"/>
    <p:sldId id="582" r:id="rId23"/>
    <p:sldId id="572" r:id="rId24"/>
    <p:sldId id="573" r:id="rId25"/>
    <p:sldId id="574" r:id="rId26"/>
  </p:sldIdLst>
  <p:sldSz cx="10058400" cy="7772400"/>
  <p:notesSz cx="7023100" cy="9309100"/>
  <p:custDataLst>
    <p:tags r:id="rId29"/>
  </p:custDataLst>
  <p:defaultTextStyle>
    <a:defPPr>
      <a:defRPr lang="en-US"/>
    </a:defPPr>
    <a:lvl1pPr algn="l" rtl="0" fontAlgn="base">
      <a:spcBef>
        <a:spcPct val="0"/>
      </a:spcBef>
      <a:spcAft>
        <a:spcPct val="0"/>
      </a:spcAft>
      <a:defRPr sz="1400" kern="1200">
        <a:solidFill>
          <a:schemeClr val="tx1"/>
        </a:solidFill>
        <a:latin typeface="Trebuchet MS" pitchFamily="34" charset="0"/>
        <a:ea typeface="LF_Kai"/>
        <a:cs typeface="LF_Kai"/>
      </a:defRPr>
    </a:lvl1pPr>
    <a:lvl2pPr marL="457200" algn="l" rtl="0" fontAlgn="base">
      <a:spcBef>
        <a:spcPct val="0"/>
      </a:spcBef>
      <a:spcAft>
        <a:spcPct val="0"/>
      </a:spcAft>
      <a:defRPr sz="1400" kern="1200">
        <a:solidFill>
          <a:schemeClr val="tx1"/>
        </a:solidFill>
        <a:latin typeface="Trebuchet MS" pitchFamily="34" charset="0"/>
        <a:ea typeface="LF_Kai"/>
        <a:cs typeface="LF_Kai"/>
      </a:defRPr>
    </a:lvl2pPr>
    <a:lvl3pPr marL="914400" algn="l" rtl="0" fontAlgn="base">
      <a:spcBef>
        <a:spcPct val="0"/>
      </a:spcBef>
      <a:spcAft>
        <a:spcPct val="0"/>
      </a:spcAft>
      <a:defRPr sz="1400" kern="1200">
        <a:solidFill>
          <a:schemeClr val="tx1"/>
        </a:solidFill>
        <a:latin typeface="Trebuchet MS" pitchFamily="34" charset="0"/>
        <a:ea typeface="LF_Kai"/>
        <a:cs typeface="LF_Kai"/>
      </a:defRPr>
    </a:lvl3pPr>
    <a:lvl4pPr marL="1371600" algn="l" rtl="0" fontAlgn="base">
      <a:spcBef>
        <a:spcPct val="0"/>
      </a:spcBef>
      <a:spcAft>
        <a:spcPct val="0"/>
      </a:spcAft>
      <a:defRPr sz="1400" kern="1200">
        <a:solidFill>
          <a:schemeClr val="tx1"/>
        </a:solidFill>
        <a:latin typeface="Trebuchet MS" pitchFamily="34" charset="0"/>
        <a:ea typeface="LF_Kai"/>
        <a:cs typeface="LF_Kai"/>
      </a:defRPr>
    </a:lvl4pPr>
    <a:lvl5pPr marL="1828800" algn="l" rtl="0" fontAlgn="base">
      <a:spcBef>
        <a:spcPct val="0"/>
      </a:spcBef>
      <a:spcAft>
        <a:spcPct val="0"/>
      </a:spcAft>
      <a:defRPr sz="1400" kern="1200">
        <a:solidFill>
          <a:schemeClr val="tx1"/>
        </a:solidFill>
        <a:latin typeface="Trebuchet MS" pitchFamily="34" charset="0"/>
        <a:ea typeface="LF_Kai"/>
        <a:cs typeface="LF_Kai"/>
      </a:defRPr>
    </a:lvl5pPr>
    <a:lvl6pPr marL="2286000" algn="l" defTabSz="914400" rtl="0" eaLnBrk="1" latinLnBrk="0" hangingPunct="1">
      <a:defRPr sz="1400" kern="1200">
        <a:solidFill>
          <a:schemeClr val="tx1"/>
        </a:solidFill>
        <a:latin typeface="Trebuchet MS" pitchFamily="34" charset="0"/>
        <a:ea typeface="LF_Kai"/>
        <a:cs typeface="LF_Kai"/>
      </a:defRPr>
    </a:lvl6pPr>
    <a:lvl7pPr marL="2743200" algn="l" defTabSz="914400" rtl="0" eaLnBrk="1" latinLnBrk="0" hangingPunct="1">
      <a:defRPr sz="1400" kern="1200">
        <a:solidFill>
          <a:schemeClr val="tx1"/>
        </a:solidFill>
        <a:latin typeface="Trebuchet MS" pitchFamily="34" charset="0"/>
        <a:ea typeface="LF_Kai"/>
        <a:cs typeface="LF_Kai"/>
      </a:defRPr>
    </a:lvl7pPr>
    <a:lvl8pPr marL="3200400" algn="l" defTabSz="914400" rtl="0" eaLnBrk="1" latinLnBrk="0" hangingPunct="1">
      <a:defRPr sz="1400" kern="1200">
        <a:solidFill>
          <a:schemeClr val="tx1"/>
        </a:solidFill>
        <a:latin typeface="Trebuchet MS" pitchFamily="34" charset="0"/>
        <a:ea typeface="LF_Kai"/>
        <a:cs typeface="LF_Kai"/>
      </a:defRPr>
    </a:lvl8pPr>
    <a:lvl9pPr marL="3657600" algn="l" defTabSz="914400" rtl="0" eaLnBrk="1" latinLnBrk="0" hangingPunct="1">
      <a:defRPr sz="1400" kern="1200">
        <a:solidFill>
          <a:schemeClr val="tx1"/>
        </a:solidFill>
        <a:latin typeface="Trebuchet MS" pitchFamily="34" charset="0"/>
        <a:ea typeface="LF_Kai"/>
        <a:cs typeface="LF_Kai"/>
      </a:defRPr>
    </a:lvl9pPr>
  </p:defaultTextStyle>
  <p:extLst>
    <p:ext uri="{EFAFB233-063F-42B5-8137-9DF3F51BA10A}">
      <p15:sldGuideLst xmlns:p15="http://schemas.microsoft.com/office/powerpoint/2012/main">
        <p15:guide id="1" orient="horz" pos="4320">
          <p15:clr>
            <a:srgbClr val="A4A3A4"/>
          </p15:clr>
        </p15:guide>
        <p15:guide id="2" orient="horz" pos="768">
          <p15:clr>
            <a:srgbClr val="A4A3A4"/>
          </p15:clr>
        </p15:guide>
        <p15:guide id="3" orient="horz" pos="3888">
          <p15:clr>
            <a:srgbClr val="A4A3A4"/>
          </p15:clr>
        </p15:guide>
        <p15:guide id="4" orient="horz" pos="4128">
          <p15:clr>
            <a:srgbClr val="A4A3A4"/>
          </p15:clr>
        </p15:guide>
        <p15:guide id="5" orient="horz" pos="2736">
          <p15:clr>
            <a:srgbClr val="A4A3A4"/>
          </p15:clr>
        </p15:guide>
        <p15:guide id="6" orient="horz" pos="2448">
          <p15:clr>
            <a:srgbClr val="A4A3A4"/>
          </p15:clr>
        </p15:guide>
        <p15:guide id="7" pos="5808">
          <p15:clr>
            <a:srgbClr val="A4A3A4"/>
          </p15:clr>
        </p15:guide>
        <p15:guide id="8" pos="767">
          <p15:clr>
            <a:srgbClr val="A4A3A4"/>
          </p15:clr>
        </p15:guide>
        <p15:guide id="9" pos="3264">
          <p15:clr>
            <a:srgbClr val="A4A3A4"/>
          </p15:clr>
        </p15:guide>
        <p15:guide id="10" pos="3120">
          <p15:clr>
            <a:srgbClr val="A4A3A4"/>
          </p15:clr>
        </p15:guide>
        <p15:guide id="11" pos="3504">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A9106"/>
    <a:srgbClr val="FF33CC"/>
    <a:srgbClr val="9933FF"/>
    <a:srgbClr val="FFFF01"/>
    <a:srgbClr val="00386B"/>
    <a:srgbClr val="D3DBEC"/>
    <a:srgbClr val="C4D8E2"/>
    <a:srgbClr val="EAEEF6"/>
    <a:srgbClr val="DE6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74" autoAdjust="0"/>
    <p:restoredTop sz="87879" autoAdjust="0"/>
  </p:normalViewPr>
  <p:slideViewPr>
    <p:cSldViewPr>
      <p:cViewPr varScale="1">
        <p:scale>
          <a:sx n="58" d="100"/>
          <a:sy n="58" d="100"/>
        </p:scale>
        <p:origin x="1998" y="72"/>
      </p:cViewPr>
      <p:guideLst>
        <p:guide orient="horz" pos="4320"/>
        <p:guide orient="horz" pos="768"/>
        <p:guide orient="horz" pos="3888"/>
        <p:guide orient="horz" pos="4128"/>
        <p:guide orient="horz" pos="2736"/>
        <p:guide orient="horz" pos="2448"/>
        <p:guide pos="5808"/>
        <p:guide pos="767"/>
        <p:guide pos="3264"/>
        <p:guide pos="3120"/>
        <p:guide pos="350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974"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2"/>
            <a:ext cx="3043649" cy="466379"/>
          </a:xfrm>
          <a:prstGeom prst="rect">
            <a:avLst/>
          </a:prstGeom>
          <a:noFill/>
          <a:ln w="6350">
            <a:noFill/>
            <a:miter lim="800000"/>
            <a:headEnd/>
            <a:tailEnd/>
          </a:ln>
          <a:effectLst/>
        </p:spPr>
        <p:txBody>
          <a:bodyPr vert="horz" wrap="square" lIns="46637" tIns="46637" rIns="46637" bIns="46637" numCol="1" anchor="t" anchorCtr="0" compatLnSpc="1">
            <a:prstTxWarp prst="textNoShape">
              <a:avLst/>
            </a:prstTxWarp>
          </a:bodyPr>
          <a:lstStyle>
            <a:lvl1pPr algn="l" defTabSz="932041" eaLnBrk="0" hangingPunct="0">
              <a:spcBef>
                <a:spcPct val="0"/>
              </a:spcBef>
              <a:defRPr sz="1300">
                <a:ea typeface="+mn-ea"/>
                <a:cs typeface="+mn-cs"/>
              </a:defRPr>
            </a:lvl1pPr>
          </a:lstStyle>
          <a:p>
            <a:pPr>
              <a:defRPr/>
            </a:pPr>
            <a:endParaRPr lang="en-US" dirty="0"/>
          </a:p>
        </p:txBody>
      </p:sp>
      <p:sp>
        <p:nvSpPr>
          <p:cNvPr id="11267" name="Rectangle 3"/>
          <p:cNvSpPr>
            <a:spLocks noGrp="1" noChangeArrowheads="1"/>
          </p:cNvSpPr>
          <p:nvPr>
            <p:ph type="dt" sz="quarter" idx="1"/>
          </p:nvPr>
        </p:nvSpPr>
        <p:spPr bwMode="auto">
          <a:xfrm>
            <a:off x="3979452" y="2"/>
            <a:ext cx="3043649" cy="466379"/>
          </a:xfrm>
          <a:prstGeom prst="rect">
            <a:avLst/>
          </a:prstGeom>
          <a:noFill/>
          <a:ln w="6350">
            <a:noFill/>
            <a:miter lim="800000"/>
            <a:headEnd/>
            <a:tailEnd/>
          </a:ln>
          <a:effectLst/>
        </p:spPr>
        <p:txBody>
          <a:bodyPr vert="horz" wrap="square" lIns="46637" tIns="46637" rIns="46637" bIns="46637" numCol="1" anchor="t" anchorCtr="0" compatLnSpc="1">
            <a:prstTxWarp prst="textNoShape">
              <a:avLst/>
            </a:prstTxWarp>
          </a:bodyPr>
          <a:lstStyle>
            <a:lvl1pPr algn="r" defTabSz="932041" eaLnBrk="0" hangingPunct="0">
              <a:spcBef>
                <a:spcPct val="0"/>
              </a:spcBef>
              <a:defRPr sz="1300">
                <a:ea typeface="+mn-ea"/>
                <a:cs typeface="+mn-cs"/>
              </a:defRPr>
            </a:lvl1pPr>
          </a:lstStyle>
          <a:p>
            <a:pPr>
              <a:defRPr/>
            </a:pPr>
            <a:endParaRPr lang="en-US" dirty="0"/>
          </a:p>
        </p:txBody>
      </p:sp>
      <p:sp>
        <p:nvSpPr>
          <p:cNvPr id="11268" name="Rectangle 4"/>
          <p:cNvSpPr>
            <a:spLocks noGrp="1" noChangeArrowheads="1"/>
          </p:cNvSpPr>
          <p:nvPr>
            <p:ph type="ftr" sz="quarter" idx="2"/>
          </p:nvPr>
        </p:nvSpPr>
        <p:spPr bwMode="auto">
          <a:xfrm>
            <a:off x="1" y="8842722"/>
            <a:ext cx="3043649" cy="466378"/>
          </a:xfrm>
          <a:prstGeom prst="rect">
            <a:avLst/>
          </a:prstGeom>
          <a:noFill/>
          <a:ln w="6350">
            <a:noFill/>
            <a:miter lim="800000"/>
            <a:headEnd/>
            <a:tailEnd/>
          </a:ln>
          <a:effectLst/>
        </p:spPr>
        <p:txBody>
          <a:bodyPr vert="horz" wrap="square" lIns="46637" tIns="46637" rIns="46637" bIns="46637" numCol="1" anchor="b" anchorCtr="0" compatLnSpc="1">
            <a:prstTxWarp prst="textNoShape">
              <a:avLst/>
            </a:prstTxWarp>
          </a:bodyPr>
          <a:lstStyle>
            <a:lvl1pPr algn="l" defTabSz="932041" eaLnBrk="0" hangingPunct="0">
              <a:spcBef>
                <a:spcPct val="0"/>
              </a:spcBef>
              <a:defRPr sz="1300">
                <a:ea typeface="+mn-ea"/>
                <a:cs typeface="+mn-cs"/>
              </a:defRPr>
            </a:lvl1pPr>
          </a:lstStyle>
          <a:p>
            <a:pPr>
              <a:defRPr/>
            </a:pPr>
            <a:endParaRPr lang="en-US" dirty="0"/>
          </a:p>
        </p:txBody>
      </p:sp>
      <p:sp>
        <p:nvSpPr>
          <p:cNvPr id="11269" name="Rectangle 5"/>
          <p:cNvSpPr>
            <a:spLocks noGrp="1" noChangeArrowheads="1"/>
          </p:cNvSpPr>
          <p:nvPr>
            <p:ph type="sldNum" sz="quarter" idx="3"/>
          </p:nvPr>
        </p:nvSpPr>
        <p:spPr bwMode="auto">
          <a:xfrm>
            <a:off x="3979452" y="8842722"/>
            <a:ext cx="3043649" cy="466378"/>
          </a:xfrm>
          <a:prstGeom prst="rect">
            <a:avLst/>
          </a:prstGeom>
          <a:noFill/>
          <a:ln w="6350">
            <a:noFill/>
            <a:miter lim="800000"/>
            <a:headEnd/>
            <a:tailEnd/>
          </a:ln>
          <a:effectLst/>
        </p:spPr>
        <p:txBody>
          <a:bodyPr vert="horz" wrap="square" lIns="46637" tIns="46637" rIns="46637" bIns="46637" numCol="1" anchor="b" anchorCtr="0" compatLnSpc="1">
            <a:prstTxWarp prst="textNoShape">
              <a:avLst/>
            </a:prstTxWarp>
          </a:bodyPr>
          <a:lstStyle>
            <a:lvl1pPr algn="r" defTabSz="932041" eaLnBrk="0" hangingPunct="0">
              <a:spcBef>
                <a:spcPct val="0"/>
              </a:spcBef>
              <a:defRPr sz="1300">
                <a:ea typeface="+mn-ea"/>
                <a:cs typeface="+mn-cs"/>
              </a:defRPr>
            </a:lvl1pPr>
          </a:lstStyle>
          <a:p>
            <a:pPr>
              <a:defRPr/>
            </a:pPr>
            <a:fld id="{AB0DBFA0-AB49-42A1-9CBB-A60D22866FF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Rot="1" noChangeAspect="1" noChangeArrowheads="1" noTextEdit="1"/>
          </p:cNvSpPr>
          <p:nvPr>
            <p:ph type="sldImg" idx="2"/>
          </p:nvPr>
        </p:nvSpPr>
        <p:spPr bwMode="auto">
          <a:xfrm>
            <a:off x="1255713" y="698500"/>
            <a:ext cx="451485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gray">
          <a:xfrm>
            <a:off x="935806" y="4420592"/>
            <a:ext cx="5151493" cy="4191250"/>
          </a:xfrm>
          <a:prstGeom prst="rect">
            <a:avLst/>
          </a:prstGeom>
          <a:noFill/>
          <a:ln w="6350">
            <a:noFill/>
            <a:miter lim="800000"/>
            <a:headEnd/>
            <a:tailEnd/>
          </a:ln>
          <a:effec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Bullet one</a:t>
            </a:r>
          </a:p>
          <a:p>
            <a:pPr lvl="2"/>
            <a:r>
              <a:rPr lang="en-US" noProof="0" smtClean="0"/>
              <a:t>bullet two</a:t>
            </a:r>
          </a:p>
          <a:p>
            <a:pPr lvl="3"/>
            <a:r>
              <a:rPr lang="en-US" noProof="0" smtClean="0"/>
              <a:t>bullet three</a:t>
            </a:r>
          </a:p>
          <a:p>
            <a:pPr lvl="4"/>
            <a:r>
              <a:rPr lang="en-US" noProof="0" smtClean="0"/>
              <a:t>bullet four</a:t>
            </a:r>
          </a:p>
        </p:txBody>
      </p:sp>
    </p:spTree>
  </p:cSld>
  <p:clrMap bg1="lt1" tx1="dk1" bg2="lt2" tx2="dk2" accent1="accent1" accent2="accent2" accent3="accent3" accent4="accent4" accent5="accent5" accent6="accent6" hlink="hlink" folHlink="folHlink"/>
  <p:notesStyle>
    <a:lvl1pPr algn="l" defTabSz="1019175" rtl="0" eaLnBrk="0" fontAlgn="base" hangingPunct="0">
      <a:lnSpc>
        <a:spcPts val="1500"/>
      </a:lnSpc>
      <a:spcBef>
        <a:spcPts val="700"/>
      </a:spcBef>
      <a:spcAft>
        <a:spcPct val="0"/>
      </a:spcAft>
      <a:buClr>
        <a:schemeClr val="bg2"/>
      </a:buClr>
      <a:buSzPct val="92000"/>
      <a:buFont typeface="Wingdings" pitchFamily="2" charset="2"/>
      <a:defRPr sz="1100" kern="1200">
        <a:solidFill>
          <a:schemeClr val="tx1"/>
        </a:solidFill>
        <a:latin typeface="Trebuchet MS" pitchFamily="34" charset="0"/>
        <a:ea typeface="+mn-ea"/>
        <a:cs typeface="+mn-cs"/>
      </a:defRPr>
    </a:lvl1pPr>
    <a:lvl2pPr marL="161925" indent="-160338" algn="l" defTabSz="1019175" rtl="0" eaLnBrk="0" fontAlgn="base" hangingPunct="0">
      <a:lnSpc>
        <a:spcPts val="1500"/>
      </a:lnSpc>
      <a:spcBef>
        <a:spcPts val="1500"/>
      </a:spcBef>
      <a:spcAft>
        <a:spcPct val="0"/>
      </a:spcAft>
      <a:buClr>
        <a:schemeClr val="bg2"/>
      </a:buClr>
      <a:buSzPct val="92000"/>
      <a:buFont typeface="Wingdings" pitchFamily="2" charset="2"/>
      <a:buChar char="n"/>
      <a:defRPr sz="1100" kern="1200">
        <a:solidFill>
          <a:schemeClr val="tx1"/>
        </a:solidFill>
        <a:latin typeface="Trebuchet MS" pitchFamily="34" charset="0"/>
        <a:ea typeface="+mn-ea"/>
        <a:cs typeface="+mn-cs"/>
      </a:defRPr>
    </a:lvl2pPr>
    <a:lvl3pPr marL="328613" indent="-165100" algn="l" defTabSz="1019175" rtl="0" eaLnBrk="0" fontAlgn="base" hangingPunct="0">
      <a:lnSpc>
        <a:spcPts val="1500"/>
      </a:lnSpc>
      <a:spcBef>
        <a:spcPts val="700"/>
      </a:spcBef>
      <a:spcAft>
        <a:spcPct val="0"/>
      </a:spcAft>
      <a:buClr>
        <a:srgbClr val="7D7D7D"/>
      </a:buClr>
      <a:buSzPct val="92000"/>
      <a:buFont typeface="Wingdings" pitchFamily="2" charset="2"/>
      <a:buChar char="n"/>
      <a:defRPr sz="1100" kern="1200">
        <a:solidFill>
          <a:schemeClr val="tx1"/>
        </a:solidFill>
        <a:latin typeface="Trebuchet MS" pitchFamily="34" charset="0"/>
        <a:ea typeface="+mn-ea"/>
        <a:cs typeface="+mn-cs"/>
      </a:defRPr>
    </a:lvl3pPr>
    <a:lvl4pPr marL="488950" indent="-158750" algn="l" defTabSz="1019175" rtl="0" eaLnBrk="0" fontAlgn="base" hangingPunct="0">
      <a:lnSpc>
        <a:spcPts val="1500"/>
      </a:lnSpc>
      <a:spcBef>
        <a:spcPts val="500"/>
      </a:spcBef>
      <a:spcAft>
        <a:spcPct val="0"/>
      </a:spcAft>
      <a:buClr>
        <a:schemeClr val="bg2"/>
      </a:buClr>
      <a:buSzPct val="92000"/>
      <a:buChar char="—"/>
      <a:defRPr sz="1100" kern="1200">
        <a:solidFill>
          <a:schemeClr val="tx1"/>
        </a:solidFill>
        <a:latin typeface="Trebuchet MS" pitchFamily="34" charset="0"/>
        <a:ea typeface="+mn-ea"/>
        <a:cs typeface="+mn-cs"/>
      </a:defRPr>
    </a:lvl4pPr>
    <a:lvl5pPr marL="657225" indent="-166688" algn="l" defTabSz="1019175" rtl="0" eaLnBrk="0" fontAlgn="base" hangingPunct="0">
      <a:lnSpc>
        <a:spcPts val="1500"/>
      </a:lnSpc>
      <a:spcBef>
        <a:spcPts val="500"/>
      </a:spcBef>
      <a:spcAft>
        <a:spcPct val="0"/>
      </a:spcAft>
      <a:buClr>
        <a:srgbClr val="7D7D7D"/>
      </a:buClr>
      <a:buSzPct val="92000"/>
      <a:buChar char="—"/>
      <a:defRPr sz="11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xfrm>
            <a:off x="1255713" y="698500"/>
            <a:ext cx="4514850" cy="3490913"/>
          </a:xfrm>
          <a:ln/>
        </p:spPr>
      </p:sp>
      <p:sp>
        <p:nvSpPr>
          <p:cNvPr id="19458"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funds</a:t>
            </a:r>
          </a:p>
          <a:p>
            <a:pPr marL="458788" lvl="1" indent="-457200" defTabSz="1019175" eaLnBrk="0" hangingPunct="0">
              <a:buClr>
                <a:schemeClr val="folHlink"/>
              </a:buClr>
              <a:buSzPct val="125000"/>
              <a:buFont typeface="Arial" pitchFamily="34" charset="0"/>
              <a:buChar char="•"/>
            </a:pPr>
            <a:r>
              <a:rPr lang="en-US" sz="2100" dirty="0" smtClean="0">
                <a:sym typeface="Wingdings" pitchFamily="2" charset="2"/>
              </a:rPr>
              <a:t>New fund setup</a:t>
            </a:r>
          </a:p>
          <a:p>
            <a:pPr marL="458788" lvl="1" indent="-457200" defTabSz="1019175" eaLnBrk="0" hangingPunct="0">
              <a:buClr>
                <a:schemeClr val="folHlink"/>
              </a:buClr>
              <a:buSzPct val="125000"/>
              <a:buFont typeface="Arial" pitchFamily="34" charset="0"/>
              <a:buChar char="•"/>
            </a:pPr>
            <a:r>
              <a:rPr lang="en-US" sz="2100" dirty="0" smtClean="0">
                <a:sym typeface="Wingdings" pitchFamily="2" charset="2"/>
              </a:rPr>
              <a:t>Monthly Investment Pool processing – STIP/TRIP/GEP/UCRP</a:t>
            </a:r>
          </a:p>
          <a:p>
            <a:pPr marL="458788" lvl="1" indent="-457200" defTabSz="1019175" eaLnBrk="0" hangingPunct="0">
              <a:buClr>
                <a:schemeClr val="folHlink"/>
              </a:buClr>
              <a:buSzPct val="125000"/>
              <a:buFont typeface="Arial" pitchFamily="34" charset="0"/>
              <a:buChar char="•"/>
            </a:pPr>
            <a:r>
              <a:rPr lang="en-US" sz="2100" dirty="0" smtClean="0">
                <a:sym typeface="Wingdings" pitchFamily="2" charset="2"/>
              </a:rPr>
              <a:t>Coordinate with the Office of General Council (OGC) and UC campuses/foundations/other affiliates to facilitate &amp; process transfer funds to and from the EIA ledger</a:t>
            </a:r>
          </a:p>
          <a:p>
            <a:pPr marL="458788" lvl="1" indent="-457200" defTabSz="1019175" eaLnBrk="0" hangingPunct="0">
              <a:buClr>
                <a:schemeClr val="folHlink"/>
              </a:buClr>
              <a:buSzPct val="125000"/>
              <a:buFont typeface="Arial" pitchFamily="34" charset="0"/>
              <a:buChar char="•"/>
            </a:pPr>
            <a:r>
              <a:rPr lang="en-US" sz="2100" dirty="0" smtClean="0">
                <a:sym typeface="Wingdings" pitchFamily="2" charset="2"/>
              </a:rPr>
              <a:t>Process annual Endowment Payout &amp; transfer to Campus</a:t>
            </a:r>
          </a:p>
          <a:p>
            <a:pPr marL="458788" lvl="1" indent="-457200" defTabSz="1019175" eaLnBrk="0" hangingPunct="0">
              <a:buClr>
                <a:schemeClr val="folHlink"/>
              </a:buClr>
              <a:buSzPct val="125000"/>
              <a:buFont typeface="Arial" pitchFamily="34" charset="0"/>
              <a:buChar char="•"/>
            </a:pPr>
            <a:r>
              <a:rPr lang="en-US" sz="2100" dirty="0" smtClean="0">
                <a:sym typeface="Wingdings" pitchFamily="2" charset="2"/>
              </a:rPr>
              <a:t>Prepare annual schedule &amp; footnotes for the UC Annual Report</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Information</a:t>
            </a:r>
            <a:r>
              <a:rPr lang="en-US" baseline="0" dirty="0" smtClean="0"/>
              <a:t> on this innovative program can be found on the CFO Division web site </a:t>
            </a:r>
          </a:p>
          <a:p>
            <a:endParaRPr lang="en-US" baseline="0" dirty="0" smtClean="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1862 -</a:t>
            </a:r>
            <a:r>
              <a:rPr lang="en-US" baseline="0" dirty="0" smtClean="0"/>
              <a:t> </a:t>
            </a:r>
            <a:r>
              <a:rPr lang="en-US" dirty="0" smtClean="0"/>
              <a:t>Morrell Act</a:t>
            </a:r>
            <a:r>
              <a:rPr lang="en-US" baseline="0" dirty="0" smtClean="0"/>
              <a:t> Established the State </a:t>
            </a:r>
            <a:r>
              <a:rPr lang="en-US" dirty="0" smtClean="0"/>
              <a:t>Agricultural, Mining, and Mechanical Arts College  funding but no</a:t>
            </a:r>
            <a:r>
              <a:rPr lang="en-US" baseline="0" dirty="0" smtClean="0"/>
              <a:t> campus</a:t>
            </a:r>
            <a:endParaRPr lang="en-US" dirty="0" smtClean="0"/>
          </a:p>
          <a:p>
            <a:r>
              <a:rPr lang="en-US" dirty="0" smtClean="0"/>
              <a:t>1868</a:t>
            </a:r>
            <a:r>
              <a:rPr lang="en-US" baseline="0" dirty="0" smtClean="0"/>
              <a:t> – University of California established </a:t>
            </a:r>
            <a:r>
              <a:rPr lang="en-US" dirty="0" smtClean="0"/>
              <a:t>March 23, 1868, the state governor signed into law the Organic Act, "to Create and Organize the University of California by combining</a:t>
            </a:r>
            <a:r>
              <a:rPr lang="en-US" baseline="0" dirty="0" smtClean="0"/>
              <a:t> the State AM&amp;MA college and the private College of California in Oakland – University of California opened in 1869 with 40 students</a:t>
            </a:r>
            <a:endParaRPr lang="en-US" dirty="0" smtClean="0"/>
          </a:p>
          <a:p>
            <a:r>
              <a:rPr lang="en-US" dirty="0" smtClean="0"/>
              <a:t>1872 - </a:t>
            </a:r>
            <a:r>
              <a:rPr lang="en-US" dirty="0" err="1" smtClean="0"/>
              <a:t>Thompkins</a:t>
            </a:r>
            <a:r>
              <a:rPr lang="en-US" baseline="0" dirty="0" smtClean="0"/>
              <a:t> gift</a:t>
            </a:r>
          </a:p>
          <a:p>
            <a:pPr marL="228600" indent="-228600">
              <a:buAutoNum type="arabicPlain" startAt="1914"/>
            </a:pPr>
            <a:r>
              <a:rPr lang="en-US" baseline="0" dirty="0" smtClean="0"/>
              <a:t> - UC Southern Campus</a:t>
            </a:r>
          </a:p>
          <a:p>
            <a:pPr marL="228600" indent="-228600">
              <a:buNone/>
            </a:pPr>
            <a:r>
              <a:rPr lang="en-US" baseline="0" dirty="0" smtClean="0"/>
              <a:t>1949 – UCSF Designated</a:t>
            </a:r>
          </a:p>
          <a:p>
            <a:pPr marL="228600" indent="-228600">
              <a:buNone/>
            </a:pPr>
            <a:r>
              <a:rPr lang="en-US" baseline="0" dirty="0" smtClean="0"/>
              <a:t>1952 – UC southern Campus renamed UCLA</a:t>
            </a:r>
          </a:p>
          <a:p>
            <a:pPr marL="228600" indent="-228600">
              <a:buNone/>
            </a:pPr>
            <a:r>
              <a:rPr lang="en-US" baseline="0" dirty="0" smtClean="0"/>
              <a:t>1958 -  Regents establish UC La Jolla which is renamed UCSD in 1960</a:t>
            </a:r>
          </a:p>
          <a:p>
            <a:pPr marL="228600" indent="-228600">
              <a:buNone/>
            </a:pPr>
            <a:r>
              <a:rPr lang="en-US" baseline="0" dirty="0" smtClean="0"/>
              <a:t>1959 – UCD and UCR Designated as campuses</a:t>
            </a:r>
          </a:p>
          <a:p>
            <a:pPr marL="228600" indent="-228600">
              <a:buNone/>
            </a:pPr>
            <a:endParaRPr lang="en-US" baseline="0" dirty="0" smtClean="0"/>
          </a:p>
          <a:p>
            <a:pPr marL="228600" indent="-228600">
              <a:buNone/>
            </a:pPr>
            <a:r>
              <a:rPr lang="en-US" baseline="0" dirty="0" smtClean="0"/>
              <a:t>Cakes Corporate Accounting Key entry system</a:t>
            </a:r>
            <a:endParaRPr lang="en-US" dirty="0" smtClean="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UCSHIP</a:t>
            </a:r>
            <a:r>
              <a:rPr lang="en-US" baseline="0" dirty="0" smtClean="0"/>
              <a:t> loans, STIP UCRP ARC loan</a:t>
            </a:r>
          </a:p>
          <a:p>
            <a:r>
              <a:rPr lang="en-US" baseline="0" dirty="0" smtClean="0"/>
              <a:t>New Century Bond TRIP Investment.</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UCSHIP</a:t>
            </a:r>
            <a:r>
              <a:rPr lang="en-US" baseline="0" dirty="0" smtClean="0"/>
              <a:t> loans, STIP UCRP ARC loan</a:t>
            </a:r>
          </a:p>
          <a:p>
            <a:r>
              <a:rPr lang="en-US" baseline="0" dirty="0" smtClean="0"/>
              <a:t>New Century Bond TRIP Investment.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xfrm>
            <a:off x="1255713" y="698500"/>
            <a:ext cx="4514850" cy="3490913"/>
          </a:xfrm>
          <a:ln/>
        </p:spPr>
      </p:sp>
      <p:sp>
        <p:nvSpPr>
          <p:cNvPr id="19458"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019175" rtl="0" eaLnBrk="0" fontAlgn="base" latinLnBrk="0" hangingPunct="0">
              <a:lnSpc>
                <a:spcPts val="1500"/>
              </a:lnSpc>
              <a:spcBef>
                <a:spcPts val="700"/>
              </a:spcBef>
              <a:spcAft>
                <a:spcPct val="0"/>
              </a:spcAft>
              <a:buClr>
                <a:schemeClr val="bg2"/>
              </a:buClr>
              <a:buSzPct val="92000"/>
              <a:buFont typeface="Wingdings" pitchFamily="2" charset="2"/>
              <a:buNone/>
              <a:tabLst/>
              <a:defRPr/>
            </a:pPr>
            <a:r>
              <a:rPr lang="en-US" sz="1100" b="0" dirty="0" smtClean="0"/>
              <a:t>Winner gets a candy bar.  (two questions, one winner per question) </a:t>
            </a:r>
          </a:p>
          <a:p>
            <a:pPr marL="0" marR="0" indent="0" algn="l" defTabSz="1019175" rtl="0" eaLnBrk="0" fontAlgn="base" latinLnBrk="0" hangingPunct="0">
              <a:lnSpc>
                <a:spcPts val="1500"/>
              </a:lnSpc>
              <a:spcBef>
                <a:spcPts val="700"/>
              </a:spcBef>
              <a:spcAft>
                <a:spcPct val="0"/>
              </a:spcAft>
              <a:buClr>
                <a:schemeClr val="bg2"/>
              </a:buClr>
              <a:buSzPct val="92000"/>
              <a:buFont typeface="Wingdings" pitchFamily="2" charset="2"/>
              <a:buNone/>
              <a:tabLst/>
              <a:defRPr/>
            </a:pPr>
            <a:endParaRPr lang="en-US" sz="1100" b="0" dirty="0" smtClean="0"/>
          </a:p>
          <a:p>
            <a:pPr marL="0" marR="0" indent="0" algn="l" defTabSz="1019175" rtl="0" eaLnBrk="0" fontAlgn="base" latinLnBrk="0" hangingPunct="0">
              <a:lnSpc>
                <a:spcPts val="1500"/>
              </a:lnSpc>
              <a:spcBef>
                <a:spcPts val="700"/>
              </a:spcBef>
              <a:spcAft>
                <a:spcPct val="0"/>
              </a:spcAft>
              <a:buClr>
                <a:schemeClr val="bg2"/>
              </a:buClr>
              <a:buSzPct val="92000"/>
              <a:buFont typeface="Wingdings" pitchFamily="2" charset="2"/>
              <a:buNone/>
              <a:tabLst/>
              <a:defRPr/>
            </a:pPr>
            <a:r>
              <a:rPr lang="en-US" sz="1100" b="0" dirty="0" smtClean="0"/>
              <a:t>1. guess approximately how many True</a:t>
            </a:r>
            <a:r>
              <a:rPr lang="en-US" sz="1100" b="0" baseline="0" dirty="0" smtClean="0"/>
              <a:t> Endowments = </a:t>
            </a:r>
            <a:r>
              <a:rPr kumimoji="0" lang="en-US" sz="1100" b="0" i="0" u="none" strike="noStrike" kern="0" cap="none" spc="0" normalizeH="0" baseline="0" noProof="0" dirty="0" smtClean="0">
                <a:ln>
                  <a:noFill/>
                </a:ln>
                <a:solidFill>
                  <a:schemeClr val="tx1"/>
                </a:solidFill>
                <a:effectLst/>
                <a:uLnTx/>
                <a:uFillTx/>
                <a:latin typeface="Trebuchet MS" pitchFamily="34" charset="0"/>
                <a:ea typeface="+mn-ea"/>
                <a:cs typeface="LF_Kai"/>
                <a:sym typeface="Wingdings" pitchFamily="2" charset="2"/>
              </a:rPr>
              <a:t>2,744</a:t>
            </a:r>
            <a:r>
              <a:rPr lang="en-US" sz="1100" b="0" dirty="0" smtClean="0"/>
              <a:t> and </a:t>
            </a:r>
          </a:p>
          <a:p>
            <a:pPr marL="0" marR="0" indent="0" algn="l" defTabSz="1019175" rtl="0" eaLnBrk="0" fontAlgn="base" latinLnBrk="0" hangingPunct="0">
              <a:lnSpc>
                <a:spcPts val="1500"/>
              </a:lnSpc>
              <a:spcBef>
                <a:spcPts val="700"/>
              </a:spcBef>
              <a:spcAft>
                <a:spcPct val="0"/>
              </a:spcAft>
              <a:buClr>
                <a:schemeClr val="bg2"/>
              </a:buClr>
              <a:buSzPct val="92000"/>
              <a:buFont typeface="Wingdings" pitchFamily="2" charset="2"/>
              <a:buNone/>
              <a:tabLst/>
              <a:defRPr/>
            </a:pPr>
            <a:r>
              <a:rPr lang="en-US" sz="1100" b="0" dirty="0" smtClean="0"/>
              <a:t>2. the current</a:t>
            </a:r>
            <a:r>
              <a:rPr lang="en-US" sz="1100" b="0" baseline="0" dirty="0" smtClean="0"/>
              <a:t> market </a:t>
            </a:r>
            <a:r>
              <a:rPr lang="en-US" sz="1100" b="0" dirty="0" smtClean="0"/>
              <a:t>value of True Endowments we currently have = </a:t>
            </a:r>
            <a:r>
              <a:rPr lang="en-US" sz="1100" kern="0" dirty="0" smtClean="0">
                <a:sym typeface="Wingdings" pitchFamily="2" charset="2"/>
              </a:rPr>
              <a:t>$2.63 Billion</a:t>
            </a:r>
            <a:endParaRPr lang="en-US" sz="1100" b="0" dirty="0" smtClean="0"/>
          </a:p>
          <a:p>
            <a:endParaRPr lang="en-US" dirty="0" smtClean="0"/>
          </a:p>
          <a:p>
            <a:r>
              <a:rPr lang="en-US" dirty="0" smtClean="0"/>
              <a:t>Inviolate:</a:t>
            </a:r>
            <a:r>
              <a:rPr lang="en-US" baseline="0" dirty="0" smtClean="0"/>
              <a:t> in perpetuity</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Trebuchet MS" pitchFamily="34" charset="0"/>
                <a:ea typeface="+mn-ea"/>
                <a:cs typeface="+mn-cs"/>
              </a:rPr>
              <a:t>The </a:t>
            </a:r>
            <a:r>
              <a:rPr lang="en-US" sz="1100" b="1" i="1" u="sng" kern="1200" dirty="0" smtClean="0">
                <a:solidFill>
                  <a:schemeClr val="tx1"/>
                </a:solidFill>
                <a:latin typeface="Trebuchet MS" pitchFamily="34" charset="0"/>
                <a:ea typeface="+mn-ea"/>
                <a:cs typeface="+mn-cs"/>
              </a:rPr>
              <a:t>Tompkins</a:t>
            </a:r>
            <a:r>
              <a:rPr lang="en-US" sz="1100" kern="1200" dirty="0" smtClean="0">
                <a:solidFill>
                  <a:schemeClr val="tx1"/>
                </a:solidFill>
                <a:latin typeface="Trebuchet MS" pitchFamily="34" charset="0"/>
                <a:ea typeface="+mn-ea"/>
                <a:cs typeface="+mn-cs"/>
              </a:rPr>
              <a:t> gift was 47 acres of land here in Oakland – the University was to sell some/all of the land until the University had $50,000 “in gold coin.”  This would then be invested with the income supporting the salary of a professor.  </a:t>
            </a:r>
          </a:p>
          <a:p>
            <a:endParaRPr lang="en-US" sz="1100" kern="1200" dirty="0" smtClean="0">
              <a:solidFill>
                <a:schemeClr val="tx1"/>
              </a:solidFill>
              <a:latin typeface="Trebuchet MS" pitchFamily="34" charset="0"/>
              <a:ea typeface="+mn-ea"/>
              <a:cs typeface="+mn-cs"/>
            </a:endParaRPr>
          </a:p>
          <a:p>
            <a:r>
              <a:rPr lang="en-US" sz="1100" kern="1200" dirty="0" smtClean="0">
                <a:solidFill>
                  <a:schemeClr val="tx1"/>
                </a:solidFill>
                <a:latin typeface="Trebuchet MS" pitchFamily="34" charset="0"/>
                <a:ea typeface="+mn-ea"/>
                <a:cs typeface="+mn-cs"/>
              </a:rPr>
              <a:t>This wasn’t reached until many years later, and the first Agassiz chair was appointed in 1895.  The chair was assigned to Berkeley by the Board of Regents in 1933 (up until then, it was assumed that the University WAS Berkeley).  In 1999 – when the Chair had a value of about $5.5 million – it was split into 4 Chairs (Chinese 500k ($569</a:t>
            </a:r>
            <a:r>
              <a:rPr lang="en-US" sz="1100" kern="1200" baseline="0" dirty="0" smtClean="0">
                <a:solidFill>
                  <a:schemeClr val="tx1"/>
                </a:solidFill>
                <a:latin typeface="Trebuchet MS" pitchFamily="34" charset="0"/>
                <a:ea typeface="+mn-ea"/>
                <a:cs typeface="+mn-cs"/>
              </a:rPr>
              <a:t> k)</a:t>
            </a:r>
            <a:r>
              <a:rPr lang="en-US" sz="1100" kern="1200" dirty="0" smtClean="0">
                <a:solidFill>
                  <a:schemeClr val="tx1"/>
                </a:solidFill>
                <a:latin typeface="Trebuchet MS" pitchFamily="34" charset="0"/>
                <a:ea typeface="+mn-ea"/>
                <a:cs typeface="+mn-cs"/>
              </a:rPr>
              <a:t>, Japanese 500k ($569 k) , Visiting Professor 1.0</a:t>
            </a:r>
            <a:r>
              <a:rPr lang="en-US" sz="1100" kern="1200" baseline="0" dirty="0" smtClean="0">
                <a:solidFill>
                  <a:schemeClr val="tx1"/>
                </a:solidFill>
                <a:latin typeface="Trebuchet MS" pitchFamily="34" charset="0"/>
                <a:ea typeface="+mn-ea"/>
                <a:cs typeface="+mn-cs"/>
              </a:rPr>
              <a:t> m (</a:t>
            </a:r>
            <a:r>
              <a:rPr lang="en-US" sz="1100" kern="1200" dirty="0" smtClean="0">
                <a:solidFill>
                  <a:schemeClr val="tx1"/>
                </a:solidFill>
                <a:latin typeface="Trebuchet MS" pitchFamily="34" charset="0"/>
                <a:ea typeface="+mn-ea"/>
                <a:cs typeface="+mn-cs"/>
              </a:rPr>
              <a:t>$1.1 m), and 1872 Administrative Chair 3.5 m ($5.5 m).</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255713" y="698500"/>
            <a:ext cx="4513262" cy="3489325"/>
          </a:xfrm>
          <a:ln/>
        </p:spPr>
      </p:sp>
      <p:sp>
        <p:nvSpPr>
          <p:cNvPr id="23554" name="Rectangle 3"/>
          <p:cNvSpPr>
            <a:spLocks noGrp="1" noChangeArrowheads="1"/>
          </p:cNvSpPr>
          <p:nvPr>
            <p:ph type="body" idx="1"/>
          </p:nvPr>
        </p:nvSpPr>
        <p:spPr>
          <a:xfrm>
            <a:off x="935806" y="4419054"/>
            <a:ext cx="5151493" cy="4192789"/>
          </a:xfrm>
          <a:noFill/>
          <a:ln w="9525"/>
        </p:spPr>
        <p:txBody>
          <a:bodyPr lIns="87711" tIns="43857" rIns="87711" bIns="43857"/>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Serving as an information resource</a:t>
            </a:r>
            <a:r>
              <a:rPr lang="en-US" sz="1100" baseline="0" dirty="0" smtClean="0"/>
              <a:t> for endowment fund and investment accounting &amp; pool processing to all our constituents.</a:t>
            </a:r>
          </a:p>
          <a:p>
            <a:r>
              <a:rPr lang="en-US" sz="1100" baseline="0" dirty="0" smtClean="0"/>
              <a:t>Other UCOP departments, Campuses, Foundations &amp; other affiliated organizations.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255713" y="698500"/>
            <a:ext cx="4513262" cy="3489325"/>
          </a:xfrm>
          <a:ln/>
        </p:spPr>
      </p:sp>
      <p:sp>
        <p:nvSpPr>
          <p:cNvPr id="25602" name="Rectangle 3"/>
          <p:cNvSpPr>
            <a:spLocks noGrp="1" noChangeArrowheads="1"/>
          </p:cNvSpPr>
          <p:nvPr>
            <p:ph type="body" idx="1"/>
          </p:nvPr>
        </p:nvSpPr>
        <p:spPr>
          <a:xfrm>
            <a:off x="935806" y="4419055"/>
            <a:ext cx="5151493" cy="4192789"/>
          </a:xfrm>
          <a:noFill/>
          <a:ln w="9525"/>
        </p:spPr>
        <p:txBody>
          <a:bodyPr lIns="87700" tIns="43851" rIns="87700" bIns="43851"/>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019175" rtl="0" eaLnBrk="0" fontAlgn="base" latinLnBrk="0" hangingPunct="0">
              <a:lnSpc>
                <a:spcPts val="1500"/>
              </a:lnSpc>
              <a:spcBef>
                <a:spcPts val="700"/>
              </a:spcBef>
              <a:spcAft>
                <a:spcPct val="0"/>
              </a:spcAft>
              <a:buClr>
                <a:schemeClr val="bg2"/>
              </a:buClr>
              <a:buSzPct val="92000"/>
              <a:buFont typeface="Wingdings" pitchFamily="2" charset="2"/>
              <a:buNone/>
              <a:tabLst/>
              <a:defRPr/>
            </a:pPr>
            <a:r>
              <a:rPr lang="en-US" sz="1100" kern="1200" dirty="0" smtClean="0">
                <a:solidFill>
                  <a:schemeClr val="tx1"/>
                </a:solidFill>
                <a:latin typeface="Trebuchet MS" pitchFamily="34" charset="0"/>
                <a:ea typeface="+mn-ea"/>
                <a:cs typeface="+mn-cs"/>
              </a:rPr>
              <a:t> Answer – Abraham Lincoln, </a:t>
            </a:r>
          </a:p>
          <a:p>
            <a:pPr marL="0" marR="0" indent="0" algn="l" defTabSz="1019175" rtl="0" eaLnBrk="0" fontAlgn="base" latinLnBrk="0" hangingPunct="0">
              <a:lnSpc>
                <a:spcPts val="1500"/>
              </a:lnSpc>
              <a:spcBef>
                <a:spcPts val="700"/>
              </a:spcBef>
              <a:spcAft>
                <a:spcPct val="0"/>
              </a:spcAft>
              <a:buClr>
                <a:schemeClr val="bg2"/>
              </a:buClr>
              <a:buSzPct val="92000"/>
              <a:buFont typeface="Wingdings" pitchFamily="2" charset="2"/>
              <a:buNone/>
              <a:tabLst/>
              <a:defRPr/>
            </a:pPr>
            <a:endParaRPr lang="en-US" sz="1100" kern="1200" dirty="0" smtClean="0">
              <a:solidFill>
                <a:schemeClr val="tx1"/>
              </a:solidFill>
              <a:latin typeface="Trebuchet MS" pitchFamily="34" charset="0"/>
              <a:ea typeface="+mn-ea"/>
              <a:cs typeface="+mn-cs"/>
            </a:endParaRPr>
          </a:p>
          <a:p>
            <a:pPr marL="0" marR="0" indent="0" algn="l" defTabSz="1019175" rtl="0" eaLnBrk="0" fontAlgn="base" latinLnBrk="0" hangingPunct="0">
              <a:lnSpc>
                <a:spcPts val="1500"/>
              </a:lnSpc>
              <a:spcBef>
                <a:spcPts val="700"/>
              </a:spcBef>
              <a:spcAft>
                <a:spcPct val="0"/>
              </a:spcAft>
              <a:buClr>
                <a:schemeClr val="bg2"/>
              </a:buClr>
              <a:buSzPct val="92000"/>
              <a:buFont typeface="Wingdings" pitchFamily="2" charset="2"/>
              <a:buNone/>
              <a:tabLst/>
              <a:defRPr/>
            </a:pPr>
            <a:r>
              <a:rPr lang="en-US" sz="1100" kern="1200" dirty="0" smtClean="0">
                <a:solidFill>
                  <a:schemeClr val="tx1"/>
                </a:solidFill>
                <a:latin typeface="Trebuchet MS" pitchFamily="34" charset="0"/>
                <a:ea typeface="+mn-ea"/>
                <a:cs typeface="+mn-cs"/>
              </a:rPr>
              <a:t>In 1862 when he signed the document pictured here.  The Morrill Act – the bill signed in 1862 to establish the countries land grant colleges and Universities.  The </a:t>
            </a:r>
            <a:r>
              <a:rPr lang="en-US" sz="1100" b="1" i="1" u="sng" kern="1200" dirty="0" smtClean="0">
                <a:solidFill>
                  <a:schemeClr val="tx1"/>
                </a:solidFill>
                <a:latin typeface="Trebuchet MS" pitchFamily="34" charset="0"/>
                <a:ea typeface="+mn-ea"/>
                <a:cs typeface="+mn-cs"/>
              </a:rPr>
              <a:t>Morrill Act</a:t>
            </a:r>
            <a:r>
              <a:rPr lang="en-US" sz="1100" kern="1200" dirty="0" smtClean="0">
                <a:solidFill>
                  <a:schemeClr val="tx1"/>
                </a:solidFill>
                <a:latin typeface="Trebuchet MS" pitchFamily="34" charset="0"/>
                <a:ea typeface="+mn-ea"/>
                <a:cs typeface="+mn-cs"/>
              </a:rPr>
              <a:t> provided UC with 150,000 acres (30,000 acres for each legislator that California had at that time).  The land, and proceeds from sale, were to establish an endowment (that can only be invested in a particular fashion).  The </a:t>
            </a:r>
            <a:r>
              <a:rPr lang="en-US" sz="1100" kern="1200" baseline="0" dirty="0" smtClean="0">
                <a:solidFill>
                  <a:schemeClr val="tx1"/>
                </a:solidFill>
                <a:latin typeface="Trebuchet MS" pitchFamily="34" charset="0"/>
                <a:ea typeface="+mn-ea"/>
                <a:cs typeface="+mn-cs"/>
              </a:rPr>
              <a:t>Regents </a:t>
            </a:r>
            <a:r>
              <a:rPr lang="en-US" sz="1100" kern="1200" dirty="0" smtClean="0">
                <a:solidFill>
                  <a:schemeClr val="tx1"/>
                </a:solidFill>
                <a:latin typeface="Trebuchet MS" pitchFamily="34" charset="0"/>
                <a:ea typeface="+mn-ea"/>
                <a:cs typeface="+mn-cs"/>
              </a:rPr>
              <a:t>Federal</a:t>
            </a:r>
            <a:r>
              <a:rPr lang="en-US" sz="1100" kern="1200" baseline="0" dirty="0" smtClean="0">
                <a:solidFill>
                  <a:schemeClr val="tx1"/>
                </a:solidFill>
                <a:latin typeface="Trebuchet MS" pitchFamily="34" charset="0"/>
                <a:ea typeface="+mn-ea"/>
                <a:cs typeface="+mn-cs"/>
              </a:rPr>
              <a:t> Endowment Fund #05480. </a:t>
            </a:r>
            <a:r>
              <a:rPr lang="en-US" sz="1100" kern="1200" dirty="0" smtClean="0">
                <a:solidFill>
                  <a:schemeClr val="tx1"/>
                </a:solidFill>
                <a:latin typeface="Trebuchet MS" pitchFamily="34" charset="0"/>
                <a:ea typeface="+mn-ea"/>
                <a:cs typeface="+mn-cs"/>
              </a:rPr>
              <a:t>UC only recently sold off the last acreage obtained under the Morrill Act.  In short, UC had an endowment BEFORE UC was established. </a:t>
            </a:r>
          </a:p>
          <a:p>
            <a:pPr marL="0" marR="0" indent="0" algn="l" defTabSz="1019175" rtl="0" eaLnBrk="0" fontAlgn="base" latinLnBrk="0" hangingPunct="0">
              <a:lnSpc>
                <a:spcPts val="1500"/>
              </a:lnSpc>
              <a:spcBef>
                <a:spcPts val="700"/>
              </a:spcBef>
              <a:spcAft>
                <a:spcPct val="0"/>
              </a:spcAft>
              <a:buClr>
                <a:schemeClr val="bg2"/>
              </a:buClr>
              <a:buSzPct val="92000"/>
              <a:buFont typeface="Wingdings" pitchFamily="2" charset="2"/>
              <a:buNone/>
              <a:tabLst/>
              <a:defRPr/>
            </a:pPr>
            <a:endParaRPr lang="en-US" sz="1100" kern="1200" dirty="0" smtClean="0">
              <a:solidFill>
                <a:schemeClr val="tx1"/>
              </a:solidFill>
              <a:latin typeface="Trebuchet MS" pitchFamily="34" charset="0"/>
              <a:ea typeface="+mn-ea"/>
              <a:cs typeface="+mn-cs"/>
            </a:endParaRPr>
          </a:p>
          <a:p>
            <a:pPr marL="0" marR="0" indent="0" algn="l" defTabSz="1019175" rtl="0" eaLnBrk="0" fontAlgn="base" latinLnBrk="0" hangingPunct="0">
              <a:lnSpc>
                <a:spcPts val="1500"/>
              </a:lnSpc>
              <a:spcBef>
                <a:spcPts val="700"/>
              </a:spcBef>
              <a:spcAft>
                <a:spcPct val="0"/>
              </a:spcAft>
              <a:buClr>
                <a:schemeClr val="bg2"/>
              </a:buClr>
              <a:buSzPct val="92000"/>
              <a:buFont typeface="Wingdings" pitchFamily="2" charset="2"/>
              <a:buNone/>
              <a:tabLst/>
              <a:defRPr/>
            </a:pPr>
            <a:r>
              <a:rPr lang="en-US" sz="1100" kern="1200" dirty="0" smtClean="0">
                <a:solidFill>
                  <a:schemeClr val="tx1"/>
                </a:solidFill>
                <a:latin typeface="Trebuchet MS" pitchFamily="34" charset="0"/>
                <a:ea typeface="+mn-ea"/>
                <a:cs typeface="+mn-cs"/>
              </a:rPr>
              <a:t>We are now at the 150</a:t>
            </a:r>
            <a:r>
              <a:rPr lang="en-US" sz="1100" kern="1200" baseline="30000" dirty="0" smtClean="0">
                <a:solidFill>
                  <a:schemeClr val="tx1"/>
                </a:solidFill>
                <a:latin typeface="Trebuchet MS" pitchFamily="34" charset="0"/>
                <a:ea typeface="+mn-ea"/>
                <a:cs typeface="+mn-cs"/>
              </a:rPr>
              <a:t>th</a:t>
            </a:r>
            <a:r>
              <a:rPr lang="en-US" sz="1100" kern="1200" dirty="0" smtClean="0">
                <a:solidFill>
                  <a:schemeClr val="tx1"/>
                </a:solidFill>
                <a:latin typeface="Trebuchet MS" pitchFamily="34" charset="0"/>
                <a:ea typeface="+mn-ea"/>
                <a:cs typeface="+mn-cs"/>
              </a:rPr>
              <a:t> Anniversary of the Morrill Act – (the CA State Legislature even recently passed some sort of resolution calling on the federal government to “</a:t>
            </a:r>
            <a:r>
              <a:rPr lang="en-US" sz="1100" b="1" i="1" kern="1200" dirty="0" smtClean="0">
                <a:solidFill>
                  <a:schemeClr val="tx1"/>
                </a:solidFill>
                <a:latin typeface="Trebuchet MS" pitchFamily="34" charset="0"/>
                <a:ea typeface="+mn-ea"/>
                <a:cs typeface="+mn-cs"/>
              </a:rPr>
              <a:t>renew the commitment to accessible higher education and the support of research in the interest of the nation.”</a:t>
            </a:r>
            <a:endParaRPr lang="en-US" sz="1100" kern="1200" dirty="0" smtClean="0">
              <a:solidFill>
                <a:schemeClr val="tx1"/>
              </a:solidFill>
              <a:latin typeface="Trebuchet MS" pitchFamily="34" charset="0"/>
              <a:ea typeface="+mn-ea"/>
              <a:cs typeface="+mn-cs"/>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Trebuchet MS" pitchFamily="34" charset="0"/>
                <a:ea typeface="+mn-ea"/>
                <a:cs typeface="+mn-cs"/>
              </a:rPr>
              <a:t>The </a:t>
            </a:r>
            <a:r>
              <a:rPr lang="en-US" sz="1100" b="1" i="1" u="sng" kern="1200" dirty="0" smtClean="0">
                <a:solidFill>
                  <a:schemeClr val="tx1"/>
                </a:solidFill>
                <a:latin typeface="Trebuchet MS" pitchFamily="34" charset="0"/>
                <a:ea typeface="+mn-ea"/>
                <a:cs typeface="+mn-cs"/>
              </a:rPr>
              <a:t>Tompkins</a:t>
            </a:r>
            <a:r>
              <a:rPr lang="en-US" sz="1100" kern="1200" dirty="0" smtClean="0">
                <a:solidFill>
                  <a:schemeClr val="tx1"/>
                </a:solidFill>
                <a:latin typeface="Trebuchet MS" pitchFamily="34" charset="0"/>
                <a:ea typeface="+mn-ea"/>
                <a:cs typeface="+mn-cs"/>
              </a:rPr>
              <a:t> gift was 47 acres of land here in Oakland – the University was to sell some/all of the land until the University had $50,000 “in gold coin.”  This would then be invested with the income supporting the salary of a professor.  </a:t>
            </a:r>
          </a:p>
          <a:p>
            <a:endParaRPr lang="en-US" sz="1100" kern="1200" dirty="0" smtClean="0">
              <a:solidFill>
                <a:schemeClr val="tx1"/>
              </a:solidFill>
              <a:latin typeface="Trebuchet MS" pitchFamily="34" charset="0"/>
              <a:ea typeface="+mn-ea"/>
              <a:cs typeface="+mn-cs"/>
            </a:endParaRPr>
          </a:p>
          <a:p>
            <a:r>
              <a:rPr lang="en-US" sz="1100" kern="1200" dirty="0" smtClean="0">
                <a:solidFill>
                  <a:schemeClr val="tx1"/>
                </a:solidFill>
                <a:latin typeface="Trebuchet MS" pitchFamily="34" charset="0"/>
                <a:ea typeface="+mn-ea"/>
                <a:cs typeface="+mn-cs"/>
              </a:rPr>
              <a:t>This wasn’t reached until many years later, and the first Agassiz chair was appointed in 1895.  The chair was assigned to Berkeley by the Board of Regents in 1933 (up until then, it was assumed that the University WAS Berkeley).  In 1999 – when the Chair had a value of about $5.5 million – it was split into 4 Chairs (Chinese 500k ($569</a:t>
            </a:r>
            <a:r>
              <a:rPr lang="en-US" sz="1100" kern="1200" baseline="0" dirty="0" smtClean="0">
                <a:solidFill>
                  <a:schemeClr val="tx1"/>
                </a:solidFill>
                <a:latin typeface="Trebuchet MS" pitchFamily="34" charset="0"/>
                <a:ea typeface="+mn-ea"/>
                <a:cs typeface="+mn-cs"/>
              </a:rPr>
              <a:t> k)</a:t>
            </a:r>
            <a:r>
              <a:rPr lang="en-US" sz="1100" kern="1200" dirty="0" smtClean="0">
                <a:solidFill>
                  <a:schemeClr val="tx1"/>
                </a:solidFill>
                <a:latin typeface="Trebuchet MS" pitchFamily="34" charset="0"/>
                <a:ea typeface="+mn-ea"/>
                <a:cs typeface="+mn-cs"/>
              </a:rPr>
              <a:t>, Japanese 500k ($569 k) , Visiting Professor 1.0</a:t>
            </a:r>
            <a:r>
              <a:rPr lang="en-US" sz="1100" kern="1200" baseline="0" dirty="0" smtClean="0">
                <a:solidFill>
                  <a:schemeClr val="tx1"/>
                </a:solidFill>
                <a:latin typeface="Trebuchet MS" pitchFamily="34" charset="0"/>
                <a:ea typeface="+mn-ea"/>
                <a:cs typeface="+mn-cs"/>
              </a:rPr>
              <a:t> m (</a:t>
            </a:r>
            <a:r>
              <a:rPr lang="en-US" sz="1100" kern="1200" dirty="0" smtClean="0">
                <a:solidFill>
                  <a:schemeClr val="tx1"/>
                </a:solidFill>
                <a:latin typeface="Trebuchet MS" pitchFamily="34" charset="0"/>
                <a:ea typeface="+mn-ea"/>
                <a:cs typeface="+mn-cs"/>
              </a:rPr>
              <a:t>$1.1 m), and 1872 Administrative Chair 3.5 m ($5.5 m).</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8788" lvl="1" indent="-457200" defTabSz="1019175" eaLnBrk="0" hangingPunct="0">
              <a:buClr>
                <a:schemeClr val="folHlink"/>
              </a:buClr>
              <a:buSzPct val="125000"/>
              <a:buFont typeface="Arial" pitchFamily="34" charset="0"/>
              <a:buChar char="•"/>
            </a:pPr>
            <a:r>
              <a:rPr lang="en-US" sz="2100" dirty="0" smtClean="0">
                <a:sym typeface="Wingdings" pitchFamily="2" charset="2"/>
              </a:rPr>
              <a:t>Account for UC’s portfolio of 56 Investments ($18 billion) and UCRS’s portfolio of 46 investments ($54 billion) @ Fiscal Year End (FYE) </a:t>
            </a:r>
          </a:p>
          <a:p>
            <a:pPr marL="458788" lvl="1" indent="-457200" defTabSz="1019175" eaLnBrk="0" hangingPunct="0">
              <a:buClr>
                <a:schemeClr val="folHlink"/>
              </a:buClr>
              <a:buSzPct val="125000"/>
              <a:buFont typeface="Arial" pitchFamily="34" charset="0"/>
              <a:buChar char="•"/>
            </a:pPr>
            <a:r>
              <a:rPr lang="en-US" sz="2100" dirty="0" smtClean="0">
                <a:sym typeface="Wingdings" pitchFamily="2" charset="2"/>
              </a:rPr>
              <a:t>Calculate each investment pool’s rate of return</a:t>
            </a:r>
            <a:r>
              <a:rPr lang="en-US" sz="2100" baseline="0" dirty="0" smtClean="0">
                <a:sym typeface="Wingdings" pitchFamily="2" charset="2"/>
              </a:rPr>
              <a:t> </a:t>
            </a:r>
            <a:r>
              <a:rPr lang="en-US" sz="2100" dirty="0" smtClean="0">
                <a:sym typeface="Wingdings" pitchFamily="2" charset="2"/>
              </a:rPr>
              <a:t>monthly and annually</a:t>
            </a:r>
          </a:p>
          <a:p>
            <a:pPr marL="458788" lvl="1" indent="-457200" defTabSz="1019175" eaLnBrk="0" hangingPunct="0">
              <a:buClr>
                <a:schemeClr val="folHlink"/>
              </a:buClr>
              <a:buSzPct val="125000"/>
              <a:buFont typeface="Arial" pitchFamily="34" charset="0"/>
              <a:buChar char="•"/>
            </a:pPr>
            <a:r>
              <a:rPr lang="en-US" sz="2100" dirty="0" smtClean="0">
                <a:sym typeface="Wingdings" pitchFamily="2" charset="2"/>
              </a:rPr>
              <a:t>Analyze investment holdings and prepare over</a:t>
            </a:r>
            <a:r>
              <a:rPr lang="en-US" sz="2100" baseline="0" dirty="0" smtClean="0">
                <a:sym typeface="Wingdings" pitchFamily="2" charset="2"/>
              </a:rPr>
              <a:t> </a:t>
            </a:r>
            <a:r>
              <a:rPr lang="en-US" sz="2100" dirty="0" smtClean="0">
                <a:sym typeface="Wingdings" pitchFamily="2" charset="2"/>
              </a:rPr>
              <a:t>20 annual footnotes for the UC Annual Report.</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3.wmf"/><Relationship Id="rId17" Type="http://schemas.openxmlformats.org/officeDocument/2006/relationships/image" Target="../media/image8.png"/><Relationship Id="rId2" Type="http://schemas.openxmlformats.org/officeDocument/2006/relationships/tags" Target="../tags/tag6.xml"/><Relationship Id="rId16" Type="http://schemas.openxmlformats.org/officeDocument/2006/relationships/image" Target="../media/image7.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2.wmf"/><Relationship Id="rId5" Type="http://schemas.openxmlformats.org/officeDocument/2006/relationships/tags" Target="../tags/tag9.xml"/><Relationship Id="rId15" Type="http://schemas.openxmlformats.org/officeDocument/2006/relationships/image" Target="../media/image6.png"/><Relationship Id="rId10" Type="http://schemas.openxmlformats.org/officeDocument/2006/relationships/slideMaster" Target="../slideMasters/slideMaster1.xml"/><Relationship Id="rId19" Type="http://schemas.openxmlformats.org/officeDocument/2006/relationships/image" Target="../media/image10.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36" hidden="1"/>
          <p:cNvPicPr>
            <a:picLocks noChangeAspect="1" noChangeArrowheads="1"/>
          </p:cNvPicPr>
          <p:nvPr>
            <p:custDataLst>
              <p:tags r:id="rId1"/>
            </p:custDataLst>
          </p:nvPr>
        </p:nvPicPr>
        <p:blipFill>
          <a:blip r:embed="rId11" cstate="print"/>
          <a:srcRect/>
          <a:stretch>
            <a:fillRect/>
          </a:stretch>
        </p:blipFill>
        <p:spPr bwMode="blackGray">
          <a:xfrm>
            <a:off x="-2514600" y="4279900"/>
            <a:ext cx="2293937" cy="204788"/>
          </a:xfrm>
          <a:prstGeom prst="rect">
            <a:avLst/>
          </a:prstGeom>
          <a:noFill/>
          <a:ln w="9525">
            <a:noFill/>
            <a:miter lim="800000"/>
            <a:headEnd/>
            <a:tailEnd/>
          </a:ln>
        </p:spPr>
      </p:pic>
      <p:pic>
        <p:nvPicPr>
          <p:cNvPr id="3" name="Picture 37" hidden="1"/>
          <p:cNvPicPr>
            <a:picLocks noChangeAspect="1" noChangeArrowheads="1"/>
          </p:cNvPicPr>
          <p:nvPr>
            <p:custDataLst>
              <p:tags r:id="rId2"/>
            </p:custDataLst>
          </p:nvPr>
        </p:nvPicPr>
        <p:blipFill>
          <a:blip r:embed="rId12" cstate="print"/>
          <a:srcRect/>
          <a:stretch>
            <a:fillRect/>
          </a:stretch>
        </p:blipFill>
        <p:spPr bwMode="blackGray">
          <a:xfrm>
            <a:off x="-2001838" y="4781550"/>
            <a:ext cx="1781176" cy="336550"/>
          </a:xfrm>
          <a:prstGeom prst="rect">
            <a:avLst/>
          </a:prstGeom>
          <a:noFill/>
          <a:ln w="9525">
            <a:noFill/>
            <a:miter lim="800000"/>
            <a:headEnd/>
            <a:tailEnd/>
          </a:ln>
        </p:spPr>
      </p:pic>
      <p:pic>
        <p:nvPicPr>
          <p:cNvPr id="4" name="Picture 38" descr="Logo2004_JPM-Cazenove_C" hidden="1"/>
          <p:cNvPicPr>
            <a:picLocks noChangeAspect="1" noChangeArrowheads="1"/>
          </p:cNvPicPr>
          <p:nvPr>
            <p:custDataLst>
              <p:tags r:id="rId3"/>
            </p:custDataLst>
          </p:nvPr>
        </p:nvPicPr>
        <p:blipFill>
          <a:blip r:embed="rId13" cstate="print"/>
          <a:srcRect/>
          <a:stretch>
            <a:fillRect/>
          </a:stretch>
        </p:blipFill>
        <p:spPr bwMode="auto">
          <a:xfrm>
            <a:off x="-1390648" y="6400800"/>
            <a:ext cx="1169987" cy="330200"/>
          </a:xfrm>
          <a:prstGeom prst="rect">
            <a:avLst/>
          </a:prstGeom>
          <a:noFill/>
          <a:ln w="9525">
            <a:noFill/>
            <a:miter lim="800000"/>
            <a:headEnd/>
            <a:tailEnd/>
          </a:ln>
        </p:spPr>
      </p:pic>
      <p:pic>
        <p:nvPicPr>
          <p:cNvPr id="5" name="Picture 39" descr="Logo2005_JPMPB_C_Blue300" hidden="1"/>
          <p:cNvPicPr>
            <a:picLocks noChangeAspect="1" noChangeArrowheads="1"/>
          </p:cNvPicPr>
          <p:nvPr>
            <p:custDataLst>
              <p:tags r:id="rId4"/>
            </p:custDataLst>
          </p:nvPr>
        </p:nvPicPr>
        <p:blipFill>
          <a:blip r:embed="rId14" cstate="print"/>
          <a:srcRect/>
          <a:stretch>
            <a:fillRect/>
          </a:stretch>
        </p:blipFill>
        <p:spPr bwMode="auto">
          <a:xfrm>
            <a:off x="-1476374" y="3049588"/>
            <a:ext cx="1255712" cy="319087"/>
          </a:xfrm>
          <a:prstGeom prst="rect">
            <a:avLst/>
          </a:prstGeom>
          <a:noFill/>
          <a:ln w="9525">
            <a:noFill/>
            <a:miter lim="800000"/>
            <a:headEnd/>
            <a:tailEnd/>
          </a:ln>
        </p:spPr>
      </p:pic>
      <p:pic>
        <p:nvPicPr>
          <p:cNvPr id="6" name="Picture 40" descr="Logo2005_Chase_C_Blue300" hidden="1"/>
          <p:cNvPicPr>
            <a:picLocks noChangeAspect="1" noChangeArrowheads="1"/>
          </p:cNvPicPr>
          <p:nvPr>
            <p:custDataLst>
              <p:tags r:id="rId5"/>
            </p:custDataLst>
          </p:nvPr>
        </p:nvPicPr>
        <p:blipFill>
          <a:blip r:embed="rId15" cstate="print"/>
          <a:srcRect/>
          <a:stretch>
            <a:fillRect/>
          </a:stretch>
        </p:blipFill>
        <p:spPr bwMode="auto">
          <a:xfrm>
            <a:off x="-1255713" y="5908675"/>
            <a:ext cx="1035050" cy="193675"/>
          </a:xfrm>
          <a:prstGeom prst="rect">
            <a:avLst/>
          </a:prstGeom>
          <a:noFill/>
          <a:ln w="9525">
            <a:noFill/>
            <a:miter lim="800000"/>
            <a:headEnd/>
            <a:tailEnd/>
          </a:ln>
        </p:spPr>
      </p:pic>
      <p:pic>
        <p:nvPicPr>
          <p:cNvPr id="7" name="Picture 41" descr="Logo2005_JPM_C_Blue300" hidden="1"/>
          <p:cNvPicPr>
            <a:picLocks noChangeAspect="1" noChangeArrowheads="1"/>
          </p:cNvPicPr>
          <p:nvPr>
            <p:custDataLst>
              <p:tags r:id="rId6"/>
            </p:custDataLst>
          </p:nvPr>
        </p:nvPicPr>
        <p:blipFill>
          <a:blip r:embed="rId16" cstate="print"/>
          <a:srcRect/>
          <a:stretch>
            <a:fillRect/>
          </a:stretch>
        </p:blipFill>
        <p:spPr bwMode="auto">
          <a:xfrm>
            <a:off x="-1790699" y="1876425"/>
            <a:ext cx="1570036" cy="242888"/>
          </a:xfrm>
          <a:prstGeom prst="rect">
            <a:avLst/>
          </a:prstGeom>
          <a:noFill/>
          <a:ln w="9525">
            <a:noFill/>
            <a:miter lim="800000"/>
            <a:headEnd/>
            <a:tailEnd/>
          </a:ln>
        </p:spPr>
      </p:pic>
      <p:pic>
        <p:nvPicPr>
          <p:cNvPr id="8" name="Picture 42" descr="Logo2005_JPMAM_C_Blue300" hidden="1"/>
          <p:cNvPicPr>
            <a:picLocks noChangeAspect="1" noChangeArrowheads="1"/>
          </p:cNvPicPr>
          <p:nvPr>
            <p:custDataLst>
              <p:tags r:id="rId7"/>
            </p:custDataLst>
          </p:nvPr>
        </p:nvPicPr>
        <p:blipFill>
          <a:blip r:embed="rId17" cstate="print"/>
          <a:srcRect/>
          <a:stretch>
            <a:fillRect/>
          </a:stretch>
        </p:blipFill>
        <p:spPr bwMode="auto">
          <a:xfrm>
            <a:off x="-1476374" y="2416175"/>
            <a:ext cx="1255712" cy="334963"/>
          </a:xfrm>
          <a:prstGeom prst="rect">
            <a:avLst/>
          </a:prstGeom>
          <a:noFill/>
          <a:ln w="9525">
            <a:noFill/>
            <a:miter lim="800000"/>
            <a:headEnd/>
            <a:tailEnd/>
          </a:ln>
        </p:spPr>
      </p:pic>
      <p:pic>
        <p:nvPicPr>
          <p:cNvPr id="9" name="Picture 43" descr="Logo2005_JPMC_C_Blue300" hidden="1"/>
          <p:cNvPicPr>
            <a:picLocks noChangeAspect="1" noChangeArrowheads="1"/>
          </p:cNvPicPr>
          <p:nvPr>
            <p:custDataLst>
              <p:tags r:id="rId8"/>
            </p:custDataLst>
          </p:nvPr>
        </p:nvPicPr>
        <p:blipFill>
          <a:blip r:embed="rId18" cstate="print"/>
          <a:srcRect/>
          <a:stretch>
            <a:fillRect/>
          </a:stretch>
        </p:blipFill>
        <p:spPr bwMode="auto">
          <a:xfrm>
            <a:off x="-2078036" y="5416552"/>
            <a:ext cx="1857375" cy="193675"/>
          </a:xfrm>
          <a:prstGeom prst="rect">
            <a:avLst/>
          </a:prstGeom>
          <a:noFill/>
          <a:ln w="9525">
            <a:noFill/>
            <a:miter lim="800000"/>
            <a:headEnd/>
            <a:tailEnd/>
          </a:ln>
        </p:spPr>
      </p:pic>
      <p:pic>
        <p:nvPicPr>
          <p:cNvPr id="10" name="Picture 44" descr="Logo2005_JPMP_C_Blue300" hidden="1"/>
          <p:cNvPicPr>
            <a:picLocks noChangeAspect="1" noChangeArrowheads="1"/>
          </p:cNvPicPr>
          <p:nvPr>
            <p:custDataLst>
              <p:tags r:id="rId9"/>
            </p:custDataLst>
          </p:nvPr>
        </p:nvPicPr>
        <p:blipFill>
          <a:blip r:embed="rId19" cstate="print"/>
          <a:srcRect/>
          <a:stretch>
            <a:fillRect/>
          </a:stretch>
        </p:blipFill>
        <p:spPr bwMode="auto">
          <a:xfrm>
            <a:off x="-1476374" y="3667127"/>
            <a:ext cx="1255712" cy="3143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2" y="528639"/>
            <a:ext cx="2133600" cy="579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7238" y="528639"/>
            <a:ext cx="6253162" cy="579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7241" y="528640"/>
            <a:ext cx="7313611" cy="6127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128840" y="1524000"/>
            <a:ext cx="7167562" cy="4800600"/>
          </a:xfrm>
        </p:spPr>
        <p:txBody>
          <a:body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757241" y="528640"/>
            <a:ext cx="7313611" cy="612775"/>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2128839" y="1524000"/>
            <a:ext cx="3506787" cy="4800600"/>
          </a:xfrm>
        </p:spPr>
        <p:txBody>
          <a:bodyPr/>
          <a:lstStyle/>
          <a:p>
            <a:pPr lvl="0"/>
            <a:endParaRPr lang="en-US" noProof="0" dirty="0"/>
          </a:p>
        </p:txBody>
      </p:sp>
      <p:sp>
        <p:nvSpPr>
          <p:cNvPr id="4" name="Text Placeholder 3"/>
          <p:cNvSpPr>
            <a:spLocks noGrp="1"/>
          </p:cNvSpPr>
          <p:nvPr>
            <p:ph type="body" sz="half" idx="2"/>
          </p:nvPr>
        </p:nvSpPr>
        <p:spPr>
          <a:xfrm>
            <a:off x="5788027" y="1524000"/>
            <a:ext cx="35083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57241" y="528640"/>
            <a:ext cx="7313611" cy="612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28839" y="1524000"/>
            <a:ext cx="350678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788027" y="1524000"/>
            <a:ext cx="3508375" cy="4800600"/>
          </a:xfr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SzPct val="125000"/>
              <a:buFont typeface="Arial" pitchFamily="34" charset="0"/>
              <a:buChar char="•"/>
              <a:defRPr/>
            </a:lvl2pPr>
            <a:lvl3pPr>
              <a:buSzPct val="12500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9" y="4994277"/>
            <a:ext cx="8548688"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9" y="3294063"/>
            <a:ext cx="8548688"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8839" y="1524000"/>
            <a:ext cx="3506787"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8027" y="1524000"/>
            <a:ext cx="35083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40"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9"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9" y="2465390"/>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90"/>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6"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90"/>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7" y="5440363"/>
            <a:ext cx="6035675" cy="6429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7"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7" y="6083302"/>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bwMode="auto">
          <a:xfrm>
            <a:off x="757241" y="528640"/>
            <a:ext cx="7313611" cy="6127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5"/>
          <p:cNvSpPr>
            <a:spLocks noGrp="1" noChangeArrowheads="1"/>
          </p:cNvSpPr>
          <p:nvPr>
            <p:ph type="body" idx="1"/>
          </p:nvPr>
        </p:nvSpPr>
        <p:spPr bwMode="gray">
          <a:xfrm>
            <a:off x="2128840" y="1524000"/>
            <a:ext cx="7167562" cy="48006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lvl="0"/>
            <a:r>
              <a:rPr lang="en-US" smtClean="0"/>
              <a:t>Body Text</a:t>
            </a:r>
          </a:p>
          <a:p>
            <a:pPr lvl="1"/>
            <a:r>
              <a:rPr lang="en-US" smtClean="0"/>
              <a:t>Bullet one</a:t>
            </a:r>
          </a:p>
          <a:p>
            <a:pPr lvl="2"/>
            <a:r>
              <a:rPr lang="en-US" smtClean="0"/>
              <a:t>Bullet two</a:t>
            </a:r>
          </a:p>
          <a:p>
            <a:pPr lvl="3"/>
            <a:r>
              <a:rPr lang="en-US" smtClean="0"/>
              <a:t>Bullet three</a:t>
            </a:r>
          </a:p>
          <a:p>
            <a:pPr lvl="4"/>
            <a:r>
              <a:rPr lang="en-US" smtClean="0"/>
              <a:t>Bullet four</a:t>
            </a:r>
          </a:p>
        </p:txBody>
      </p:sp>
      <p:sp>
        <p:nvSpPr>
          <p:cNvPr id="21685" name="Line 181"/>
          <p:cNvSpPr>
            <a:spLocks noChangeShapeType="1"/>
          </p:cNvSpPr>
          <p:nvPr>
            <p:custDataLst>
              <p:tags r:id="rId16"/>
            </p:custDataLst>
          </p:nvPr>
        </p:nvSpPr>
        <p:spPr bwMode="gray">
          <a:xfrm>
            <a:off x="768350" y="1316038"/>
            <a:ext cx="0" cy="6089650"/>
          </a:xfrm>
          <a:prstGeom prst="line">
            <a:avLst/>
          </a:prstGeom>
          <a:noFill/>
          <a:ln w="4445">
            <a:solidFill>
              <a:srgbClr val="264E84"/>
            </a:solidFill>
            <a:round/>
            <a:headEnd/>
            <a:tailEnd/>
          </a:ln>
          <a:effectLst/>
        </p:spPr>
        <p:txBody>
          <a:bodyPr wrap="none" lIns="45720" rIns="45720" anchor="ctr"/>
          <a:lstStyle/>
          <a:p>
            <a:pPr algn="ctr" eaLnBrk="0" hangingPunct="0">
              <a:spcBef>
                <a:spcPct val="50000"/>
              </a:spcBef>
              <a:defRPr/>
            </a:pPr>
            <a:endParaRPr lang="en-US" dirty="0">
              <a:ea typeface="+mn-ea"/>
              <a:cs typeface="+mn-cs"/>
            </a:endParaRPr>
          </a:p>
        </p:txBody>
      </p:sp>
      <p:sp>
        <p:nvSpPr>
          <p:cNvPr id="6" name="TextBox 5"/>
          <p:cNvSpPr txBox="1"/>
          <p:nvPr/>
        </p:nvSpPr>
        <p:spPr>
          <a:xfrm>
            <a:off x="9372601" y="7239000"/>
            <a:ext cx="457200" cy="307777"/>
          </a:xfrm>
          <a:prstGeom prst="rect">
            <a:avLst/>
          </a:prstGeom>
          <a:noFill/>
        </p:spPr>
        <p:txBody>
          <a:bodyPr>
            <a:spAutoFit/>
          </a:bodyPr>
          <a:lstStyle/>
          <a:p>
            <a:pPr algn="r" eaLnBrk="0" hangingPunct="0">
              <a:spcBef>
                <a:spcPct val="50000"/>
              </a:spcBef>
              <a:defRPr/>
            </a:pPr>
            <a:fld id="{0667D8CD-CE9E-482E-853F-B0B13DB18967}" type="slidenum">
              <a:rPr lang="en-US">
                <a:ea typeface="+mn-ea"/>
                <a:cs typeface="+mn-cs"/>
              </a:rPr>
              <a:pPr algn="r" eaLnBrk="0" hangingPunct="0">
                <a:spcBef>
                  <a:spcPct val="50000"/>
                </a:spcBef>
                <a:defRPr/>
              </a:pPr>
              <a:t>‹#›</a:t>
            </a:fld>
            <a:endParaRPr lang="en-US" dirty="0">
              <a:ea typeface="+mn-ea"/>
              <a:cs typeface="+mn-cs"/>
            </a:endParaRPr>
          </a:p>
        </p:txBody>
      </p:sp>
      <p:pic>
        <p:nvPicPr>
          <p:cNvPr id="2054" name="Picture 5"/>
          <p:cNvPicPr>
            <a:picLocks noChangeAspect="1" noChangeArrowheads="1"/>
          </p:cNvPicPr>
          <p:nvPr>
            <p:custDataLst>
              <p:tags r:id="rId17"/>
            </p:custDataLst>
          </p:nvPr>
        </p:nvPicPr>
        <p:blipFill>
          <a:blip r:embed="rId19" cstate="print"/>
          <a:srcRect/>
          <a:stretch>
            <a:fillRect/>
          </a:stretch>
        </p:blipFill>
        <p:spPr bwMode="auto">
          <a:xfrm>
            <a:off x="838202" y="6551615"/>
            <a:ext cx="839788" cy="839787"/>
          </a:xfrm>
          <a:prstGeom prst="rect">
            <a:avLst/>
          </a:prstGeom>
          <a:noFill/>
          <a:ln w="9525">
            <a:noFill/>
            <a:miter lim="800000"/>
            <a:headEnd/>
            <a:tailEnd/>
          </a:ln>
        </p:spPr>
      </p:pic>
      <p:sp>
        <p:nvSpPr>
          <p:cNvPr id="8" name="jpmDocTracker"/>
          <p:cNvSpPr>
            <a:spLocks noChangeArrowheads="1"/>
          </p:cNvSpPr>
          <p:nvPr>
            <p:custDataLst>
              <p:tags r:id="rId18"/>
            </p:custDataLst>
          </p:nvPr>
        </p:nvSpPr>
        <p:spPr bwMode="auto">
          <a:xfrm rot="16200000">
            <a:off x="-1344610" y="5248275"/>
            <a:ext cx="3959225" cy="136526"/>
          </a:xfrm>
          <a:prstGeom prst="rect">
            <a:avLst/>
          </a:prstGeom>
          <a:noFill/>
          <a:ln w="9525">
            <a:noFill/>
            <a:miter lim="800000"/>
            <a:headEnd/>
            <a:tailEnd/>
          </a:ln>
          <a:effectLst/>
        </p:spPr>
        <p:txBody>
          <a:bodyPr wrap="none" lIns="0" tIns="0" rIns="0" bIns="0" anchor="b"/>
          <a:lstStyle/>
          <a:p>
            <a:pPr eaLnBrk="0" hangingPunct="0">
              <a:lnSpc>
                <a:spcPts val="1200"/>
              </a:lnSpc>
              <a:defRPr/>
            </a:pPr>
            <a:r>
              <a:rPr lang="en-US" sz="900" noProof="1">
                <a:solidFill>
                  <a:srgbClr val="808080"/>
                </a:solidFill>
                <a:ea typeface="LF_Kai" pitchFamily="2" charset="-122"/>
                <a:cs typeface="+mn-cs"/>
              </a:rPr>
              <a:t>U N I V E R S I T Y   O F  C A L I F O R N I A </a:t>
            </a:r>
          </a:p>
        </p:txBody>
      </p:sp>
    </p:spTree>
  </p:cSld>
  <p:clrMap bg1="lt1" tx1="dk1" bg2="lt2" tx2="dk2" accent1="accent1" accent2="accent2" accent3="accent3" accent4="accent4" accent5="accent5" accent6="accent6" hlink="hlink" folHlink="folHlink"/>
  <p:sldLayoutIdLst>
    <p:sldLayoutId id="2147483695"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hdr="0" ftr="0" dt="0"/>
  <p:txStyles>
    <p:titleStyle>
      <a:lvl1pPr algn="l" defTabSz="1019175" rtl="0" eaLnBrk="0" fontAlgn="base" hangingPunct="0">
        <a:lnSpc>
          <a:spcPts val="2788"/>
        </a:lnSpc>
        <a:spcBef>
          <a:spcPct val="0"/>
        </a:spcBef>
        <a:spcAft>
          <a:spcPct val="0"/>
        </a:spcAft>
        <a:defRPr sz="2100" b="1">
          <a:solidFill>
            <a:schemeClr val="tx1"/>
          </a:solidFill>
          <a:latin typeface="+mj-lt"/>
          <a:ea typeface="+mj-ea"/>
          <a:cs typeface="LF_Kai"/>
        </a:defRPr>
      </a:lvl1pPr>
      <a:lvl2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2pPr>
      <a:lvl3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3pPr>
      <a:lvl4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4pPr>
      <a:lvl5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5pPr>
      <a:lvl6pPr marL="4572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6pPr>
      <a:lvl7pPr marL="9144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7pPr>
      <a:lvl8pPr marL="13716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8pPr>
      <a:lvl9pPr marL="18288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9pPr>
    </p:titleStyle>
    <p:bodyStyle>
      <a:lvl1pPr marL="342900" indent="-342900" algn="l" defTabSz="1019175" rtl="0" eaLnBrk="0" fontAlgn="base" hangingPunct="0">
        <a:lnSpc>
          <a:spcPct val="110000"/>
        </a:lnSpc>
        <a:spcBef>
          <a:spcPct val="70000"/>
        </a:spcBef>
        <a:spcAft>
          <a:spcPct val="0"/>
        </a:spcAft>
        <a:buClr>
          <a:srgbClr val="C0C0C0"/>
        </a:buClr>
        <a:buSzPct val="92000"/>
        <a:buFont typeface="Wingdings" pitchFamily="2" charset="2"/>
        <a:defRPr sz="1400">
          <a:solidFill>
            <a:schemeClr val="tx1"/>
          </a:solidFill>
          <a:latin typeface="+mn-lt"/>
          <a:ea typeface="+mn-ea"/>
          <a:cs typeface="LF_Kai"/>
        </a:defRPr>
      </a:lvl1pPr>
      <a:lvl2pPr marL="207963" indent="-206375" algn="l" defTabSz="1019175" rtl="0" eaLnBrk="0" fontAlgn="base" hangingPunct="0">
        <a:lnSpc>
          <a:spcPct val="110000"/>
        </a:lnSpc>
        <a:spcBef>
          <a:spcPct val="70000"/>
        </a:spcBef>
        <a:spcAft>
          <a:spcPct val="0"/>
        </a:spcAft>
        <a:buClr>
          <a:schemeClr val="folHlink"/>
        </a:buClr>
        <a:buSzPct val="175000"/>
        <a:buFont typeface="Arial" pitchFamily="34" charset="0"/>
        <a:buChar char="•"/>
        <a:defRPr sz="1400">
          <a:solidFill>
            <a:schemeClr val="tx1"/>
          </a:solidFill>
          <a:latin typeface="+mn-lt"/>
          <a:ea typeface="+mn-ea"/>
          <a:cs typeface="LF_Kai"/>
        </a:defRPr>
      </a:lvl2pPr>
      <a:lvl3pPr marL="423863" indent="-212725" algn="l" defTabSz="1019175" rtl="0" eaLnBrk="0" fontAlgn="base" hangingPunct="0">
        <a:lnSpc>
          <a:spcPct val="110000"/>
        </a:lnSpc>
        <a:spcBef>
          <a:spcPct val="20000"/>
        </a:spcBef>
        <a:spcAft>
          <a:spcPct val="0"/>
        </a:spcAft>
        <a:buClr>
          <a:srgbClr val="C0C0C0"/>
        </a:buClr>
        <a:buSzPct val="175000"/>
        <a:buFont typeface="Trebuchet MS" pitchFamily="34" charset="0"/>
        <a:buChar char="―"/>
        <a:defRPr sz="1400">
          <a:solidFill>
            <a:schemeClr val="tx1"/>
          </a:solidFill>
          <a:latin typeface="+mn-lt"/>
          <a:ea typeface="+mn-ea"/>
          <a:cs typeface="LF_Kai"/>
        </a:defRPr>
      </a:lvl3pPr>
      <a:lvl4pPr marL="652463" indent="-225425" algn="l" defTabSz="1019175" rtl="0" eaLnBrk="0" fontAlgn="base" hangingPunct="0">
        <a:lnSpc>
          <a:spcPct val="110000"/>
        </a:lnSpc>
        <a:spcBef>
          <a:spcPct val="0"/>
        </a:spcBef>
        <a:spcAft>
          <a:spcPct val="0"/>
        </a:spcAft>
        <a:buClr>
          <a:schemeClr val="bg2"/>
        </a:buClr>
        <a:buChar char="—"/>
        <a:defRPr sz="1400">
          <a:solidFill>
            <a:schemeClr val="tx1"/>
          </a:solidFill>
          <a:latin typeface="+mn-lt"/>
          <a:ea typeface="+mn-ea"/>
          <a:cs typeface="LF_Kai"/>
        </a:defRPr>
      </a:lvl4pPr>
      <a:lvl5pPr marL="8794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cs typeface="LF_Kai"/>
        </a:defRPr>
      </a:lvl5pPr>
      <a:lvl6pPr marL="13366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6pPr>
      <a:lvl7pPr marL="17938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7pPr>
      <a:lvl8pPr marL="22510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8pPr>
      <a:lvl9pPr marL="27082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12.jpeg"/><Relationship Id="rId5" Type="http://schemas.openxmlformats.org/officeDocument/2006/relationships/tags" Target="../tags/tag18.xml"/><Relationship Id="rId10" Type="http://schemas.openxmlformats.org/officeDocument/2006/relationships/image" Target="../media/image11.png"/><Relationship Id="rId4" Type="http://schemas.openxmlformats.org/officeDocument/2006/relationships/tags" Target="../tags/tag17.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s://eias.ucop.edu/eia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ias.ucop.edu/eias/validateuser.actio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mailto:Johhny.Wu@ucop.edu" TargetMode="External"/><Relationship Id="rId3" Type="http://schemas.openxmlformats.org/officeDocument/2006/relationships/hyperlink" Target="mailto:Kevin.Kendall@ucop.edu" TargetMode="External"/><Relationship Id="rId7" Type="http://schemas.openxmlformats.org/officeDocument/2006/relationships/hyperlink" Target="mailto:Justin.Wong@ucop.edu"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mailto:Helen.Zhu@ucop.edu" TargetMode="External"/><Relationship Id="rId5" Type="http://schemas.openxmlformats.org/officeDocument/2006/relationships/hyperlink" Target="mailto:Kim.Williams@ucop.edu" TargetMode="External"/><Relationship Id="rId4" Type="http://schemas.openxmlformats.org/officeDocument/2006/relationships/hyperlink" Target="mailto:Doris.Wildeman@ucop.edu" TargetMode="External"/><Relationship Id="rId9" Type="http://schemas.openxmlformats.org/officeDocument/2006/relationships/hyperlink" Target="mailto:Suzanne.Cross@ucop.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eias.ucop.edu/eias/"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eias.ucop.edu/eias/index.action"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25.xml"/><Relationship Id="rId7"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custDataLst>
              <p:tags r:id="rId2"/>
            </p:custDataLst>
          </p:nvPr>
        </p:nvSpPr>
        <p:spPr bwMode="auto">
          <a:xfrm>
            <a:off x="0" y="6446838"/>
            <a:ext cx="10058400" cy="1325562"/>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dirty="0">
              <a:ea typeface="+mn-ea"/>
              <a:cs typeface="+mn-cs"/>
            </a:endParaRPr>
          </a:p>
        </p:txBody>
      </p:sp>
      <p:sp>
        <p:nvSpPr>
          <p:cNvPr id="18435" name="Rectangle 4"/>
          <p:cNvSpPr>
            <a:spLocks noChangeArrowheads="1"/>
          </p:cNvSpPr>
          <p:nvPr>
            <p:custDataLst>
              <p:tags r:id="rId3"/>
            </p:custDataLst>
          </p:nvPr>
        </p:nvSpPr>
        <p:spPr bwMode="auto">
          <a:xfrm>
            <a:off x="198437" y="3124200"/>
            <a:ext cx="9639300" cy="3048000"/>
          </a:xfrm>
          <a:prstGeom prst="rect">
            <a:avLst/>
          </a:prstGeom>
          <a:noFill/>
          <a:ln w="9525">
            <a:noFill/>
            <a:miter lim="800000"/>
            <a:headEnd/>
            <a:tailEnd/>
          </a:ln>
        </p:spPr>
        <p:txBody>
          <a:bodyPr lIns="50936" tIns="0" rIns="50936" bIns="0" anchor="ctr"/>
          <a:lstStyle/>
          <a:p>
            <a:pPr algn="ctr" defTabSz="1355725" eaLnBrk="0" hangingPunct="0"/>
            <a:endParaRPr lang="en-US" dirty="0" smtClean="0"/>
          </a:p>
          <a:p>
            <a:pPr algn="ctr" defTabSz="1355725" eaLnBrk="0" hangingPunct="0"/>
            <a:endParaRPr lang="en-US" sz="2200" dirty="0" smtClean="0"/>
          </a:p>
          <a:p>
            <a:pPr algn="ctr" defTabSz="1355725" eaLnBrk="0" hangingPunct="0"/>
            <a:endParaRPr lang="en-US" sz="2200" dirty="0" smtClean="0"/>
          </a:p>
          <a:p>
            <a:pPr algn="ctr" defTabSz="1355725" eaLnBrk="0" hangingPunct="0"/>
            <a:endParaRPr lang="en-US" sz="3000" dirty="0" smtClean="0">
              <a:solidFill>
                <a:schemeClr val="accent1"/>
              </a:solidFill>
            </a:endParaRPr>
          </a:p>
          <a:p>
            <a:pPr algn="ctr" defTabSz="1355725" eaLnBrk="0" hangingPunct="0"/>
            <a:r>
              <a:rPr lang="en-US" sz="2400" dirty="0" smtClean="0">
                <a:solidFill>
                  <a:schemeClr val="accent1"/>
                </a:solidFill>
              </a:rPr>
              <a:t>Lunch-n-Learn</a:t>
            </a:r>
            <a:r>
              <a:rPr lang="en-US" sz="2400" smtClean="0">
                <a:solidFill>
                  <a:schemeClr val="accent1"/>
                </a:solidFill>
              </a:rPr>
              <a:t>:  Endowment </a:t>
            </a:r>
            <a:r>
              <a:rPr lang="en-US" sz="2400" dirty="0" smtClean="0">
                <a:solidFill>
                  <a:schemeClr val="accent1"/>
                </a:solidFill>
              </a:rPr>
              <a:t>&amp; Investment Accounting</a:t>
            </a:r>
          </a:p>
          <a:p>
            <a:pPr algn="ctr" defTabSz="1355725" eaLnBrk="0" hangingPunct="0"/>
            <a:endParaRPr lang="en-US" sz="1600" dirty="0" smtClean="0">
              <a:solidFill>
                <a:schemeClr val="accent1"/>
              </a:solidFill>
            </a:endParaRPr>
          </a:p>
          <a:p>
            <a:pPr algn="ctr" defTabSz="1355725" eaLnBrk="0" hangingPunct="0"/>
            <a:r>
              <a:rPr lang="en-US" sz="1600" dirty="0" smtClean="0">
                <a:solidFill>
                  <a:schemeClr val="accent1"/>
                </a:solidFill>
              </a:rPr>
              <a:t>Presented By: </a:t>
            </a:r>
          </a:p>
          <a:p>
            <a:pPr algn="ctr" defTabSz="1355725" eaLnBrk="0" hangingPunct="0"/>
            <a:r>
              <a:rPr lang="en-US" sz="1600" dirty="0" smtClean="0">
                <a:solidFill>
                  <a:schemeClr val="accent1"/>
                </a:solidFill>
              </a:rPr>
              <a:t>EIA Team</a:t>
            </a:r>
          </a:p>
          <a:p>
            <a:pPr algn="ctr" defTabSz="1355725" eaLnBrk="0" hangingPunct="0"/>
            <a:endParaRPr lang="en-US" sz="1600" dirty="0" smtClean="0">
              <a:solidFill>
                <a:schemeClr val="accent1"/>
              </a:solidFill>
            </a:endParaRPr>
          </a:p>
          <a:p>
            <a:pPr algn="ctr" defTabSz="1355725" eaLnBrk="0" hangingPunct="0"/>
            <a:r>
              <a:rPr lang="en-US" sz="1600" dirty="0" smtClean="0">
                <a:solidFill>
                  <a:schemeClr val="accent1"/>
                </a:solidFill>
              </a:rPr>
              <a:t>March 29, 2012</a:t>
            </a:r>
            <a:endParaRPr lang="en-US" sz="1600" dirty="0">
              <a:solidFill>
                <a:schemeClr val="accent1"/>
              </a:solidFill>
            </a:endParaRPr>
          </a:p>
        </p:txBody>
      </p:sp>
      <p:pic>
        <p:nvPicPr>
          <p:cNvPr id="18436" name="Picture 5"/>
          <p:cNvPicPr>
            <a:picLocks noChangeAspect="1" noChangeArrowheads="1"/>
          </p:cNvPicPr>
          <p:nvPr>
            <p:custDataLst>
              <p:tags r:id="rId4"/>
            </p:custDataLst>
          </p:nvPr>
        </p:nvPicPr>
        <p:blipFill>
          <a:blip r:embed="rId10" cstate="print"/>
          <a:srcRect/>
          <a:stretch>
            <a:fillRect/>
          </a:stretch>
        </p:blipFill>
        <p:spPr bwMode="auto">
          <a:xfrm>
            <a:off x="3694115" y="433390"/>
            <a:ext cx="2671762" cy="2752725"/>
          </a:xfrm>
          <a:prstGeom prst="rect">
            <a:avLst/>
          </a:prstGeom>
          <a:noFill/>
          <a:ln w="9525">
            <a:noFill/>
            <a:miter lim="800000"/>
            <a:headEnd/>
            <a:tailEnd/>
          </a:ln>
        </p:spPr>
      </p:pic>
      <p:sp>
        <p:nvSpPr>
          <p:cNvPr id="13" name="Rectangle 7"/>
          <p:cNvSpPr>
            <a:spLocks noChangeArrowheads="1"/>
          </p:cNvSpPr>
          <p:nvPr>
            <p:custDataLst>
              <p:tags r:id="rId5"/>
            </p:custDataLst>
          </p:nvPr>
        </p:nvSpPr>
        <p:spPr bwMode="auto">
          <a:xfrm>
            <a:off x="0" y="2"/>
            <a:ext cx="10058400" cy="250825"/>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dirty="0">
              <a:ea typeface="+mn-ea"/>
              <a:cs typeface="+mn-cs"/>
            </a:endParaRPr>
          </a:p>
        </p:txBody>
      </p:sp>
      <p:sp>
        <p:nvSpPr>
          <p:cNvPr id="18438" name="Rectangle 8"/>
          <p:cNvSpPr>
            <a:spLocks noChangeArrowheads="1"/>
          </p:cNvSpPr>
          <p:nvPr>
            <p:custDataLst>
              <p:tags r:id="rId6"/>
            </p:custDataLst>
          </p:nvPr>
        </p:nvSpPr>
        <p:spPr bwMode="auto">
          <a:xfrm rot="10800000">
            <a:off x="0" y="6365876"/>
            <a:ext cx="10058400" cy="74613"/>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dirty="0"/>
          </a:p>
        </p:txBody>
      </p:sp>
      <p:sp>
        <p:nvSpPr>
          <p:cNvPr id="18439" name="Rectangle 9"/>
          <p:cNvSpPr>
            <a:spLocks noChangeArrowheads="1"/>
          </p:cNvSpPr>
          <p:nvPr>
            <p:custDataLst>
              <p:tags r:id="rId7"/>
            </p:custDataLst>
          </p:nvPr>
        </p:nvSpPr>
        <p:spPr bwMode="auto">
          <a:xfrm rot="10800000">
            <a:off x="0" y="185739"/>
            <a:ext cx="10058400" cy="74612"/>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dirty="0"/>
          </a:p>
        </p:txBody>
      </p:sp>
      <p:pic>
        <p:nvPicPr>
          <p:cNvPr id="8" name="Picture 3"/>
          <p:cNvPicPr>
            <a:picLocks noChangeAspect="1" noChangeArrowheads="1"/>
          </p:cNvPicPr>
          <p:nvPr/>
        </p:nvPicPr>
        <p:blipFill>
          <a:blip r:embed="rId11" cstate="print"/>
          <a:srcRect/>
          <a:stretch>
            <a:fillRect/>
          </a:stretch>
        </p:blipFill>
        <p:spPr bwMode="auto">
          <a:xfrm>
            <a:off x="2362202" y="3352800"/>
            <a:ext cx="5412013" cy="12192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81000"/>
            <a:ext cx="8686800" cy="288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defTabSz="1019175" eaLnBrk="0" hangingPunct="0">
              <a:lnSpc>
                <a:spcPts val="2788"/>
              </a:lnSpc>
              <a:defRPr/>
            </a:pPr>
            <a:r>
              <a:rPr lang="en-US" sz="2000" b="1" kern="0" dirty="0" smtClean="0"/>
              <a:t>Largest True Endowments</a:t>
            </a:r>
            <a:endParaRPr lang="en-US" sz="2000" b="1" kern="0" dirty="0"/>
          </a:p>
        </p:txBody>
      </p:sp>
      <p:graphicFrame>
        <p:nvGraphicFramePr>
          <p:cNvPr id="8" name="Content Placeholder 7"/>
          <p:cNvGraphicFramePr>
            <a:graphicFrameLocks noGrp="1"/>
          </p:cNvGraphicFramePr>
          <p:nvPr>
            <p:ph idx="1"/>
          </p:nvPr>
        </p:nvGraphicFramePr>
        <p:xfrm>
          <a:off x="1295400" y="762001"/>
          <a:ext cx="7239000" cy="3447045"/>
        </p:xfrm>
        <a:graphic>
          <a:graphicData uri="http://schemas.openxmlformats.org/drawingml/2006/table">
            <a:tbl>
              <a:tblPr/>
              <a:tblGrid>
                <a:gridCol w="4967525">
                  <a:extLst>
                    <a:ext uri="{9D8B030D-6E8A-4147-A177-3AD203B41FA5}">
                      <a16:colId xmlns:a16="http://schemas.microsoft.com/office/drawing/2014/main" val="20000"/>
                    </a:ext>
                  </a:extLst>
                </a:gridCol>
                <a:gridCol w="2271475">
                  <a:extLst>
                    <a:ext uri="{9D8B030D-6E8A-4147-A177-3AD203B41FA5}">
                      <a16:colId xmlns:a16="http://schemas.microsoft.com/office/drawing/2014/main" val="20001"/>
                    </a:ext>
                  </a:extLst>
                </a:gridCol>
              </a:tblGrid>
              <a:tr h="325892">
                <a:tc>
                  <a:txBody>
                    <a:bodyPr/>
                    <a:lstStyle/>
                    <a:p>
                      <a:pPr algn="ctr" fontAlgn="b"/>
                      <a:r>
                        <a:rPr lang="en-US" sz="1600" b="1" i="0" u="none" strike="noStrike" dirty="0">
                          <a:solidFill>
                            <a:srgbClr val="000000"/>
                          </a:solidFill>
                          <a:latin typeface="Trebuchet MS" pitchFamily="34" charset="0"/>
                        </a:rPr>
                        <a:t>Fund Name</a:t>
                      </a:r>
                    </a:p>
                  </a:txBody>
                  <a:tcPr marL="8655" marR="8655" marT="8655" marB="0" anchor="b">
                    <a:lnL>
                      <a:noFill/>
                    </a:lnL>
                    <a:lnR>
                      <a:noFill/>
                    </a:lnR>
                    <a:lnT>
                      <a:noFill/>
                    </a:lnT>
                    <a:lnB>
                      <a:noFill/>
                    </a:lnB>
                  </a:tcPr>
                </a:tc>
                <a:tc>
                  <a:txBody>
                    <a:bodyPr/>
                    <a:lstStyle/>
                    <a:p>
                      <a:pPr algn="ctr" fontAlgn="b"/>
                      <a:r>
                        <a:rPr lang="en-US" sz="1600" b="1" i="0" u="none" strike="noStrike" dirty="0">
                          <a:solidFill>
                            <a:srgbClr val="000000"/>
                          </a:solidFill>
                          <a:latin typeface="Trebuchet MS" pitchFamily="34" charset="0"/>
                        </a:rPr>
                        <a:t> Amount </a:t>
                      </a:r>
                      <a:endParaRPr lang="en-US" sz="1600" b="1" i="0" u="none" strike="noStrike" dirty="0" smtClean="0">
                        <a:solidFill>
                          <a:srgbClr val="000000"/>
                        </a:solidFill>
                        <a:latin typeface="Trebuchet MS" pitchFamily="34" charset="0"/>
                      </a:endParaRPr>
                    </a:p>
                    <a:p>
                      <a:pPr algn="ctr" fontAlgn="b"/>
                      <a:r>
                        <a:rPr lang="en-US" sz="1600" b="1" i="0" u="none" strike="noStrike" dirty="0" smtClean="0">
                          <a:solidFill>
                            <a:srgbClr val="000000"/>
                          </a:solidFill>
                          <a:latin typeface="Trebuchet MS" pitchFamily="34" charset="0"/>
                        </a:rPr>
                        <a:t>as of </a:t>
                      </a:r>
                      <a:r>
                        <a:rPr lang="en-US" sz="1400" b="1" i="0" u="none" strike="noStrike" dirty="0" smtClean="0">
                          <a:solidFill>
                            <a:srgbClr val="000000"/>
                          </a:solidFill>
                          <a:latin typeface="Trebuchet MS" pitchFamily="34" charset="0"/>
                        </a:rPr>
                        <a:t>2/29/2012</a:t>
                      </a:r>
                      <a:endParaRPr lang="en-US" sz="1400" b="1" i="0" u="none" strike="noStrike" dirty="0">
                        <a:solidFill>
                          <a:srgbClr val="000000"/>
                        </a:solidFill>
                        <a:latin typeface="Trebuchet MS" pitchFamily="34" charset="0"/>
                      </a:endParaRPr>
                    </a:p>
                  </a:txBody>
                  <a:tcPr marL="8655" marR="8655" marT="8655" marB="0" anchor="b">
                    <a:lnL>
                      <a:noFill/>
                    </a:lnL>
                    <a:lnR>
                      <a:noFill/>
                    </a:lnR>
                    <a:lnT>
                      <a:noFill/>
                    </a:lnT>
                    <a:lnB>
                      <a:noFill/>
                    </a:lnB>
                  </a:tcPr>
                </a:tc>
                <a:extLst>
                  <a:ext uri="{0D108BD9-81ED-4DB2-BD59-A6C34878D82A}">
                    <a16:rowId xmlns:a16="http://schemas.microsoft.com/office/drawing/2014/main" val="10000"/>
                  </a:ext>
                </a:extLst>
              </a:tr>
              <a:tr h="590142">
                <a:tc>
                  <a:txBody>
                    <a:bodyPr/>
                    <a:lstStyle/>
                    <a:p>
                      <a:pPr algn="l" fontAlgn="b"/>
                      <a:r>
                        <a:rPr lang="en-US" sz="1600" b="0" i="0" u="none" strike="noStrike" dirty="0" smtClean="0">
                          <a:solidFill>
                            <a:srgbClr val="000000"/>
                          </a:solidFill>
                          <a:latin typeface="Trebuchet MS" pitchFamily="34" charset="0"/>
                        </a:rPr>
                        <a:t>Jules</a:t>
                      </a:r>
                      <a:r>
                        <a:rPr lang="en-US" sz="1600" b="0" i="0" u="none" strike="noStrike" baseline="0" dirty="0" smtClean="0">
                          <a:solidFill>
                            <a:srgbClr val="000000"/>
                          </a:solidFill>
                          <a:latin typeface="Trebuchet MS" pitchFamily="34" charset="0"/>
                        </a:rPr>
                        <a:t> Stein Eye Institute</a:t>
                      </a:r>
                      <a:r>
                        <a:rPr lang="en-US" sz="1600" b="0" i="0" u="none" strike="noStrike" dirty="0" smtClean="0">
                          <a:solidFill>
                            <a:srgbClr val="000000"/>
                          </a:solidFill>
                          <a:latin typeface="Trebuchet MS" pitchFamily="34" charset="0"/>
                        </a:rPr>
                        <a:t> </a:t>
                      </a:r>
                      <a:r>
                        <a:rPr lang="en-US" sz="1600" b="0" i="0" u="none" strike="noStrike" dirty="0">
                          <a:solidFill>
                            <a:srgbClr val="000000"/>
                          </a:solidFill>
                          <a:latin typeface="Trebuchet MS" pitchFamily="34" charset="0"/>
                        </a:rPr>
                        <a:t>Permanent Endowment</a:t>
                      </a:r>
                    </a:p>
                  </a:txBody>
                  <a:tcPr marL="8655" marR="8655" marT="8655" marB="0" anchor="b">
                    <a:lnL>
                      <a:noFill/>
                    </a:lnL>
                    <a:lnR>
                      <a:noFill/>
                    </a:lnR>
                    <a:lnT>
                      <a:noFill/>
                    </a:lnT>
                    <a:lnB>
                      <a:noFill/>
                    </a:lnB>
                  </a:tcPr>
                </a:tc>
                <a:tc>
                  <a:txBody>
                    <a:bodyPr/>
                    <a:lstStyle/>
                    <a:p>
                      <a:pPr algn="ctr" fontAlgn="b"/>
                      <a:r>
                        <a:rPr lang="en-US" sz="1600" b="0" i="0" u="none" strike="noStrike" dirty="0" smtClean="0">
                          <a:solidFill>
                            <a:srgbClr val="000000"/>
                          </a:solidFill>
                          <a:latin typeface="Trebuchet MS" pitchFamily="34" charset="0"/>
                        </a:rPr>
                        <a:t>$ 143.6 Million</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590142">
                <a:tc>
                  <a:txBody>
                    <a:bodyPr/>
                    <a:lstStyle/>
                    <a:p>
                      <a:pPr algn="l" fontAlgn="b"/>
                      <a:r>
                        <a:rPr lang="en-US" sz="1600" b="0" i="0" u="none" strike="noStrike" dirty="0" smtClean="0">
                          <a:solidFill>
                            <a:srgbClr val="000000"/>
                          </a:solidFill>
                          <a:latin typeface="Trebuchet MS" pitchFamily="34" charset="0"/>
                        </a:rPr>
                        <a:t>Institute for Basic Research in Science Endowment</a:t>
                      </a:r>
                      <a:endParaRPr lang="en-US" sz="1600" b="0" i="0" u="none" strike="noStrike" dirty="0">
                        <a:solidFill>
                          <a:srgbClr val="000000"/>
                        </a:solidFill>
                        <a:latin typeface="Trebuchet MS" pitchFamily="34" charset="0"/>
                      </a:endParaRPr>
                    </a:p>
                  </a:txBody>
                  <a:tcPr marL="8655" marR="8655" marT="8655" marB="0" anchor="b">
                    <a:lnL>
                      <a:noFill/>
                    </a:lnL>
                    <a:lnR>
                      <a:noFill/>
                    </a:lnR>
                    <a:lnT>
                      <a:noFill/>
                    </a:lnT>
                    <a:lnB>
                      <a:noFill/>
                    </a:lnB>
                  </a:tcPr>
                </a:tc>
                <a:tc>
                  <a:txBody>
                    <a:bodyPr/>
                    <a:lstStyle/>
                    <a:p>
                      <a:pPr algn="ctr" fontAlgn="b"/>
                      <a:r>
                        <a:rPr lang="en-US" sz="1600" b="0" i="0" u="none" strike="noStrike" dirty="0" smtClean="0">
                          <a:solidFill>
                            <a:srgbClr val="000000"/>
                          </a:solidFill>
                          <a:latin typeface="Trebuchet MS" pitchFamily="34" charset="0"/>
                        </a:rPr>
                        <a:t>   $ 86.7 Million</a:t>
                      </a:r>
                      <a:endParaRPr lang="en-US" sz="1600" b="0" i="0" u="none" strike="noStrike" dirty="0">
                        <a:solidFill>
                          <a:srgbClr val="000000"/>
                        </a:solidFill>
                        <a:latin typeface="Trebuchet MS"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590142">
                <a:tc>
                  <a:txBody>
                    <a:bodyPr/>
                    <a:lstStyle/>
                    <a:p>
                      <a:pPr algn="l" fontAlgn="b"/>
                      <a:r>
                        <a:rPr lang="en-US" sz="1600" b="0" i="0" u="none" strike="noStrike" dirty="0" smtClean="0">
                          <a:solidFill>
                            <a:srgbClr val="000000"/>
                          </a:solidFill>
                          <a:latin typeface="Trebuchet MS" pitchFamily="34" charset="0"/>
                        </a:rPr>
                        <a:t>Elizabeth C.</a:t>
                      </a:r>
                      <a:r>
                        <a:rPr lang="en-US" sz="1600" b="0" i="0" u="none" strike="noStrike" baseline="0" dirty="0" smtClean="0">
                          <a:solidFill>
                            <a:srgbClr val="000000"/>
                          </a:solidFill>
                          <a:latin typeface="Trebuchet MS" pitchFamily="34" charset="0"/>
                        </a:rPr>
                        <a:t> Proctor Medical Research Professorship </a:t>
                      </a:r>
                      <a:endParaRPr lang="en-US" sz="1600" b="0" i="0" u="none" strike="noStrike" dirty="0">
                        <a:solidFill>
                          <a:srgbClr val="000000"/>
                        </a:solidFill>
                        <a:latin typeface="Trebuchet MS" pitchFamily="34" charset="0"/>
                      </a:endParaRPr>
                    </a:p>
                  </a:txBody>
                  <a:tcPr marL="8655" marR="8655" marT="8655" marB="0" anchor="b">
                    <a:lnL>
                      <a:noFill/>
                    </a:lnL>
                    <a:lnR>
                      <a:noFill/>
                    </a:lnR>
                    <a:lnT>
                      <a:noFill/>
                    </a:lnT>
                    <a:lnB>
                      <a:noFill/>
                    </a:lnB>
                  </a:tcPr>
                </a:tc>
                <a:tc>
                  <a:txBody>
                    <a:bodyPr/>
                    <a:lstStyle/>
                    <a:p>
                      <a:pPr algn="ctr" fontAlgn="b"/>
                      <a:r>
                        <a:rPr lang="en-US" sz="1600" b="0" i="0" u="none" strike="noStrike" dirty="0" smtClean="0">
                          <a:solidFill>
                            <a:srgbClr val="000000"/>
                          </a:solidFill>
                          <a:latin typeface="Trebuchet MS" pitchFamily="34" charset="0"/>
                        </a:rPr>
                        <a:t>   $ 36.0 Million</a:t>
                      </a:r>
                      <a:endParaRPr lang="en-US" sz="1600" b="0" i="0" u="none" strike="noStrike" dirty="0">
                        <a:solidFill>
                          <a:srgbClr val="000000"/>
                        </a:solidFill>
                        <a:latin typeface="Trebuchet MS"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590142">
                <a:tc>
                  <a:txBody>
                    <a:bodyPr/>
                    <a:lstStyle/>
                    <a:p>
                      <a:pPr algn="l" fontAlgn="b"/>
                      <a:r>
                        <a:rPr lang="en-US" sz="1600" b="0" i="0" u="none" strike="noStrike" dirty="0" smtClean="0">
                          <a:solidFill>
                            <a:srgbClr val="000000"/>
                          </a:solidFill>
                          <a:latin typeface="Trebuchet MS" pitchFamily="34" charset="0"/>
                        </a:rPr>
                        <a:t>Senator William</a:t>
                      </a:r>
                      <a:r>
                        <a:rPr lang="en-US" sz="1600" b="0" i="0" u="none" strike="noStrike" baseline="0" dirty="0" smtClean="0">
                          <a:solidFill>
                            <a:srgbClr val="000000"/>
                          </a:solidFill>
                          <a:latin typeface="Trebuchet MS" pitchFamily="34" charset="0"/>
                        </a:rPr>
                        <a:t> Andrews Clark Endowment</a:t>
                      </a:r>
                      <a:endParaRPr lang="en-US" sz="1600" b="0" i="0" u="none" strike="noStrike" dirty="0">
                        <a:solidFill>
                          <a:srgbClr val="000000"/>
                        </a:solidFill>
                        <a:latin typeface="Trebuchet MS" pitchFamily="34" charset="0"/>
                      </a:endParaRPr>
                    </a:p>
                  </a:txBody>
                  <a:tcPr marL="8655" marR="8655" marT="8655" marB="0" anchor="b">
                    <a:lnL>
                      <a:noFill/>
                    </a:lnL>
                    <a:lnR>
                      <a:noFill/>
                    </a:lnR>
                    <a:lnT>
                      <a:noFill/>
                    </a:lnT>
                    <a:lnB>
                      <a:noFill/>
                    </a:lnB>
                  </a:tcPr>
                </a:tc>
                <a:tc>
                  <a:txBody>
                    <a:bodyPr/>
                    <a:lstStyle/>
                    <a:p>
                      <a:pPr algn="ctr" fontAlgn="b"/>
                      <a:r>
                        <a:rPr lang="en-US" sz="1600" b="0" i="0" u="none" strike="noStrike" dirty="0" smtClean="0">
                          <a:solidFill>
                            <a:srgbClr val="000000"/>
                          </a:solidFill>
                          <a:latin typeface="Trebuchet MS" pitchFamily="34" charset="0"/>
                        </a:rPr>
                        <a:t>   $ 26.4 Million</a:t>
                      </a:r>
                      <a:endParaRPr lang="en-US" sz="1600" b="0" i="0" u="none" strike="noStrike" dirty="0">
                        <a:solidFill>
                          <a:srgbClr val="000000"/>
                        </a:solidFill>
                        <a:latin typeface="Trebuchet MS"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590142">
                <a:tc>
                  <a:txBody>
                    <a:bodyPr/>
                    <a:lstStyle/>
                    <a:p>
                      <a:pPr algn="l" fontAlgn="b"/>
                      <a:r>
                        <a:rPr lang="en-US" sz="1600" b="0" i="0" u="none" strike="noStrike" dirty="0" smtClean="0">
                          <a:solidFill>
                            <a:srgbClr val="000000"/>
                          </a:solidFill>
                          <a:latin typeface="Trebuchet MS" pitchFamily="34" charset="0"/>
                        </a:rPr>
                        <a:t>Thelma Hansen Endowment Fund </a:t>
                      </a:r>
                      <a:endParaRPr lang="en-US" sz="1600" b="0" i="0" u="none" strike="noStrike" dirty="0">
                        <a:solidFill>
                          <a:srgbClr val="000000"/>
                        </a:solidFill>
                        <a:latin typeface="Trebuchet MS" pitchFamily="34" charset="0"/>
                      </a:endParaRPr>
                    </a:p>
                  </a:txBody>
                  <a:tcPr marL="8655" marR="8655" marT="8655" marB="0" anchor="b">
                    <a:lnL>
                      <a:noFill/>
                    </a:lnL>
                    <a:lnR>
                      <a:noFill/>
                    </a:lnR>
                    <a:lnT>
                      <a:noFill/>
                    </a:lnT>
                    <a:lnB>
                      <a:noFill/>
                    </a:lnB>
                  </a:tcPr>
                </a:tc>
                <a:tc>
                  <a:txBody>
                    <a:bodyPr/>
                    <a:lstStyle/>
                    <a:p>
                      <a:pPr algn="ctr" fontAlgn="b"/>
                      <a:r>
                        <a:rPr lang="en-US" sz="1600" b="0" i="0" u="none" strike="noStrike" dirty="0" smtClean="0">
                          <a:solidFill>
                            <a:srgbClr val="000000"/>
                          </a:solidFill>
                          <a:latin typeface="Trebuchet MS" pitchFamily="34" charset="0"/>
                        </a:rPr>
                        <a:t>   $ 23.9 Million</a:t>
                      </a:r>
                      <a:endParaRPr lang="en-US" sz="1600" b="0" i="0" u="none" strike="noStrike" dirty="0">
                        <a:solidFill>
                          <a:srgbClr val="000000"/>
                        </a:solidFill>
                        <a:latin typeface="Trebuchet MS"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bl>
          </a:graphicData>
        </a:graphic>
      </p:graphicFrame>
      <p:pic>
        <p:nvPicPr>
          <p:cNvPr id="2052" name="Picture 4"/>
          <p:cNvPicPr>
            <a:picLocks noChangeAspect="1" noChangeArrowheads="1"/>
          </p:cNvPicPr>
          <p:nvPr/>
        </p:nvPicPr>
        <p:blipFill>
          <a:blip r:embed="rId2" cstate="print"/>
          <a:srcRect/>
          <a:stretch>
            <a:fillRect/>
          </a:stretch>
        </p:blipFill>
        <p:spPr bwMode="auto">
          <a:xfrm>
            <a:off x="5334000" y="4495800"/>
            <a:ext cx="3733800" cy="2971800"/>
          </a:xfrm>
          <a:prstGeom prst="rect">
            <a:avLst/>
          </a:prstGeom>
          <a:noFill/>
          <a:ln w="9525">
            <a:noFill/>
            <a:miter lim="800000"/>
            <a:headEnd/>
            <a:tailEnd/>
          </a:ln>
        </p:spPr>
      </p:pic>
      <p:sp>
        <p:nvSpPr>
          <p:cNvPr id="10" name="Rectangle 9"/>
          <p:cNvSpPr/>
          <p:nvPr/>
        </p:nvSpPr>
        <p:spPr>
          <a:xfrm>
            <a:off x="3048000" y="4648200"/>
            <a:ext cx="2362200" cy="707886"/>
          </a:xfrm>
          <a:prstGeom prst="rect">
            <a:avLst/>
          </a:prstGeom>
        </p:spPr>
        <p:txBody>
          <a:bodyPr wrap="square">
            <a:spAutoFit/>
          </a:bodyPr>
          <a:lstStyle/>
          <a:p>
            <a:r>
              <a:rPr lang="en-US" sz="2000" b="1" dirty="0" smtClean="0">
                <a:latin typeface="Script MT Bold" pitchFamily="66" charset="0"/>
              </a:rPr>
              <a:t>The Jules Stein Eye</a:t>
            </a:r>
          </a:p>
          <a:p>
            <a:r>
              <a:rPr lang="en-US" sz="2000" b="1" dirty="0" smtClean="0">
                <a:latin typeface="Script MT Bold" pitchFamily="66" charset="0"/>
              </a:rPr>
              <a:t> Institute at </a:t>
            </a:r>
            <a:r>
              <a:rPr lang="en-US" sz="2000" b="1" dirty="0" smtClean="0">
                <a:latin typeface="Broadway" pitchFamily="82" charset="0"/>
              </a:rPr>
              <a:t>UCLA</a:t>
            </a:r>
            <a:endParaRPr lang="en-US" sz="2000" dirty="0">
              <a:latin typeface="Broadway" pitchFamily="8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381000"/>
            <a:ext cx="8686800" cy="288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defTabSz="1019175" eaLnBrk="0" hangingPunct="0">
              <a:lnSpc>
                <a:spcPts val="2788"/>
              </a:lnSpc>
              <a:defRPr/>
            </a:pPr>
            <a:r>
              <a:rPr lang="en-US" sz="2000" b="1" kern="0" dirty="0" smtClean="0"/>
              <a:t>Largest FFE’s</a:t>
            </a:r>
            <a:endParaRPr lang="en-US" sz="2000" b="1" kern="0" dirty="0"/>
          </a:p>
        </p:txBody>
      </p:sp>
      <p:graphicFrame>
        <p:nvGraphicFramePr>
          <p:cNvPr id="8" name="Content Placeholder 7"/>
          <p:cNvGraphicFramePr>
            <a:graphicFrameLocks noGrp="1"/>
          </p:cNvGraphicFramePr>
          <p:nvPr>
            <p:ph idx="1"/>
          </p:nvPr>
        </p:nvGraphicFramePr>
        <p:xfrm>
          <a:off x="1295400" y="762001"/>
          <a:ext cx="7239000" cy="3447045"/>
        </p:xfrm>
        <a:graphic>
          <a:graphicData uri="http://schemas.openxmlformats.org/drawingml/2006/table">
            <a:tbl>
              <a:tblPr/>
              <a:tblGrid>
                <a:gridCol w="4967525">
                  <a:extLst>
                    <a:ext uri="{9D8B030D-6E8A-4147-A177-3AD203B41FA5}">
                      <a16:colId xmlns:a16="http://schemas.microsoft.com/office/drawing/2014/main" val="20000"/>
                    </a:ext>
                  </a:extLst>
                </a:gridCol>
                <a:gridCol w="2271475">
                  <a:extLst>
                    <a:ext uri="{9D8B030D-6E8A-4147-A177-3AD203B41FA5}">
                      <a16:colId xmlns:a16="http://schemas.microsoft.com/office/drawing/2014/main" val="20001"/>
                    </a:ext>
                  </a:extLst>
                </a:gridCol>
              </a:tblGrid>
              <a:tr h="325892">
                <a:tc>
                  <a:txBody>
                    <a:bodyPr/>
                    <a:lstStyle/>
                    <a:p>
                      <a:pPr algn="ctr" fontAlgn="b"/>
                      <a:r>
                        <a:rPr lang="en-US" sz="1600" b="1" i="0" u="none" strike="noStrike" dirty="0">
                          <a:solidFill>
                            <a:srgbClr val="000000"/>
                          </a:solidFill>
                          <a:latin typeface="Trebuchet MS" pitchFamily="34" charset="0"/>
                        </a:rPr>
                        <a:t>Fund </a:t>
                      </a:r>
                      <a:r>
                        <a:rPr lang="en-US" sz="1600" b="1" i="0" u="none" strike="noStrike" dirty="0" smtClean="0">
                          <a:solidFill>
                            <a:srgbClr val="000000"/>
                          </a:solidFill>
                          <a:latin typeface="Trebuchet MS" pitchFamily="34" charset="0"/>
                        </a:rPr>
                        <a:t>Name</a:t>
                      </a:r>
                      <a:endParaRPr lang="en-US" sz="1600" b="1" i="0" u="none" strike="noStrike" dirty="0">
                        <a:solidFill>
                          <a:srgbClr val="000000"/>
                        </a:solidFill>
                        <a:latin typeface="Trebuchet MS" pitchFamily="34" charset="0"/>
                      </a:endParaRPr>
                    </a:p>
                  </a:txBody>
                  <a:tcPr marL="8655" marR="8655" marT="8655" marB="0" anchor="b">
                    <a:lnL>
                      <a:noFill/>
                    </a:lnL>
                    <a:lnR>
                      <a:noFill/>
                    </a:lnR>
                    <a:lnT>
                      <a:noFill/>
                    </a:lnT>
                    <a:lnB>
                      <a:noFill/>
                    </a:lnB>
                  </a:tcPr>
                </a:tc>
                <a:tc>
                  <a:txBody>
                    <a:bodyPr/>
                    <a:lstStyle/>
                    <a:p>
                      <a:pPr algn="ctr" fontAlgn="b"/>
                      <a:r>
                        <a:rPr lang="en-US" sz="1600" b="1" i="0" u="none" strike="noStrike" dirty="0">
                          <a:solidFill>
                            <a:srgbClr val="000000"/>
                          </a:solidFill>
                          <a:latin typeface="Trebuchet MS" pitchFamily="34" charset="0"/>
                        </a:rPr>
                        <a:t> </a:t>
                      </a:r>
                      <a:r>
                        <a:rPr lang="en-US" sz="1600" b="1" i="0" u="none" strike="noStrike" dirty="0" smtClean="0">
                          <a:solidFill>
                            <a:srgbClr val="000000"/>
                          </a:solidFill>
                          <a:latin typeface="Trebuchet MS" pitchFamily="34" charset="0"/>
                        </a:rPr>
                        <a:t> Amount </a:t>
                      </a:r>
                    </a:p>
                    <a:p>
                      <a:pPr algn="ctr" fontAlgn="b"/>
                      <a:r>
                        <a:rPr lang="en-US" sz="1600" b="1" i="0" u="none" strike="noStrike" dirty="0" smtClean="0">
                          <a:solidFill>
                            <a:srgbClr val="000000"/>
                          </a:solidFill>
                          <a:latin typeface="Trebuchet MS" pitchFamily="34" charset="0"/>
                        </a:rPr>
                        <a:t>as of </a:t>
                      </a:r>
                      <a:r>
                        <a:rPr lang="en-US" sz="1400" b="1" i="0" u="none" strike="noStrike" dirty="0" smtClean="0">
                          <a:solidFill>
                            <a:srgbClr val="000000"/>
                          </a:solidFill>
                          <a:latin typeface="Trebuchet MS" pitchFamily="34" charset="0"/>
                        </a:rPr>
                        <a:t>2/29/2012</a:t>
                      </a:r>
                      <a:endParaRPr lang="en-US" sz="1400" b="1" i="0" u="none" strike="noStrike" dirty="0">
                        <a:solidFill>
                          <a:srgbClr val="000000"/>
                        </a:solidFill>
                        <a:latin typeface="Trebuchet MS" pitchFamily="34" charset="0"/>
                      </a:endParaRPr>
                    </a:p>
                  </a:txBody>
                  <a:tcPr marL="8655" marR="8655" marT="8655" marB="0" anchor="b">
                    <a:lnL>
                      <a:noFill/>
                    </a:lnL>
                    <a:lnR>
                      <a:noFill/>
                    </a:lnR>
                    <a:lnT>
                      <a:noFill/>
                    </a:lnT>
                    <a:lnB>
                      <a:noFill/>
                    </a:lnB>
                  </a:tcPr>
                </a:tc>
                <a:extLst>
                  <a:ext uri="{0D108BD9-81ED-4DB2-BD59-A6C34878D82A}">
                    <a16:rowId xmlns:a16="http://schemas.microsoft.com/office/drawing/2014/main" val="10000"/>
                  </a:ext>
                </a:extLst>
              </a:tr>
              <a:tr h="590142">
                <a:tc>
                  <a:txBody>
                    <a:bodyPr/>
                    <a:lstStyle/>
                    <a:p>
                      <a:pPr algn="l" fontAlgn="b"/>
                      <a:r>
                        <a:rPr lang="en-US" sz="1600" b="0" i="0" u="none" strike="noStrike" dirty="0" smtClean="0">
                          <a:solidFill>
                            <a:srgbClr val="000000"/>
                          </a:solidFill>
                          <a:latin typeface="Trebuchet MS" pitchFamily="34" charset="0"/>
                        </a:rPr>
                        <a:t>Presidents Endowment</a:t>
                      </a:r>
                      <a:r>
                        <a:rPr lang="en-US" sz="1600" b="0" i="0" u="none" strike="noStrike" baseline="0" dirty="0" smtClean="0">
                          <a:solidFill>
                            <a:srgbClr val="000000"/>
                          </a:solidFill>
                          <a:latin typeface="Trebuchet MS" pitchFamily="34" charset="0"/>
                        </a:rPr>
                        <a:t> Fund</a:t>
                      </a:r>
                      <a:endParaRPr lang="en-US" sz="1600" b="0" i="0" u="none" strike="noStrike" dirty="0">
                        <a:solidFill>
                          <a:srgbClr val="000000"/>
                        </a:solidFill>
                        <a:latin typeface="Trebuchet MS" pitchFamily="34" charset="0"/>
                      </a:endParaRPr>
                    </a:p>
                  </a:txBody>
                  <a:tcPr marL="8655" marR="8655" marT="8655" marB="0" anchor="b">
                    <a:lnL>
                      <a:noFill/>
                    </a:lnL>
                    <a:lnR>
                      <a:noFill/>
                    </a:lnR>
                    <a:lnT>
                      <a:noFill/>
                    </a:lnT>
                    <a:lnB>
                      <a:noFill/>
                    </a:lnB>
                  </a:tcPr>
                </a:tc>
                <a:tc>
                  <a:txBody>
                    <a:bodyPr/>
                    <a:lstStyle/>
                    <a:p>
                      <a:pPr algn="ctr" fontAlgn="b"/>
                      <a:r>
                        <a:rPr lang="en-US" sz="1600" b="0" i="0" u="none" strike="noStrike" dirty="0" smtClean="0">
                          <a:solidFill>
                            <a:srgbClr val="000000"/>
                          </a:solidFill>
                          <a:latin typeface="Trebuchet MS" pitchFamily="34" charset="0"/>
                        </a:rPr>
                        <a:t>$ 429.7 Million</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590142">
                <a:tc>
                  <a:txBody>
                    <a:bodyPr/>
                    <a:lstStyle/>
                    <a:p>
                      <a:pPr algn="l" fontAlgn="b"/>
                      <a:r>
                        <a:rPr lang="en-US" sz="1600" b="0" i="0" u="none" strike="noStrike" dirty="0" err="1" smtClean="0">
                          <a:solidFill>
                            <a:srgbClr val="000000"/>
                          </a:solidFill>
                          <a:latin typeface="Trebuchet MS" pitchFamily="34" charset="0"/>
                        </a:rPr>
                        <a:t>Searles</a:t>
                      </a:r>
                      <a:r>
                        <a:rPr lang="en-US" sz="1600" b="0" i="0" u="none" strike="noStrike" dirty="0" smtClean="0">
                          <a:solidFill>
                            <a:srgbClr val="000000"/>
                          </a:solidFill>
                          <a:latin typeface="Trebuchet MS" pitchFamily="34" charset="0"/>
                        </a:rPr>
                        <a:t> Fund</a:t>
                      </a:r>
                      <a:endParaRPr lang="en-US" sz="1600" b="0" i="0" u="none" strike="noStrike" dirty="0">
                        <a:solidFill>
                          <a:srgbClr val="000000"/>
                        </a:solidFill>
                        <a:latin typeface="Trebuchet MS" pitchFamily="34" charset="0"/>
                      </a:endParaRPr>
                    </a:p>
                  </a:txBody>
                  <a:tcPr marL="8655" marR="8655" marT="8655" marB="0" anchor="b">
                    <a:lnL>
                      <a:noFill/>
                    </a:lnL>
                    <a:lnR>
                      <a:noFill/>
                    </a:lnR>
                    <a:lnT>
                      <a:noFill/>
                    </a:lnT>
                    <a:lnB>
                      <a:noFill/>
                    </a:lnB>
                  </a:tcPr>
                </a:tc>
                <a:tc>
                  <a:txBody>
                    <a:bodyPr/>
                    <a:lstStyle/>
                    <a:p>
                      <a:pPr algn="ctr" fontAlgn="b"/>
                      <a:r>
                        <a:rPr lang="en-US" sz="1600" b="0" i="0" u="none" strike="noStrike" dirty="0" smtClean="0">
                          <a:solidFill>
                            <a:srgbClr val="000000"/>
                          </a:solidFill>
                          <a:latin typeface="Trebuchet MS" pitchFamily="34" charset="0"/>
                        </a:rPr>
                        <a:t>$ 177.5 Million</a:t>
                      </a:r>
                      <a:endParaRPr lang="en-US" sz="1600" b="0" i="0" u="none" strike="noStrike" dirty="0">
                        <a:solidFill>
                          <a:srgbClr val="000000"/>
                        </a:solidFill>
                        <a:latin typeface="Trebuchet MS"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590142">
                <a:tc>
                  <a:txBody>
                    <a:bodyPr/>
                    <a:lstStyle/>
                    <a:p>
                      <a:pPr algn="l" fontAlgn="b"/>
                      <a:r>
                        <a:rPr lang="en-US" sz="1600" b="0" i="0" u="none" strike="noStrike" dirty="0" smtClean="0">
                          <a:solidFill>
                            <a:srgbClr val="000000"/>
                          </a:solidFill>
                          <a:latin typeface="Trebuchet MS" pitchFamily="34" charset="0"/>
                        </a:rPr>
                        <a:t>R. D.</a:t>
                      </a:r>
                      <a:r>
                        <a:rPr lang="en-US" sz="1600" b="0" i="0" u="none" strike="noStrike" baseline="0" dirty="0" smtClean="0">
                          <a:solidFill>
                            <a:srgbClr val="000000"/>
                          </a:solidFill>
                          <a:latin typeface="Trebuchet MS" pitchFamily="34" charset="0"/>
                        </a:rPr>
                        <a:t> &amp; S. M. R</a:t>
                      </a:r>
                      <a:r>
                        <a:rPr lang="en-US" sz="1600" b="0" i="0" u="none" strike="noStrike" dirty="0" smtClean="0">
                          <a:solidFill>
                            <a:srgbClr val="000000"/>
                          </a:solidFill>
                          <a:latin typeface="Trebuchet MS" pitchFamily="34" charset="0"/>
                        </a:rPr>
                        <a:t>obbins</a:t>
                      </a:r>
                      <a:r>
                        <a:rPr lang="en-US" sz="1600" b="0" i="0" u="none" strike="noStrike" baseline="0" dirty="0" smtClean="0">
                          <a:solidFill>
                            <a:srgbClr val="000000"/>
                          </a:solidFill>
                          <a:latin typeface="Trebuchet MS" pitchFamily="34" charset="0"/>
                        </a:rPr>
                        <a:t> Law Library Fund</a:t>
                      </a:r>
                      <a:endParaRPr lang="en-US" sz="1600" b="0" i="0" u="none" strike="noStrike" dirty="0">
                        <a:solidFill>
                          <a:srgbClr val="000000"/>
                        </a:solidFill>
                        <a:latin typeface="Trebuchet MS" pitchFamily="34" charset="0"/>
                      </a:endParaRPr>
                    </a:p>
                  </a:txBody>
                  <a:tcPr marL="8655" marR="8655" marT="8655" marB="0" anchor="b">
                    <a:lnL>
                      <a:noFill/>
                    </a:lnL>
                    <a:lnR>
                      <a:noFill/>
                    </a:lnR>
                    <a:lnT>
                      <a:noFill/>
                    </a:lnT>
                    <a:lnB>
                      <a:noFill/>
                    </a:lnB>
                  </a:tcPr>
                </a:tc>
                <a:tc>
                  <a:txBody>
                    <a:bodyPr/>
                    <a:lstStyle/>
                    <a:p>
                      <a:pPr algn="ctr" fontAlgn="b"/>
                      <a:r>
                        <a:rPr lang="en-US" sz="1600" b="0" i="0" u="none" strike="noStrike" dirty="0" smtClean="0">
                          <a:solidFill>
                            <a:srgbClr val="000000"/>
                          </a:solidFill>
                          <a:latin typeface="Trebuchet MS" pitchFamily="34" charset="0"/>
                        </a:rPr>
                        <a:t>   $ 89.0 Million</a:t>
                      </a:r>
                      <a:endParaRPr lang="en-US" sz="1600" b="0" i="0" u="none" strike="noStrike" dirty="0">
                        <a:solidFill>
                          <a:srgbClr val="000000"/>
                        </a:solidFill>
                        <a:latin typeface="Trebuchet MS"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590142">
                <a:tc>
                  <a:txBody>
                    <a:bodyPr/>
                    <a:lstStyle/>
                    <a:p>
                      <a:pPr algn="l" fontAlgn="b"/>
                      <a:r>
                        <a:rPr lang="en-US" sz="1600" b="0" i="0" u="none" strike="noStrike" dirty="0" smtClean="0">
                          <a:solidFill>
                            <a:srgbClr val="000000"/>
                          </a:solidFill>
                          <a:latin typeface="Trebuchet MS" pitchFamily="34" charset="0"/>
                        </a:rPr>
                        <a:t>R.S.</a:t>
                      </a:r>
                      <a:r>
                        <a:rPr lang="en-US" sz="1600" b="0" i="0" u="none" strike="noStrike" baseline="0" dirty="0" smtClean="0">
                          <a:solidFill>
                            <a:srgbClr val="000000"/>
                          </a:solidFill>
                          <a:latin typeface="Trebuchet MS" pitchFamily="34" charset="0"/>
                        </a:rPr>
                        <a:t> Springer Memorial Fund</a:t>
                      </a:r>
                      <a:endParaRPr lang="en-US" sz="1600" b="0" i="0" u="none" strike="noStrike" dirty="0">
                        <a:solidFill>
                          <a:srgbClr val="000000"/>
                        </a:solidFill>
                        <a:latin typeface="Trebuchet MS" pitchFamily="34" charset="0"/>
                      </a:endParaRPr>
                    </a:p>
                  </a:txBody>
                  <a:tcPr marL="8655" marR="8655" marT="8655" marB="0" anchor="b">
                    <a:lnL>
                      <a:noFill/>
                    </a:lnL>
                    <a:lnR>
                      <a:noFill/>
                    </a:lnR>
                    <a:lnT>
                      <a:noFill/>
                    </a:lnT>
                    <a:lnB>
                      <a:noFill/>
                    </a:lnB>
                  </a:tcPr>
                </a:tc>
                <a:tc>
                  <a:txBody>
                    <a:bodyPr/>
                    <a:lstStyle/>
                    <a:p>
                      <a:pPr algn="ctr" fontAlgn="b"/>
                      <a:r>
                        <a:rPr lang="en-US" sz="1600" b="0" i="0" u="none" strike="noStrike" dirty="0" smtClean="0">
                          <a:solidFill>
                            <a:srgbClr val="000000"/>
                          </a:solidFill>
                          <a:latin typeface="Trebuchet MS" pitchFamily="34" charset="0"/>
                        </a:rPr>
                        <a:t>   $ 71.4 Million</a:t>
                      </a:r>
                      <a:endParaRPr lang="en-US" sz="1600" b="0" i="0" u="none" strike="noStrike" dirty="0">
                        <a:solidFill>
                          <a:srgbClr val="000000"/>
                        </a:solidFill>
                        <a:latin typeface="Trebuchet MS"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590142">
                <a:tc>
                  <a:txBody>
                    <a:bodyPr/>
                    <a:lstStyle/>
                    <a:p>
                      <a:pPr algn="l" fontAlgn="b"/>
                      <a:r>
                        <a:rPr lang="en-US" sz="1600" b="0" i="0" u="none" strike="noStrike" dirty="0" smtClean="0">
                          <a:solidFill>
                            <a:srgbClr val="000000"/>
                          </a:solidFill>
                          <a:latin typeface="Trebuchet MS" pitchFamily="34" charset="0"/>
                        </a:rPr>
                        <a:t>Earl C Anthony</a:t>
                      </a:r>
                      <a:r>
                        <a:rPr lang="en-US" sz="1600" b="0" i="0" u="none" strike="noStrike" baseline="0" dirty="0" smtClean="0">
                          <a:solidFill>
                            <a:srgbClr val="000000"/>
                          </a:solidFill>
                          <a:latin typeface="Trebuchet MS" pitchFamily="34" charset="0"/>
                        </a:rPr>
                        <a:t> </a:t>
                      </a:r>
                      <a:r>
                        <a:rPr lang="en-US" sz="1600" b="0" i="0" u="none" strike="noStrike" dirty="0" smtClean="0">
                          <a:solidFill>
                            <a:srgbClr val="000000"/>
                          </a:solidFill>
                          <a:latin typeface="Trebuchet MS" pitchFamily="34" charset="0"/>
                        </a:rPr>
                        <a:t>Fund </a:t>
                      </a:r>
                      <a:endParaRPr lang="en-US" sz="1600" b="0" i="0" u="none" strike="noStrike" dirty="0">
                        <a:solidFill>
                          <a:srgbClr val="000000"/>
                        </a:solidFill>
                        <a:latin typeface="Trebuchet MS" pitchFamily="34" charset="0"/>
                      </a:endParaRPr>
                    </a:p>
                  </a:txBody>
                  <a:tcPr marL="8655" marR="8655" marT="8655" marB="0" anchor="b">
                    <a:lnL>
                      <a:noFill/>
                    </a:lnL>
                    <a:lnR>
                      <a:noFill/>
                    </a:lnR>
                    <a:lnT>
                      <a:noFill/>
                    </a:lnT>
                    <a:lnB>
                      <a:noFill/>
                    </a:lnB>
                  </a:tcPr>
                </a:tc>
                <a:tc>
                  <a:txBody>
                    <a:bodyPr/>
                    <a:lstStyle/>
                    <a:p>
                      <a:pPr algn="ctr" fontAlgn="b"/>
                      <a:r>
                        <a:rPr lang="en-US" sz="1600" b="0" i="0" u="none" strike="noStrike" dirty="0" smtClean="0">
                          <a:solidFill>
                            <a:srgbClr val="000000"/>
                          </a:solidFill>
                          <a:latin typeface="Trebuchet MS" pitchFamily="34" charset="0"/>
                        </a:rPr>
                        <a:t>   $ 64.9 Million</a:t>
                      </a:r>
                      <a:endParaRPr lang="en-US" sz="1600" b="0" i="0" u="none" strike="noStrike" dirty="0">
                        <a:solidFill>
                          <a:srgbClr val="000000"/>
                        </a:solidFill>
                        <a:latin typeface="Trebuchet MS"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10" name="Rectangle 9"/>
          <p:cNvSpPr/>
          <p:nvPr/>
        </p:nvSpPr>
        <p:spPr>
          <a:xfrm>
            <a:off x="2819400" y="5181600"/>
            <a:ext cx="2362200" cy="707886"/>
          </a:xfrm>
          <a:prstGeom prst="rect">
            <a:avLst/>
          </a:prstGeom>
        </p:spPr>
        <p:txBody>
          <a:bodyPr wrap="square">
            <a:spAutoFit/>
          </a:bodyPr>
          <a:lstStyle/>
          <a:p>
            <a:r>
              <a:rPr lang="en-US" sz="2000" b="1" dirty="0" smtClean="0">
                <a:latin typeface="Script MT Bold" pitchFamily="66" charset="0"/>
              </a:rPr>
              <a:t>The President’s Endowment Fund</a:t>
            </a:r>
            <a:endParaRPr lang="en-US" sz="2000" dirty="0">
              <a:latin typeface="Broadway" pitchFamily="82" charset="0"/>
            </a:endParaRPr>
          </a:p>
        </p:txBody>
      </p:sp>
      <p:pic>
        <p:nvPicPr>
          <p:cNvPr id="6" name="Picture 2"/>
          <p:cNvPicPr>
            <a:picLocks noChangeAspect="1" noChangeArrowheads="1"/>
          </p:cNvPicPr>
          <p:nvPr/>
        </p:nvPicPr>
        <p:blipFill>
          <a:blip r:embed="rId2" cstate="print"/>
          <a:srcRect/>
          <a:stretch>
            <a:fillRect/>
          </a:stretch>
        </p:blipFill>
        <p:spPr bwMode="auto">
          <a:xfrm>
            <a:off x="5334000" y="4419600"/>
            <a:ext cx="3810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8001002" cy="5791200"/>
          </a:xfrm>
        </p:spPr>
        <p:txBody>
          <a:bodyPr/>
          <a:lstStyle/>
          <a:p>
            <a:pPr marL="458788" lvl="1" indent="-457200">
              <a:buNone/>
            </a:pPr>
            <a:r>
              <a:rPr lang="en-US" sz="2100" dirty="0" smtClean="0">
                <a:sym typeface="Wingdings" pitchFamily="2" charset="2"/>
              </a:rPr>
              <a:t>Investment Pools</a:t>
            </a:r>
          </a:p>
          <a:p>
            <a:pPr marL="674688" lvl="2" indent="-457200">
              <a:buFont typeface="Wingdings" pitchFamily="2" charset="2"/>
              <a:buChar char="Ø"/>
            </a:pPr>
            <a:r>
              <a:rPr lang="en-US" dirty="0" smtClean="0">
                <a:sym typeface="Wingdings" pitchFamily="2" charset="2"/>
              </a:rPr>
              <a:t>STIP (Short Term Income Pool): Established 1976 – investments are generally short term fixed or variable income securities.</a:t>
            </a:r>
          </a:p>
          <a:p>
            <a:pPr marL="1130300" lvl="4" indent="-457200">
              <a:buNone/>
            </a:pPr>
            <a:r>
              <a:rPr lang="en-US" dirty="0" smtClean="0">
                <a:sym typeface="Wingdings" pitchFamily="2" charset="2"/>
              </a:rPr>
              <a:t>	</a:t>
            </a:r>
            <a:r>
              <a:rPr lang="en-US" b="1" dirty="0" smtClean="0"/>
              <a:t> 	</a:t>
            </a:r>
            <a:r>
              <a:rPr lang="en-US" b="1" dirty="0" smtClean="0">
                <a:solidFill>
                  <a:srgbClr val="00B050"/>
                </a:solidFill>
              </a:rPr>
              <a:t>Market Value $10.01 billion</a:t>
            </a:r>
          </a:p>
          <a:p>
            <a:pPr marL="674688" lvl="2" indent="-457200">
              <a:buFont typeface="Wingdings" pitchFamily="2" charset="2"/>
              <a:buChar char="Ø"/>
            </a:pPr>
            <a:endParaRPr lang="en-US" dirty="0" smtClean="0">
              <a:sym typeface="Wingdings" pitchFamily="2" charset="2"/>
            </a:endParaRPr>
          </a:p>
          <a:p>
            <a:pPr marL="674688" lvl="2" indent="-457200">
              <a:buFont typeface="Wingdings" pitchFamily="2" charset="2"/>
              <a:buChar char="Ø"/>
            </a:pPr>
            <a:r>
              <a:rPr lang="en-US" dirty="0" smtClean="0">
                <a:sym typeface="Wingdings" pitchFamily="2" charset="2"/>
              </a:rPr>
              <a:t>TRIP (Total Return Income Pool): Established 2008 – investments are generally fixed or variable income and equity securities with longer terms.</a:t>
            </a:r>
          </a:p>
          <a:p>
            <a:pPr marL="1130300" lvl="4" indent="-457200">
              <a:buNone/>
            </a:pPr>
            <a:r>
              <a:rPr lang="en-US" dirty="0" smtClean="0">
                <a:sym typeface="Wingdings" pitchFamily="2" charset="2"/>
              </a:rPr>
              <a:t>	</a:t>
            </a:r>
            <a:r>
              <a:rPr lang="en-US" b="1" dirty="0" smtClean="0"/>
              <a:t> 	</a:t>
            </a:r>
            <a:r>
              <a:rPr lang="en-US" b="1" dirty="0" smtClean="0">
                <a:solidFill>
                  <a:srgbClr val="00B050"/>
                </a:solidFill>
              </a:rPr>
              <a:t>Market Value $3.74 billion</a:t>
            </a:r>
          </a:p>
          <a:p>
            <a:pPr marL="674688" lvl="2" indent="-457200">
              <a:buFont typeface="Wingdings" pitchFamily="2" charset="2"/>
              <a:buChar char="Ø"/>
            </a:pPr>
            <a:endParaRPr lang="en-US" dirty="0" smtClean="0">
              <a:sym typeface="Wingdings" pitchFamily="2" charset="2"/>
            </a:endParaRPr>
          </a:p>
          <a:p>
            <a:pPr marL="674688" lvl="2" indent="-457200">
              <a:buFont typeface="Wingdings" pitchFamily="2" charset="2"/>
              <a:buChar char="Ø"/>
            </a:pPr>
            <a:r>
              <a:rPr lang="en-US" dirty="0" smtClean="0">
                <a:sym typeface="Wingdings" pitchFamily="2" charset="2"/>
              </a:rPr>
              <a:t>GEP (General Endowment Pool): Established 1933, unitized 1958 - </a:t>
            </a:r>
            <a:r>
              <a:rPr lang="en-US" dirty="0" smtClean="0"/>
              <a:t>is The Regents’ primary investment vehicle for endowed gift funds. GEP is a balanced portfolio of equities, fixed-income securities, and alternative investments that provides diversification and economies of scale in the investment process to all participants. </a:t>
            </a:r>
            <a:endParaRPr lang="en-US" dirty="0" smtClean="0">
              <a:sym typeface="Wingdings" pitchFamily="2" charset="2"/>
            </a:endParaRPr>
          </a:p>
          <a:p>
            <a:pPr marL="1130300" lvl="4" indent="-457200">
              <a:buNone/>
            </a:pPr>
            <a:r>
              <a:rPr lang="en-US" dirty="0" smtClean="0">
                <a:sym typeface="Wingdings" pitchFamily="2" charset="2"/>
              </a:rPr>
              <a:t>	</a:t>
            </a:r>
            <a:r>
              <a:rPr lang="en-US" b="1" dirty="0" smtClean="0"/>
              <a:t> 	</a:t>
            </a:r>
            <a:r>
              <a:rPr lang="en-US" b="1" dirty="0" smtClean="0">
                <a:solidFill>
                  <a:srgbClr val="00B050"/>
                </a:solidFill>
              </a:rPr>
              <a:t>Market Value $6.65 billion</a:t>
            </a:r>
          </a:p>
          <a:p>
            <a:pPr marL="674688" lvl="2" indent="-457200">
              <a:buFont typeface="Wingdings" pitchFamily="2" charset="2"/>
              <a:buChar char="Ø"/>
            </a:pPr>
            <a:endParaRPr lang="en-US" dirty="0" smtClean="0">
              <a:sym typeface="Wingdings" pitchFamily="2" charset="2"/>
            </a:endParaRPr>
          </a:p>
          <a:p>
            <a:pPr marL="674688" lvl="2" indent="-457200">
              <a:buFont typeface="Wingdings" pitchFamily="2" charset="2"/>
              <a:buChar char="Ø"/>
            </a:pPr>
            <a:r>
              <a:rPr lang="en-US" dirty="0" smtClean="0">
                <a:sym typeface="Wingdings" pitchFamily="2" charset="2"/>
              </a:rPr>
              <a:t>UCRP (University of California Retirement Pool): Established 2007 – UCRP is a </a:t>
            </a:r>
            <a:r>
              <a:rPr lang="en-US" dirty="0" smtClean="0"/>
              <a:t>balanced portfolio of equities, fixed-income securities, and alternative investments that provides diversification and economies of scale in the investment process to all current and future retiree beneficiaries.</a:t>
            </a:r>
            <a:endParaRPr lang="en-US" dirty="0" smtClean="0">
              <a:sym typeface="Wingdings" pitchFamily="2" charset="2"/>
            </a:endParaRPr>
          </a:p>
          <a:p>
            <a:pPr marL="1130300" lvl="4" indent="-457200">
              <a:buNone/>
            </a:pPr>
            <a:r>
              <a:rPr lang="en-US" dirty="0" smtClean="0">
                <a:sym typeface="Wingdings" pitchFamily="2" charset="2"/>
              </a:rPr>
              <a:t>	</a:t>
            </a:r>
            <a:r>
              <a:rPr lang="en-US" b="1" dirty="0" smtClean="0"/>
              <a:t> 	</a:t>
            </a:r>
            <a:r>
              <a:rPr lang="en-US" b="1" dirty="0" smtClean="0">
                <a:solidFill>
                  <a:srgbClr val="00B050"/>
                </a:solidFill>
              </a:rPr>
              <a:t>Market Value $42.30 billion</a:t>
            </a:r>
            <a:endParaRPr lang="en-US" dirty="0" smtClean="0">
              <a:solidFill>
                <a:srgbClr val="00B050"/>
              </a:solidFill>
              <a:sym typeface="Wingdings" pitchFamily="2" charset="2"/>
            </a:endParaRPr>
          </a:p>
          <a:p>
            <a:endParaRPr lang="en-US" dirty="0" smtClean="0"/>
          </a:p>
          <a:p>
            <a:endParaRPr lang="en-US" dirty="0" smtClean="0"/>
          </a:p>
          <a:p>
            <a:r>
              <a:rPr lang="en-US" dirty="0" smtClean="0"/>
              <a:t>		</a:t>
            </a:r>
            <a:r>
              <a:rPr lang="en-US" sz="1100" dirty="0" smtClean="0"/>
              <a:t>*Market Values as of 2/29/2012</a:t>
            </a:r>
            <a:endParaRPr lang="en-US" dirty="0"/>
          </a:p>
        </p:txBody>
      </p:sp>
      <p:sp>
        <p:nvSpPr>
          <p:cNvPr id="4" name="Rectangle 2"/>
          <p:cNvSpPr txBox="1">
            <a:spLocks noGrp="1" noChangeArrowheads="1"/>
          </p:cNvSpPr>
          <p:nvPr>
            <p:ph type="title"/>
          </p:nvPr>
        </p:nvSpPr>
        <p:spPr bwMode="auto">
          <a:xfrm>
            <a:off x="762000" y="838200"/>
            <a:ext cx="7308852" cy="3857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1" indent="0" algn="l" defTabSz="1019175" rtl="0" eaLnBrk="0" fontAlgn="base" latinLnBrk="0" hangingPunct="0">
              <a:lnSpc>
                <a:spcPts val="2788"/>
              </a:lnSpc>
              <a:spcBef>
                <a:spcPct val="0"/>
              </a:spcBef>
              <a:spcAft>
                <a:spcPct val="0"/>
              </a:spcAft>
              <a:buClrTx/>
              <a:buSzTx/>
              <a:buFontTx/>
              <a:buNone/>
              <a:tabLst/>
              <a:defRPr/>
            </a:pPr>
            <a:r>
              <a:rPr kumimoji="0" lang="en-US" sz="2300" b="1" i="0" u="none" strike="noStrike" kern="0" cap="none" spc="0" normalizeH="0" baseline="0" noProof="0" dirty="0" smtClean="0">
                <a:ln>
                  <a:noFill/>
                </a:ln>
                <a:solidFill>
                  <a:schemeClr val="tx1"/>
                </a:solidFill>
                <a:effectLst/>
                <a:uLnTx/>
                <a:uFillTx/>
                <a:latin typeface="Trebuchet MS" pitchFamily="34" charset="0"/>
                <a:ea typeface="LF_Kai" pitchFamily="2" charset="-122"/>
                <a:cs typeface="LF_Kai"/>
              </a:rPr>
              <a:t>What we do</a:t>
            </a:r>
          </a:p>
        </p:txBody>
      </p:sp>
      <p:pic>
        <p:nvPicPr>
          <p:cNvPr id="5123" name="Picture 3"/>
          <p:cNvPicPr>
            <a:picLocks noChangeAspect="1" noChangeArrowheads="1"/>
          </p:cNvPicPr>
          <p:nvPr/>
        </p:nvPicPr>
        <p:blipFill>
          <a:blip r:embed="rId2" cstate="print"/>
          <a:srcRect/>
          <a:stretch>
            <a:fillRect/>
          </a:stretch>
        </p:blipFill>
        <p:spPr bwMode="auto">
          <a:xfrm>
            <a:off x="5638800" y="6324600"/>
            <a:ext cx="2971800" cy="126538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1000"/>
                                        <p:tgtEl>
                                          <p:spTgt spid="3">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slide(fromBottom)">
                                      <p:cBhvr>
                                        <p:cTn id="15" dur="1000"/>
                                        <p:tgtEl>
                                          <p:spTgt spid="3">
                                            <p:txEl>
                                              <p:pRg st="4" end="4"/>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slide(fromBottom)">
                                      <p:cBhvr>
                                        <p:cTn id="18" dur="1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slide(fromBottom)">
                                      <p:cBhvr>
                                        <p:cTn id="23" dur="1000"/>
                                        <p:tgtEl>
                                          <p:spTgt spid="3">
                                            <p:txEl>
                                              <p:pRg st="7" end="7"/>
                                            </p:txEl>
                                          </p:spTgt>
                                        </p:tgtEl>
                                      </p:cBhvr>
                                    </p:animEffect>
                                  </p:childTnLst>
                                </p:cTn>
                              </p:par>
                              <p:par>
                                <p:cTn id="24" presetID="12" presetClass="entr" presetSubtype="4"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slide(fromBottom)">
                                      <p:cBhvr>
                                        <p:cTn id="26" dur="10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slide(fromBottom)">
                                      <p:cBhvr>
                                        <p:cTn id="31" dur="1000"/>
                                        <p:tgtEl>
                                          <p:spTgt spid="3">
                                            <p:txEl>
                                              <p:pRg st="10" end="10"/>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slide(fromBottom)">
                                      <p:cBhvr>
                                        <p:cTn id="34"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44525" y="638177"/>
            <a:ext cx="8686800" cy="288925"/>
          </a:xfrm>
        </p:spPr>
        <p:txBody>
          <a:bodyPr/>
          <a:lstStyle/>
          <a:p>
            <a:pPr lvl="1"/>
            <a:r>
              <a:rPr lang="en-US" sz="2300" dirty="0" smtClean="0"/>
              <a:t>What we do</a:t>
            </a:r>
          </a:p>
        </p:txBody>
      </p:sp>
      <p:sp>
        <p:nvSpPr>
          <p:cNvPr id="5" name="Rectangle 4"/>
          <p:cNvSpPr>
            <a:spLocks noChangeArrowheads="1"/>
          </p:cNvSpPr>
          <p:nvPr/>
        </p:nvSpPr>
        <p:spPr bwMode="gray">
          <a:xfrm>
            <a:off x="914400" y="1066800"/>
            <a:ext cx="8305800" cy="6553200"/>
          </a:xfrm>
          <a:prstGeom prst="rect">
            <a:avLst/>
          </a:prstGeom>
          <a:noFill/>
          <a:ln w="9525">
            <a:noFill/>
            <a:miter lim="800000"/>
            <a:headEnd/>
            <a:tailEnd/>
          </a:ln>
        </p:spPr>
        <p:txBody>
          <a:bodyPr lIns="91429" tIns="36571" rIns="36571" bIns="36571"/>
          <a:lstStyle/>
          <a:p>
            <a:pPr marL="458788" lvl="1" indent="-457200" defTabSz="1019175" eaLnBrk="0" hangingPunct="0">
              <a:buClr>
                <a:schemeClr val="folHlink"/>
              </a:buClr>
              <a:buSzPct val="125000"/>
            </a:pPr>
            <a:r>
              <a:rPr lang="en-US" sz="2100" dirty="0" smtClean="0">
                <a:sym typeface="Wingdings" pitchFamily="2" charset="2"/>
              </a:rPr>
              <a:t>Investment Accounting</a:t>
            </a:r>
          </a:p>
          <a:p>
            <a:pPr marL="458788" lvl="1" indent="-457200" defTabSz="1019175" eaLnBrk="0" hangingPunct="0">
              <a:buClr>
                <a:schemeClr val="folHlink"/>
              </a:buClr>
              <a:buSzPct val="125000"/>
            </a:pPr>
            <a:endParaRPr lang="en-US" sz="2100" dirty="0" smtClean="0">
              <a:sym typeface="Wingdings" pitchFamily="2" charset="2"/>
            </a:endParaRPr>
          </a:p>
          <a:p>
            <a:pPr marL="458788" lvl="1" indent="-457200" defTabSz="1019175" eaLnBrk="0" hangingPunct="0">
              <a:buClr>
                <a:schemeClr val="folHlink"/>
              </a:buClr>
              <a:buSzPct val="125000"/>
              <a:buFont typeface="Arial" pitchFamily="34" charset="0"/>
              <a:buChar char="•"/>
            </a:pPr>
            <a:r>
              <a:rPr lang="en-US" sz="2100" dirty="0" smtClean="0">
                <a:sym typeface="Wingdings" pitchFamily="2" charset="2"/>
              </a:rPr>
              <a:t>Investment assets are the following:</a:t>
            </a:r>
          </a:p>
          <a:p>
            <a:pPr marL="458788" lvl="1" indent="-457200" defTabSz="1019175" eaLnBrk="0" hangingPunct="0">
              <a:buClr>
                <a:schemeClr val="folHlink"/>
              </a:buClr>
              <a:buSzPct val="125000"/>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r>
              <a:rPr lang="en-US" sz="2000" dirty="0" smtClean="0">
                <a:sym typeface="Wingdings" pitchFamily="2" charset="2"/>
              </a:rPr>
              <a:t> </a:t>
            </a:r>
          </a:p>
          <a:p>
            <a:pPr marL="458788" lvl="1" indent="-457200" defTabSz="1019175" eaLnBrk="0" hangingPunct="0">
              <a:buClr>
                <a:schemeClr val="folHlink"/>
              </a:buClr>
              <a:buSzPct val="125000"/>
            </a:pPr>
            <a:endParaRPr lang="en-US" sz="2400" dirty="0" smtClean="0">
              <a:sym typeface="Wingdings" pitchFamily="2" charset="2"/>
            </a:endParaRPr>
          </a:p>
          <a:p>
            <a:pPr marL="458788" lvl="1" indent="-457200" defTabSz="1019175" eaLnBrk="0" hangingPunct="0">
              <a:buClr>
                <a:schemeClr val="folHlink"/>
              </a:buClr>
              <a:buSzPct val="125000"/>
            </a:pPr>
            <a:endParaRPr lang="en-US" sz="2400" dirty="0" smtClean="0">
              <a:sym typeface="Wingdings" pitchFamily="2" charset="2"/>
            </a:endParaRPr>
          </a:p>
        </p:txBody>
      </p:sp>
      <p:graphicFrame>
        <p:nvGraphicFramePr>
          <p:cNvPr id="6" name="Table 5"/>
          <p:cNvGraphicFramePr>
            <a:graphicFrameLocks noGrp="1"/>
          </p:cNvGraphicFramePr>
          <p:nvPr/>
        </p:nvGraphicFramePr>
        <p:xfrm>
          <a:off x="1066800" y="2362200"/>
          <a:ext cx="7086600" cy="2819397"/>
        </p:xfrm>
        <a:graphic>
          <a:graphicData uri="http://schemas.openxmlformats.org/drawingml/2006/table">
            <a:tbl>
              <a:tblPr firstRow="1" bandRow="1">
                <a:tableStyleId>{5C22544A-7EE6-4342-B048-85BDC9FD1C3A}</a:tableStyleId>
              </a:tblPr>
              <a:tblGrid>
                <a:gridCol w="4566920">
                  <a:extLst>
                    <a:ext uri="{9D8B030D-6E8A-4147-A177-3AD203B41FA5}">
                      <a16:colId xmlns:a16="http://schemas.microsoft.com/office/drawing/2014/main" val="20000"/>
                    </a:ext>
                  </a:extLst>
                </a:gridCol>
                <a:gridCol w="1338580">
                  <a:extLst>
                    <a:ext uri="{9D8B030D-6E8A-4147-A177-3AD203B41FA5}">
                      <a16:colId xmlns:a16="http://schemas.microsoft.com/office/drawing/2014/main" val="20001"/>
                    </a:ext>
                  </a:extLst>
                </a:gridCol>
                <a:gridCol w="1181100">
                  <a:extLst>
                    <a:ext uri="{9D8B030D-6E8A-4147-A177-3AD203B41FA5}">
                      <a16:colId xmlns:a16="http://schemas.microsoft.com/office/drawing/2014/main" val="20002"/>
                    </a:ext>
                  </a:extLst>
                </a:gridCol>
              </a:tblGrid>
              <a:tr h="402771">
                <a:tc>
                  <a:txBody>
                    <a:bodyPr/>
                    <a:lstStyle/>
                    <a:p>
                      <a:r>
                        <a:rPr lang="en-US" dirty="0" smtClean="0"/>
                        <a:t>Assets</a:t>
                      </a:r>
                      <a:endParaRPr lang="en-US" dirty="0"/>
                    </a:p>
                  </a:txBody>
                  <a:tcPr/>
                </a:tc>
                <a:tc>
                  <a:txBody>
                    <a:bodyPr/>
                    <a:lstStyle/>
                    <a:p>
                      <a:r>
                        <a:rPr lang="en-US" dirty="0" smtClean="0"/>
                        <a:t>UC</a:t>
                      </a:r>
                      <a:endParaRPr lang="en-US" dirty="0"/>
                    </a:p>
                  </a:txBody>
                  <a:tcPr/>
                </a:tc>
                <a:tc>
                  <a:txBody>
                    <a:bodyPr/>
                    <a:lstStyle/>
                    <a:p>
                      <a:r>
                        <a:rPr lang="en-US" dirty="0" smtClean="0"/>
                        <a:t>UCRS</a:t>
                      </a:r>
                      <a:endParaRPr lang="en-US" dirty="0"/>
                    </a:p>
                  </a:txBody>
                  <a:tcPr/>
                </a:tc>
                <a:extLst>
                  <a:ext uri="{0D108BD9-81ED-4DB2-BD59-A6C34878D82A}">
                    <a16:rowId xmlns:a16="http://schemas.microsoft.com/office/drawing/2014/main" val="10000"/>
                  </a:ext>
                </a:extLst>
              </a:tr>
              <a:tr h="402771">
                <a:tc>
                  <a:txBody>
                    <a:bodyPr/>
                    <a:lstStyle/>
                    <a:p>
                      <a:r>
                        <a:rPr lang="en-US" dirty="0" smtClean="0"/>
                        <a:t>Equity</a:t>
                      </a:r>
                      <a:endParaRPr lang="en-US" dirty="0"/>
                    </a:p>
                  </a:txBody>
                  <a:tcPr/>
                </a:tc>
                <a:tc>
                  <a:txBody>
                    <a:bodyPr/>
                    <a:lstStyle/>
                    <a:p>
                      <a:pPr algn="ctr"/>
                      <a:r>
                        <a:rPr lang="en-US" dirty="0" smtClean="0"/>
                        <a:t>16%</a:t>
                      </a:r>
                      <a:endParaRPr lang="en-US" dirty="0"/>
                    </a:p>
                  </a:txBody>
                  <a:tcPr/>
                </a:tc>
                <a:tc>
                  <a:txBody>
                    <a:bodyPr/>
                    <a:lstStyle/>
                    <a:p>
                      <a:pPr algn="ctr"/>
                      <a:r>
                        <a:rPr lang="en-US" dirty="0" smtClean="0"/>
                        <a:t>42%</a:t>
                      </a:r>
                      <a:endParaRPr lang="en-US" dirty="0"/>
                    </a:p>
                  </a:txBody>
                  <a:tcPr/>
                </a:tc>
                <a:extLst>
                  <a:ext uri="{0D108BD9-81ED-4DB2-BD59-A6C34878D82A}">
                    <a16:rowId xmlns:a16="http://schemas.microsoft.com/office/drawing/2014/main" val="10001"/>
                  </a:ext>
                </a:extLst>
              </a:tr>
              <a:tr h="402771">
                <a:tc>
                  <a:txBody>
                    <a:bodyPr/>
                    <a:lstStyle/>
                    <a:p>
                      <a:r>
                        <a:rPr lang="en-US" dirty="0" smtClean="0"/>
                        <a:t>Government</a:t>
                      </a:r>
                      <a:r>
                        <a:rPr lang="en-US" baseline="0" dirty="0" smtClean="0"/>
                        <a:t> guaranteed fixed income</a:t>
                      </a:r>
                      <a:endParaRPr lang="en-US" dirty="0"/>
                    </a:p>
                  </a:txBody>
                  <a:tcPr/>
                </a:tc>
                <a:tc>
                  <a:txBody>
                    <a:bodyPr/>
                    <a:lstStyle/>
                    <a:p>
                      <a:pPr algn="ctr"/>
                      <a:r>
                        <a:rPr lang="en-US" dirty="0" smtClean="0"/>
                        <a:t>8%</a:t>
                      </a:r>
                      <a:endParaRPr lang="en-US" dirty="0"/>
                    </a:p>
                  </a:txBody>
                  <a:tcPr/>
                </a:tc>
                <a:tc>
                  <a:txBody>
                    <a:bodyPr/>
                    <a:lstStyle/>
                    <a:p>
                      <a:pPr algn="ctr"/>
                      <a:r>
                        <a:rPr lang="en-US" dirty="0" smtClean="0"/>
                        <a:t>12%</a:t>
                      </a:r>
                      <a:endParaRPr lang="en-US" dirty="0"/>
                    </a:p>
                  </a:txBody>
                  <a:tcPr/>
                </a:tc>
                <a:extLst>
                  <a:ext uri="{0D108BD9-81ED-4DB2-BD59-A6C34878D82A}">
                    <a16:rowId xmlns:a16="http://schemas.microsoft.com/office/drawing/2014/main" val="10002"/>
                  </a:ext>
                </a:extLst>
              </a:tr>
              <a:tr h="402771">
                <a:tc>
                  <a:txBody>
                    <a:bodyPr/>
                    <a:lstStyle/>
                    <a:p>
                      <a:r>
                        <a:rPr lang="en-US" dirty="0" smtClean="0"/>
                        <a:t>Other U.S.</a:t>
                      </a:r>
                      <a:r>
                        <a:rPr lang="en-US" baseline="0" dirty="0" smtClean="0"/>
                        <a:t> fixed income</a:t>
                      </a:r>
                      <a:endParaRPr lang="en-US" dirty="0"/>
                    </a:p>
                  </a:txBody>
                  <a:tcPr/>
                </a:tc>
                <a:tc>
                  <a:txBody>
                    <a:bodyPr/>
                    <a:lstStyle/>
                    <a:p>
                      <a:pPr algn="ctr"/>
                      <a:r>
                        <a:rPr lang="en-US" dirty="0" smtClean="0"/>
                        <a:t>52%</a:t>
                      </a:r>
                      <a:endParaRPr lang="en-US" dirty="0"/>
                    </a:p>
                  </a:txBody>
                  <a:tcPr/>
                </a:tc>
                <a:tc>
                  <a:txBody>
                    <a:bodyPr/>
                    <a:lstStyle/>
                    <a:p>
                      <a:pPr algn="ctr"/>
                      <a:r>
                        <a:rPr lang="en-US" dirty="0" smtClean="0"/>
                        <a:t>17%</a:t>
                      </a:r>
                      <a:endParaRPr lang="en-US" dirty="0"/>
                    </a:p>
                  </a:txBody>
                  <a:tcPr/>
                </a:tc>
                <a:extLst>
                  <a:ext uri="{0D108BD9-81ED-4DB2-BD59-A6C34878D82A}">
                    <a16:rowId xmlns:a16="http://schemas.microsoft.com/office/drawing/2014/main" val="10003"/>
                  </a:ext>
                </a:extLst>
              </a:tr>
              <a:tr h="402771">
                <a:tc>
                  <a:txBody>
                    <a:bodyPr/>
                    <a:lstStyle/>
                    <a:p>
                      <a:r>
                        <a:rPr lang="en-US" dirty="0" smtClean="0"/>
                        <a:t>Commingle funds</a:t>
                      </a:r>
                      <a:endParaRPr lang="en-US" dirty="0"/>
                    </a:p>
                  </a:txBody>
                  <a:tcPr/>
                </a:tc>
                <a:tc>
                  <a:txBody>
                    <a:bodyPr/>
                    <a:lstStyle/>
                    <a:p>
                      <a:pPr algn="ctr"/>
                      <a:r>
                        <a:rPr lang="en-US" dirty="0" smtClean="0"/>
                        <a:t>14%</a:t>
                      </a:r>
                      <a:endParaRPr lang="en-US" dirty="0"/>
                    </a:p>
                  </a:txBody>
                  <a:tcPr/>
                </a:tc>
                <a:tc>
                  <a:txBody>
                    <a:bodyPr/>
                    <a:lstStyle/>
                    <a:p>
                      <a:pPr algn="ctr"/>
                      <a:r>
                        <a:rPr lang="en-US" dirty="0" smtClean="0"/>
                        <a:t>18%</a:t>
                      </a:r>
                      <a:endParaRPr lang="en-US" dirty="0"/>
                    </a:p>
                  </a:txBody>
                  <a:tcPr/>
                </a:tc>
                <a:extLst>
                  <a:ext uri="{0D108BD9-81ED-4DB2-BD59-A6C34878D82A}">
                    <a16:rowId xmlns:a16="http://schemas.microsoft.com/office/drawing/2014/main" val="10004"/>
                  </a:ext>
                </a:extLst>
              </a:tr>
              <a:tr h="402771">
                <a:tc>
                  <a:txBody>
                    <a:bodyPr/>
                    <a:lstStyle/>
                    <a:p>
                      <a:r>
                        <a:rPr lang="en-US" dirty="0" smtClean="0"/>
                        <a:t>Limited Partnerships</a:t>
                      </a:r>
                      <a:endParaRPr lang="en-US" dirty="0"/>
                    </a:p>
                  </a:txBody>
                  <a:tcPr/>
                </a:tc>
                <a:tc>
                  <a:txBody>
                    <a:bodyPr/>
                    <a:lstStyle/>
                    <a:p>
                      <a:pPr algn="ctr"/>
                      <a:r>
                        <a:rPr lang="en-US" dirty="0" smtClean="0"/>
                        <a:t>5%</a:t>
                      </a:r>
                      <a:endParaRPr lang="en-US" dirty="0"/>
                    </a:p>
                  </a:txBody>
                  <a:tcPr/>
                </a:tc>
                <a:tc>
                  <a:txBody>
                    <a:bodyPr/>
                    <a:lstStyle/>
                    <a:p>
                      <a:pPr algn="ctr"/>
                      <a:r>
                        <a:rPr lang="en-US" dirty="0" smtClean="0"/>
                        <a:t>10%</a:t>
                      </a:r>
                      <a:endParaRPr lang="en-US" dirty="0"/>
                    </a:p>
                  </a:txBody>
                  <a:tcPr/>
                </a:tc>
                <a:extLst>
                  <a:ext uri="{0D108BD9-81ED-4DB2-BD59-A6C34878D82A}">
                    <a16:rowId xmlns:a16="http://schemas.microsoft.com/office/drawing/2014/main" val="10005"/>
                  </a:ext>
                </a:extLst>
              </a:tr>
              <a:tr h="402771">
                <a:tc>
                  <a:txBody>
                    <a:bodyPr/>
                    <a:lstStyle/>
                    <a:p>
                      <a:r>
                        <a:rPr lang="en-US" dirty="0" smtClean="0"/>
                        <a:t>Others</a:t>
                      </a:r>
                      <a:endParaRPr lang="en-US" dirty="0"/>
                    </a:p>
                  </a:txBody>
                  <a:tcPr/>
                </a:tc>
                <a:tc>
                  <a:txBody>
                    <a:bodyPr/>
                    <a:lstStyle/>
                    <a:p>
                      <a:pPr algn="ctr"/>
                      <a:r>
                        <a:rPr lang="en-US" dirty="0" smtClean="0"/>
                        <a:t>5%</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10006"/>
                  </a:ext>
                </a:extLst>
              </a:tr>
            </a:tbl>
          </a:graphicData>
        </a:graphic>
      </p:graphicFrame>
      <p:pic>
        <p:nvPicPr>
          <p:cNvPr id="7" name="Picture 3" descr="C:\Documents and Settings\Jowu\Local Settings\Temporary Internet Files\Content.IE5\DF26SJRA\MC900335913[1].wmf"/>
          <p:cNvPicPr>
            <a:picLocks noChangeAspect="1" noChangeArrowheads="1"/>
          </p:cNvPicPr>
          <p:nvPr/>
        </p:nvPicPr>
        <p:blipFill>
          <a:blip r:embed="rId3" cstate="print"/>
          <a:srcRect/>
          <a:stretch>
            <a:fillRect/>
          </a:stretch>
        </p:blipFill>
        <p:spPr bwMode="auto">
          <a:xfrm>
            <a:off x="7239000" y="5257800"/>
            <a:ext cx="2170671" cy="2362200"/>
          </a:xfrm>
          <a:prstGeom prst="rect">
            <a:avLst/>
          </a:prstGeom>
          <a:noFill/>
        </p:spPr>
      </p:pic>
      <p:sp>
        <p:nvSpPr>
          <p:cNvPr id="8" name="Rectangle 7"/>
          <p:cNvSpPr/>
          <p:nvPr/>
        </p:nvSpPr>
        <p:spPr>
          <a:xfrm>
            <a:off x="1828800" y="6781800"/>
            <a:ext cx="1228221" cy="307777"/>
          </a:xfrm>
          <a:prstGeom prst="rect">
            <a:avLst/>
          </a:prstGeom>
        </p:spPr>
        <p:txBody>
          <a:bodyPr wrap="none">
            <a:spAutoFit/>
          </a:bodyPr>
          <a:lstStyle/>
          <a:p>
            <a:r>
              <a:rPr lang="en-US" dirty="0" smtClean="0"/>
              <a:t>@ 6/30/2011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62000" y="838202"/>
            <a:ext cx="868680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1" indent="0" algn="l" defTabSz="1019175" rtl="0" eaLnBrk="0" fontAlgn="base" latinLnBrk="0" hangingPunct="0">
              <a:lnSpc>
                <a:spcPts val="2788"/>
              </a:lnSpc>
              <a:spcBef>
                <a:spcPct val="0"/>
              </a:spcBef>
              <a:spcAft>
                <a:spcPct val="0"/>
              </a:spcAft>
              <a:buClrTx/>
              <a:buSzTx/>
              <a:buFontTx/>
              <a:buNone/>
              <a:tabLst/>
              <a:defRPr/>
            </a:pPr>
            <a:r>
              <a:rPr kumimoji="0" lang="en-US" sz="2300" b="1" i="0" u="none" strike="noStrike" kern="0" cap="none" spc="0" normalizeH="0" baseline="0" noProof="0" dirty="0" smtClean="0">
                <a:ln>
                  <a:noFill/>
                </a:ln>
                <a:solidFill>
                  <a:schemeClr val="tx1"/>
                </a:solidFill>
                <a:effectLst/>
                <a:uLnTx/>
                <a:uFillTx/>
                <a:latin typeface="Trebuchet MS" pitchFamily="34" charset="0"/>
                <a:ea typeface="LF_Kai" pitchFamily="2" charset="-122"/>
                <a:cs typeface="LF_Kai"/>
              </a:rPr>
              <a:t>What we do</a:t>
            </a:r>
          </a:p>
        </p:txBody>
      </p:sp>
      <p:sp>
        <p:nvSpPr>
          <p:cNvPr id="5" name="Rectangle 4"/>
          <p:cNvSpPr/>
          <p:nvPr/>
        </p:nvSpPr>
        <p:spPr>
          <a:xfrm>
            <a:off x="1295400" y="1531710"/>
            <a:ext cx="8534400" cy="4278094"/>
          </a:xfrm>
          <a:prstGeom prst="rect">
            <a:avLst/>
          </a:prstGeom>
        </p:spPr>
        <p:txBody>
          <a:bodyPr wrap="square">
            <a:spAutoFit/>
          </a:bodyPr>
          <a:lstStyle/>
          <a:p>
            <a:pPr marL="458788" lvl="1" indent="-457200" defTabSz="1019175" eaLnBrk="0" hangingPunct="0">
              <a:buClr>
                <a:schemeClr val="folHlink"/>
              </a:buClr>
              <a:buSzPct val="125000"/>
            </a:pPr>
            <a:r>
              <a:rPr lang="en-US" sz="2100" dirty="0" smtClean="0">
                <a:sym typeface="Wingdings" pitchFamily="2" charset="2"/>
              </a:rPr>
              <a:t>Pool Processing</a:t>
            </a:r>
          </a:p>
          <a:p>
            <a:pPr marL="458788" lvl="1" indent="-457200" defTabSz="1019175" eaLnBrk="0" hangingPunct="0">
              <a:buClr>
                <a:schemeClr val="folHlink"/>
              </a:buClr>
              <a:buSzPct val="125000"/>
            </a:pPr>
            <a:endParaRPr lang="en-US" sz="2100" dirty="0" smtClean="0">
              <a:sym typeface="Wingdings" pitchFamily="2" charset="2"/>
            </a:endParaRPr>
          </a:p>
          <a:p>
            <a:pPr marL="458788" lvl="1" indent="-457200" defTabSz="1019175" eaLnBrk="0" hangingPunct="0">
              <a:lnSpc>
                <a:spcPct val="150000"/>
              </a:lnSpc>
              <a:buClr>
                <a:schemeClr val="folHlink"/>
              </a:buClr>
              <a:buSzPct val="125000"/>
              <a:buFont typeface="Wingdings" pitchFamily="2" charset="2"/>
              <a:buChar char="Ø"/>
            </a:pPr>
            <a:r>
              <a:rPr lang="en-US" sz="2100" dirty="0" smtClean="0">
                <a:sym typeface="Wingdings" pitchFamily="2" charset="2"/>
              </a:rPr>
              <a:t>Open new accounts.</a:t>
            </a:r>
          </a:p>
          <a:p>
            <a:pPr marL="458788" lvl="1" indent="-457200" defTabSz="1019175" eaLnBrk="0" hangingPunct="0">
              <a:lnSpc>
                <a:spcPct val="150000"/>
              </a:lnSpc>
              <a:buClr>
                <a:schemeClr val="folHlink"/>
              </a:buClr>
              <a:buSzPct val="125000"/>
              <a:buFont typeface="Wingdings" pitchFamily="2" charset="2"/>
              <a:buChar char="Ø"/>
            </a:pPr>
            <a:r>
              <a:rPr lang="en-US" sz="2100" dirty="0" smtClean="0">
                <a:sym typeface="Wingdings" pitchFamily="2" charset="2"/>
              </a:rPr>
              <a:t>Transfer money to/from Campuses &amp; other UC Affiliates.</a:t>
            </a:r>
          </a:p>
          <a:p>
            <a:pPr marL="458788" lvl="1" indent="-457200" defTabSz="1019175" eaLnBrk="0" hangingPunct="0">
              <a:lnSpc>
                <a:spcPct val="150000"/>
              </a:lnSpc>
              <a:buClr>
                <a:schemeClr val="folHlink"/>
              </a:buClr>
              <a:buSzPct val="125000"/>
              <a:buFont typeface="Wingdings" pitchFamily="2" charset="2"/>
              <a:buChar char="Ø"/>
            </a:pPr>
            <a:r>
              <a:rPr lang="en-US" sz="2100" dirty="0" smtClean="0">
                <a:sym typeface="Wingdings" pitchFamily="2" charset="2"/>
              </a:rPr>
              <a:t>Reconcile the EIA Ledger to UC’s custodian bank (State Street).</a:t>
            </a:r>
          </a:p>
          <a:p>
            <a:pPr marL="458788" lvl="1" indent="-457200" defTabSz="1019175" eaLnBrk="0" hangingPunct="0">
              <a:lnSpc>
                <a:spcPct val="150000"/>
              </a:lnSpc>
              <a:buClr>
                <a:schemeClr val="folHlink"/>
              </a:buClr>
              <a:buSzPct val="125000"/>
              <a:buFont typeface="Wingdings" pitchFamily="2" charset="2"/>
              <a:buChar char="Ø"/>
            </a:pPr>
            <a:r>
              <a:rPr lang="en-US" sz="2100" dirty="0" smtClean="0">
                <a:sym typeface="Wingdings" pitchFamily="2" charset="2"/>
              </a:rPr>
              <a:t>Calculate monthly share values.</a:t>
            </a:r>
          </a:p>
          <a:p>
            <a:pPr marL="458788" lvl="1" indent="-457200" defTabSz="1019175" eaLnBrk="0" hangingPunct="0">
              <a:lnSpc>
                <a:spcPct val="150000"/>
              </a:lnSpc>
              <a:buClr>
                <a:schemeClr val="folHlink"/>
              </a:buClr>
              <a:buSzPct val="125000"/>
              <a:buFont typeface="Wingdings" pitchFamily="2" charset="2"/>
              <a:buChar char="Ø"/>
            </a:pPr>
            <a:r>
              <a:rPr lang="en-US" sz="2100" dirty="0" smtClean="0">
                <a:sym typeface="Wingdings" pitchFamily="2" charset="2"/>
              </a:rPr>
              <a:t>Allocate monthly pool income &amp; process </a:t>
            </a:r>
          </a:p>
          <a:p>
            <a:pPr marL="458788" lvl="1" indent="-457200" defTabSz="1019175" eaLnBrk="0" hangingPunct="0">
              <a:buClr>
                <a:schemeClr val="folHlink"/>
              </a:buClr>
              <a:buSzPct val="125000"/>
            </a:pPr>
            <a:r>
              <a:rPr lang="en-US" sz="2100" dirty="0" smtClean="0">
                <a:sym typeface="Wingdings" pitchFamily="2" charset="2"/>
              </a:rPr>
              <a:t>	pool member purchases/sales.</a:t>
            </a:r>
          </a:p>
          <a:p>
            <a:pPr marL="458788" lvl="1" indent="-457200" defTabSz="1019175" eaLnBrk="0" hangingPunct="0">
              <a:lnSpc>
                <a:spcPct val="150000"/>
              </a:lnSpc>
              <a:buClr>
                <a:schemeClr val="folHlink"/>
              </a:buClr>
              <a:buSzPct val="125000"/>
              <a:buFont typeface="Wingdings" pitchFamily="2" charset="2"/>
              <a:buChar char="Ø"/>
            </a:pPr>
            <a:r>
              <a:rPr lang="en-US" sz="2100" dirty="0" smtClean="0">
                <a:sym typeface="Wingdings" pitchFamily="2" charset="2"/>
              </a:rPr>
              <a:t>Process annual payouts.</a:t>
            </a:r>
          </a:p>
          <a:p>
            <a:pPr marL="458788" lvl="1" indent="-457200" defTabSz="1019175" eaLnBrk="0" hangingPunct="0">
              <a:buClr>
                <a:schemeClr val="folHlink"/>
              </a:buClr>
              <a:buSzPct val="125000"/>
            </a:pPr>
            <a:r>
              <a:rPr lang="en-US" sz="2000" dirty="0" smtClean="0">
                <a:sym typeface="Wingdings" pitchFamily="2" charset="2"/>
              </a:rPr>
              <a:t> </a:t>
            </a:r>
            <a:endParaRPr lang="en-US" dirty="0"/>
          </a:p>
        </p:txBody>
      </p:sp>
      <p:grpSp>
        <p:nvGrpSpPr>
          <p:cNvPr id="25" name="Group 24"/>
          <p:cNvGrpSpPr/>
          <p:nvPr/>
        </p:nvGrpSpPr>
        <p:grpSpPr>
          <a:xfrm>
            <a:off x="7086600" y="3886200"/>
            <a:ext cx="2438400" cy="3473669"/>
            <a:chOff x="6553200" y="3124200"/>
            <a:chExt cx="2977243" cy="4311869"/>
          </a:xfrm>
        </p:grpSpPr>
        <p:pic>
          <p:nvPicPr>
            <p:cNvPr id="22" name="Picture 19"/>
            <p:cNvPicPr>
              <a:picLocks noChangeAspect="1" noChangeArrowheads="1"/>
            </p:cNvPicPr>
            <p:nvPr/>
          </p:nvPicPr>
          <p:blipFill>
            <a:blip r:embed="rId3" cstate="print"/>
            <a:srcRect/>
            <a:stretch>
              <a:fillRect/>
            </a:stretch>
          </p:blipFill>
          <p:spPr bwMode="auto">
            <a:xfrm>
              <a:off x="6553200" y="3124200"/>
              <a:ext cx="2977243" cy="4311869"/>
            </a:xfrm>
            <a:prstGeom prst="rect">
              <a:avLst/>
            </a:prstGeom>
            <a:noFill/>
            <a:ln w="9525">
              <a:noFill/>
              <a:miter lim="800000"/>
              <a:headEnd/>
              <a:tailEnd/>
            </a:ln>
          </p:spPr>
        </p:pic>
        <p:pic>
          <p:nvPicPr>
            <p:cNvPr id="4116" name="Picture 20"/>
            <p:cNvPicPr>
              <a:picLocks noChangeAspect="1" noChangeArrowheads="1"/>
            </p:cNvPicPr>
            <p:nvPr/>
          </p:nvPicPr>
          <p:blipFill>
            <a:blip r:embed="rId4" cstate="print"/>
            <a:srcRect/>
            <a:stretch>
              <a:fillRect/>
            </a:stretch>
          </p:blipFill>
          <p:spPr bwMode="auto">
            <a:xfrm>
              <a:off x="7467600" y="4388069"/>
              <a:ext cx="1104900" cy="11049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7770811" cy="381000"/>
          </a:xfrm>
        </p:spPr>
        <p:txBody>
          <a:bodyPr/>
          <a:lstStyle/>
          <a:p>
            <a:r>
              <a:rPr lang="en-US" dirty="0" smtClean="0"/>
              <a:t>Central Bank-UC Strategic Investment Plan Loan processing</a:t>
            </a:r>
            <a:endParaRPr lang="en-US" dirty="0"/>
          </a:p>
        </p:txBody>
      </p:sp>
      <p:sp>
        <p:nvSpPr>
          <p:cNvPr id="3" name="Content Placeholder 2"/>
          <p:cNvSpPr>
            <a:spLocks noGrp="1"/>
          </p:cNvSpPr>
          <p:nvPr>
            <p:ph idx="1"/>
          </p:nvPr>
        </p:nvSpPr>
        <p:spPr>
          <a:xfrm>
            <a:off x="1066800" y="1600200"/>
            <a:ext cx="8458202" cy="1676400"/>
          </a:xfrm>
        </p:spPr>
        <p:txBody>
          <a:bodyPr/>
          <a:lstStyle/>
          <a:p>
            <a:pPr marL="0"/>
            <a:r>
              <a:rPr lang="en-US" sz="1600" dirty="0" smtClean="0">
                <a:cs typeface="Arial" pitchFamily="34" charset="0"/>
              </a:rPr>
              <a:t>In 2010, the CFO Division of the University of California, Office of the President (UCOP) established the UC Strategic Investment Program (UCSIP) as a suite of internal-loan financing programs that leverage the University's high credit rating to make low borrowing costs available for purposes beyond solely capital construction. UCSIP is a 3-pronged </a:t>
            </a:r>
            <a:r>
              <a:rPr lang="en-US" sz="1600" dirty="0" smtClean="0"/>
              <a:t>funding suite to address capital equipment acquisition, administrative efficiency projects, and faculty recruitment/retention</a:t>
            </a:r>
            <a:endParaRPr lang="en-US" sz="1600" dirty="0"/>
          </a:p>
        </p:txBody>
      </p:sp>
      <p:sp>
        <p:nvSpPr>
          <p:cNvPr id="12" name="Content Placeholder 2"/>
          <p:cNvSpPr txBox="1">
            <a:spLocks/>
          </p:cNvSpPr>
          <p:nvPr/>
        </p:nvSpPr>
        <p:spPr bwMode="gray">
          <a:xfrm>
            <a:off x="1676400" y="3352800"/>
            <a:ext cx="4038600" cy="42672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marR="0" lvl="0" indent="-342900" algn="l" defTabSz="1019175" rtl="0" eaLnBrk="0" fontAlgn="base" latinLnBrk="0" hangingPunct="0">
              <a:lnSpc>
                <a:spcPct val="110000"/>
              </a:lnSpc>
              <a:spcBef>
                <a:spcPct val="70000"/>
              </a:spcBef>
              <a:spcAft>
                <a:spcPct val="0"/>
              </a:spcAft>
              <a:buClr>
                <a:srgbClr val="C0C0C0"/>
              </a:buClr>
              <a:buSzPct val="92000"/>
              <a:buFont typeface="Wingdings" pitchFamily="2" charset="2"/>
              <a:buNone/>
              <a:tabLst/>
              <a:defRPr/>
            </a:pPr>
            <a:r>
              <a:rPr kumimoji="0" lang="en-US" sz="1600" i="0" u="sng" strike="noStrike" kern="0" cap="none" spc="0" normalizeH="0" baseline="0" noProof="0" dirty="0" smtClean="0">
                <a:ln>
                  <a:noFill/>
                </a:ln>
                <a:solidFill>
                  <a:schemeClr val="tx1"/>
                </a:solidFill>
                <a:effectLst/>
                <a:uLnTx/>
                <a:uFillTx/>
                <a:latin typeface="+mn-lt"/>
                <a:ea typeface="+mn-ea"/>
                <a:cs typeface="Arial" pitchFamily="34" charset="0"/>
              </a:rPr>
              <a:t>3</a:t>
            </a:r>
            <a:r>
              <a:rPr kumimoji="0" lang="en-US" sz="1600" i="0" u="sng" strike="noStrike" kern="0" cap="none" spc="0" normalizeH="0" noProof="0" dirty="0" smtClean="0">
                <a:ln>
                  <a:noFill/>
                </a:ln>
                <a:solidFill>
                  <a:schemeClr val="tx1"/>
                </a:solidFill>
                <a:effectLst/>
                <a:uLnTx/>
                <a:uFillTx/>
                <a:latin typeface="+mn-lt"/>
                <a:ea typeface="+mn-ea"/>
                <a:cs typeface="Arial" pitchFamily="34" charset="0"/>
              </a:rPr>
              <a:t> Internal-Loan Programs:</a:t>
            </a:r>
          </a:p>
          <a:p>
            <a:pPr marL="342900" marR="0" lvl="0" indent="-342900" algn="l" defTabSz="1019175" rtl="0" eaLnBrk="0" fontAlgn="base" latinLnBrk="0" hangingPunct="0">
              <a:lnSpc>
                <a:spcPct val="110000"/>
              </a:lnSpc>
              <a:spcBef>
                <a:spcPts val="600"/>
              </a:spcBef>
              <a:spcAft>
                <a:spcPct val="0"/>
              </a:spcAft>
              <a:buClr>
                <a:srgbClr val="C0C0C0"/>
              </a:buClr>
              <a:buSzPct val="92000"/>
              <a:buFont typeface="Wingdings" pitchFamily="2" charset="2"/>
              <a:buNone/>
              <a:tabLst/>
              <a:defRPr/>
            </a:pPr>
            <a:r>
              <a:rPr lang="en-US" sz="1600" kern="0" baseline="0" dirty="0" smtClean="0">
                <a:latin typeface="+mn-lt"/>
                <a:ea typeface="+mn-ea"/>
                <a:cs typeface="Arial" pitchFamily="34" charset="0"/>
              </a:rPr>
              <a:t>	</a:t>
            </a:r>
            <a:r>
              <a:rPr lang="en-US" sz="1600" kern="0" baseline="0" dirty="0" err="1" smtClean="0">
                <a:latin typeface="+mn-lt"/>
                <a:ea typeface="+mn-ea"/>
                <a:cs typeface="Arial" pitchFamily="34" charset="0"/>
              </a:rPr>
              <a:t>CapEquip</a:t>
            </a:r>
            <a:r>
              <a:rPr lang="en-US" sz="1600" kern="0" baseline="0" dirty="0" smtClean="0">
                <a:latin typeface="+mn-lt"/>
                <a:ea typeface="+mn-ea"/>
                <a:cs typeface="Arial" pitchFamily="34" charset="0"/>
              </a:rPr>
              <a:t> (Capital</a:t>
            </a:r>
            <a:r>
              <a:rPr lang="en-US" sz="1600" kern="0" dirty="0" smtClean="0">
                <a:latin typeface="+mn-lt"/>
                <a:ea typeface="+mn-ea"/>
                <a:cs typeface="Arial" pitchFamily="34" charset="0"/>
              </a:rPr>
              <a:t> Equipment)</a:t>
            </a:r>
            <a:endParaRPr lang="en-US" sz="1600" kern="0" baseline="0" dirty="0" smtClean="0">
              <a:latin typeface="+mn-lt"/>
              <a:ea typeface="+mn-ea"/>
              <a:cs typeface="Arial" pitchFamily="34" charset="0"/>
            </a:endParaRPr>
          </a:p>
          <a:p>
            <a:pPr marL="342900" marR="0" lvl="0" indent="-342900" algn="l" defTabSz="1019175" rtl="0" eaLnBrk="0" fontAlgn="base" latinLnBrk="0" hangingPunct="0">
              <a:lnSpc>
                <a:spcPct val="110000"/>
              </a:lnSpc>
              <a:spcBef>
                <a:spcPts val="600"/>
              </a:spcBef>
              <a:spcAft>
                <a:spcPct val="0"/>
              </a:spcAft>
              <a:buClr>
                <a:srgbClr val="C0C0C0"/>
              </a:buClr>
              <a:buSzPct val="92000"/>
              <a:buFont typeface="Wingdings" pitchFamily="2" charset="2"/>
              <a:buNone/>
              <a:tabLst/>
              <a:defRPr/>
            </a:pPr>
            <a:r>
              <a:rPr kumimoji="0" lang="en-US" sz="1600" b="0" i="0" u="none" strike="noStrike" kern="0" cap="none" spc="0" normalizeH="0" noProof="0" dirty="0" smtClean="0">
                <a:ln>
                  <a:noFill/>
                </a:ln>
                <a:solidFill>
                  <a:schemeClr val="tx1"/>
                </a:solidFill>
                <a:effectLst/>
                <a:uLnTx/>
                <a:uFillTx/>
                <a:latin typeface="+mn-lt"/>
                <a:ea typeface="+mn-ea"/>
                <a:cs typeface="Arial" pitchFamily="34" charset="0"/>
              </a:rPr>
              <a:t>	C3 (Cross-Campus Collaboration)</a:t>
            </a:r>
          </a:p>
          <a:p>
            <a:pPr marL="342900" marR="0" lvl="0" indent="-342900" algn="l" defTabSz="1019175" rtl="0" eaLnBrk="0" fontAlgn="base" latinLnBrk="0" hangingPunct="0">
              <a:lnSpc>
                <a:spcPct val="110000"/>
              </a:lnSpc>
              <a:spcBef>
                <a:spcPts val="600"/>
              </a:spcBef>
              <a:spcAft>
                <a:spcPct val="0"/>
              </a:spcAft>
              <a:buClr>
                <a:srgbClr val="C0C0C0"/>
              </a:buClr>
              <a:buSzPct val="92000"/>
              <a:buFont typeface="Wingdings" pitchFamily="2" charset="2"/>
              <a:buNone/>
              <a:tabLst/>
              <a:defRPr/>
            </a:pPr>
            <a:r>
              <a:rPr lang="en-US" sz="1600" kern="0" baseline="0" dirty="0" smtClean="0">
                <a:latin typeface="+mn-lt"/>
                <a:ea typeface="+mn-ea"/>
                <a:cs typeface="Arial" pitchFamily="34" charset="0"/>
              </a:rPr>
              <a:t>	STARs (Strategic</a:t>
            </a:r>
            <a:r>
              <a:rPr lang="en-US" sz="1600" kern="0" dirty="0" smtClean="0">
                <a:latin typeface="+mn-lt"/>
                <a:ea typeface="+mn-ea"/>
                <a:cs typeface="Arial" pitchFamily="34" charset="0"/>
              </a:rPr>
              <a:t> Teaching Acquisition &amp; Retention</a:t>
            </a:r>
            <a:endParaRPr lang="en-US" sz="1600" kern="0" baseline="0" dirty="0" smtClean="0">
              <a:latin typeface="+mn-lt"/>
              <a:ea typeface="+mn-ea"/>
              <a:cs typeface="Arial" pitchFamily="34" charset="0"/>
            </a:endParaRPr>
          </a:p>
          <a:p>
            <a:pPr marL="342900" marR="0" lvl="0" indent="-342900" algn="l" defTabSz="1019175" rtl="0" eaLnBrk="0" fontAlgn="base" latinLnBrk="0" hangingPunct="0">
              <a:lnSpc>
                <a:spcPct val="110000"/>
              </a:lnSpc>
              <a:spcBef>
                <a:spcPts val="600"/>
              </a:spcBef>
              <a:spcAft>
                <a:spcPct val="0"/>
              </a:spcAft>
              <a:buClr>
                <a:srgbClr val="C0C0C0"/>
              </a:buClr>
              <a:buSzPct val="92000"/>
              <a:buFont typeface="Wingdings" pitchFamily="2" charset="2"/>
              <a:buNone/>
              <a:tabLst/>
              <a:defRPr/>
            </a:pPr>
            <a:r>
              <a:rPr lang="en-US" sz="1600" u="sng" kern="0" dirty="0" smtClean="0">
                <a:latin typeface="+mn-lt"/>
                <a:ea typeface="+mn-ea"/>
                <a:cs typeface="Arial" pitchFamily="34" charset="0"/>
              </a:rPr>
              <a:t>Funding for non-campus include:</a:t>
            </a:r>
          </a:p>
          <a:p>
            <a:pPr marL="342900" marR="0" lvl="0" indent="-342900" algn="l" defTabSz="1019175" rtl="0" eaLnBrk="0" fontAlgn="base" latinLnBrk="0" hangingPunct="0">
              <a:lnSpc>
                <a:spcPct val="110000"/>
              </a:lnSpc>
              <a:spcBef>
                <a:spcPts val="600"/>
              </a:spcBef>
              <a:spcAft>
                <a:spcPct val="0"/>
              </a:spcAft>
              <a:buClr>
                <a:srgbClr val="C0C0C0"/>
              </a:buClr>
              <a:buSzPct val="92000"/>
              <a:buFont typeface="Wingdings" pitchFamily="2" charset="2"/>
              <a:buNone/>
              <a:tabLst/>
              <a:defRPr/>
            </a:pPr>
            <a:r>
              <a:rPr lang="en-US" sz="1600" kern="0" baseline="0" dirty="0" smtClean="0">
                <a:latin typeface="+mn-lt"/>
                <a:ea typeface="+mn-ea"/>
                <a:cs typeface="Arial" pitchFamily="34" charset="0"/>
              </a:rPr>
              <a:t>	PPS</a:t>
            </a:r>
            <a:r>
              <a:rPr lang="en-US" sz="1600" kern="0" dirty="0" smtClean="0">
                <a:latin typeface="+mn-lt"/>
                <a:ea typeface="+mn-ea"/>
                <a:cs typeface="Arial" pitchFamily="34" charset="0"/>
              </a:rPr>
              <a:t> Project</a:t>
            </a:r>
          </a:p>
          <a:p>
            <a:pPr marL="342900" indent="-342900" defTabSz="1019175" eaLnBrk="0" hangingPunct="0">
              <a:lnSpc>
                <a:spcPct val="110000"/>
              </a:lnSpc>
              <a:spcBef>
                <a:spcPts val="600"/>
              </a:spcBef>
              <a:buClr>
                <a:srgbClr val="C0C0C0"/>
              </a:buClr>
              <a:buSzPct val="92000"/>
            </a:pPr>
            <a:r>
              <a:rPr lang="en-US" sz="1600" kern="0" baseline="0" dirty="0" smtClean="0">
                <a:latin typeface="+mn-lt"/>
                <a:ea typeface="+mn-ea"/>
                <a:cs typeface="Arial" pitchFamily="34" charset="0"/>
              </a:rPr>
              <a:t>	UCSHIP (UC</a:t>
            </a:r>
            <a:r>
              <a:rPr lang="en-US" sz="1600" kern="0" dirty="0" smtClean="0">
                <a:latin typeface="+mn-lt"/>
                <a:ea typeface="+mn-ea"/>
                <a:cs typeface="Arial" pitchFamily="34" charset="0"/>
              </a:rPr>
              <a:t> Student Health Insurance Plan)</a:t>
            </a:r>
            <a:endParaRPr lang="en-US" sz="1600" kern="0" baseline="0" dirty="0" smtClean="0">
              <a:latin typeface="+mn-lt"/>
              <a:ea typeface="+mn-ea"/>
              <a:cs typeface="Arial" pitchFamily="34" charset="0"/>
            </a:endParaRPr>
          </a:p>
          <a:p>
            <a:pPr marL="342900" marR="0" lvl="0" indent="-342900" algn="l" defTabSz="1019175" rtl="0" eaLnBrk="0" fontAlgn="base" latinLnBrk="0" hangingPunct="0">
              <a:lnSpc>
                <a:spcPct val="110000"/>
              </a:lnSpc>
              <a:spcBef>
                <a:spcPts val="600"/>
              </a:spcBef>
              <a:spcAft>
                <a:spcPct val="0"/>
              </a:spcAft>
              <a:buClr>
                <a:srgbClr val="C0C0C0"/>
              </a:buClr>
              <a:buSzPct val="92000"/>
              <a:buFont typeface="Wingdings" pitchFamily="2" charset="2"/>
              <a:buNone/>
              <a:tabLst/>
              <a:defRPr/>
            </a:pPr>
            <a:r>
              <a:rPr lang="en-US" sz="1600" kern="0" dirty="0" smtClean="0">
                <a:latin typeface="+mn-lt"/>
                <a:ea typeface="+mn-ea"/>
                <a:cs typeface="Arial" pitchFamily="34" charset="0"/>
              </a:rPr>
              <a:t>	UCOE (UC Online Education)</a:t>
            </a:r>
          </a:p>
          <a:p>
            <a:pPr marL="342900" marR="0" lvl="0" indent="-342900" algn="l" defTabSz="1019175" rtl="0" eaLnBrk="0" fontAlgn="base" latinLnBrk="0" hangingPunct="0">
              <a:lnSpc>
                <a:spcPct val="110000"/>
              </a:lnSpc>
              <a:spcBef>
                <a:spcPts val="600"/>
              </a:spcBef>
              <a:spcAft>
                <a:spcPct val="0"/>
              </a:spcAft>
              <a:buClr>
                <a:srgbClr val="C0C0C0"/>
              </a:buClr>
              <a:buSzPct val="92000"/>
              <a:buFont typeface="Wingdings" pitchFamily="2" charset="2"/>
              <a:buNone/>
              <a:tabLst/>
              <a:defRPr/>
            </a:pPr>
            <a:endParaRPr lang="en-US" sz="1600" kern="0" dirty="0" smtClean="0">
              <a:latin typeface="+mn-lt"/>
              <a:ea typeface="+mn-ea"/>
              <a:cs typeface="Arial" pitchFamily="34" charset="0"/>
            </a:endParaRPr>
          </a:p>
          <a:p>
            <a:pPr marL="342900" lvl="0" indent="-342900" defTabSz="1019175" eaLnBrk="0" hangingPunct="0">
              <a:lnSpc>
                <a:spcPct val="110000"/>
              </a:lnSpc>
              <a:spcBef>
                <a:spcPts val="600"/>
              </a:spcBef>
              <a:buClr>
                <a:srgbClr val="C0C0C0"/>
              </a:buClr>
              <a:buSzPct val="92000"/>
              <a:defRPr/>
            </a:pPr>
            <a:r>
              <a:rPr lang="en-US" sz="1600" u="sng" dirty="0" smtClean="0">
                <a:solidFill>
                  <a:srgbClr val="00B050"/>
                </a:solidFill>
                <a:sym typeface="Wingdings" pitchFamily="2" charset="2"/>
                <a:hlinkClick r:id="rId3"/>
              </a:rPr>
              <a:t>http://www.ucop.edu/finance/ucsip.html</a:t>
            </a:r>
            <a:endParaRPr lang="en-US" sz="1600" kern="0" dirty="0" smtClean="0">
              <a:latin typeface="+mn-lt"/>
              <a:ea typeface="+mn-ea"/>
              <a:cs typeface="Arial" pitchFamily="34" charset="0"/>
            </a:endParaRPr>
          </a:p>
        </p:txBody>
      </p:sp>
      <p:pic>
        <p:nvPicPr>
          <p:cNvPr id="13" name="Picture 2" descr="C:\Documents and Settings\Jowu\Local Settings\Temporary Internet Files\Content.IE5\8GT60INF\MC900339274[1].wmf"/>
          <p:cNvPicPr>
            <a:picLocks noChangeAspect="1" noChangeArrowheads="1"/>
          </p:cNvPicPr>
          <p:nvPr/>
        </p:nvPicPr>
        <p:blipFill>
          <a:blip r:embed="rId4" cstate="print"/>
          <a:srcRect/>
          <a:stretch>
            <a:fillRect/>
          </a:stretch>
        </p:blipFill>
        <p:spPr bwMode="auto">
          <a:xfrm>
            <a:off x="6477000" y="4038600"/>
            <a:ext cx="3048000" cy="3054145"/>
          </a:xfrm>
          <a:prstGeom prst="rect">
            <a:avLst/>
          </a:prstGeom>
          <a:noFill/>
        </p:spPr>
      </p:pic>
      <p:sp>
        <p:nvSpPr>
          <p:cNvPr id="6" name="Rectangle 2"/>
          <p:cNvSpPr txBox="1">
            <a:spLocks noChangeArrowheads="1"/>
          </p:cNvSpPr>
          <p:nvPr/>
        </p:nvSpPr>
        <p:spPr bwMode="auto">
          <a:xfrm>
            <a:off x="762000" y="838202"/>
            <a:ext cx="868680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1" indent="0" algn="l" defTabSz="1019175" rtl="0" eaLnBrk="0" fontAlgn="base" latinLnBrk="0" hangingPunct="0">
              <a:lnSpc>
                <a:spcPts val="2788"/>
              </a:lnSpc>
              <a:spcBef>
                <a:spcPct val="0"/>
              </a:spcBef>
              <a:spcAft>
                <a:spcPct val="0"/>
              </a:spcAft>
              <a:buClrTx/>
              <a:buSzTx/>
              <a:buFontTx/>
              <a:buNone/>
              <a:tabLst/>
              <a:defRPr/>
            </a:pPr>
            <a:r>
              <a:rPr kumimoji="0" lang="en-US" sz="2300" b="1" i="0" u="none" strike="noStrike" kern="0" cap="none" spc="0" normalizeH="0" baseline="0" noProof="0" dirty="0" smtClean="0">
                <a:ln>
                  <a:noFill/>
                </a:ln>
                <a:solidFill>
                  <a:schemeClr val="tx1"/>
                </a:solidFill>
                <a:effectLst/>
                <a:uLnTx/>
                <a:uFillTx/>
                <a:latin typeface="Trebuchet MS" pitchFamily="34" charset="0"/>
                <a:ea typeface="LF_Kai" pitchFamily="2" charset="-122"/>
                <a:cs typeface="LF_Kai"/>
              </a:rPr>
              <a:t>What we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10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12"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10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12">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 calcmode="lin" valueType="num">
                                      <p:cBhvr additive="base">
                                        <p:cTn id="21" dur="10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12">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10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1000" fill="hold"/>
                                        <p:tgtEl>
                                          <p:spTgt spid="12">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1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anim calcmode="lin" valueType="num">
                                      <p:cBhvr additive="base">
                                        <p:cTn id="35" dur="1000" fill="hold"/>
                                        <p:tgtEl>
                                          <p:spTgt spid="12">
                                            <p:txEl>
                                              <p:pRg st="5" end="5"/>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12">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6" fill="hold" nodeType="with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anim calcmode="lin" valueType="num">
                                      <p:cBhvr additive="base">
                                        <p:cTn id="39" dur="1000" fill="hold"/>
                                        <p:tgtEl>
                                          <p:spTgt spid="12">
                                            <p:txEl>
                                              <p:pRg st="6" end="6"/>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12">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2">
                                            <p:txEl>
                                              <p:pRg st="7" end="7"/>
                                            </p:txEl>
                                          </p:spTgt>
                                        </p:tgtEl>
                                        <p:attrNameLst>
                                          <p:attrName>style.visibility</p:attrName>
                                        </p:attrNameLst>
                                      </p:cBhvr>
                                      <p:to>
                                        <p:strVal val="visible"/>
                                      </p:to>
                                    </p:set>
                                    <p:anim calcmode="lin" valueType="num">
                                      <p:cBhvr additive="base">
                                        <p:cTn id="43" dur="1000" fill="hold"/>
                                        <p:tgtEl>
                                          <p:spTgt spid="12">
                                            <p:txEl>
                                              <p:pRg st="7" end="7"/>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62000" y="838202"/>
            <a:ext cx="8686800" cy="288925"/>
          </a:xfrm>
        </p:spPr>
        <p:txBody>
          <a:bodyPr/>
          <a:lstStyle/>
          <a:p>
            <a:pPr lvl="1"/>
            <a:r>
              <a:rPr lang="en-US" sz="2300" dirty="0" smtClean="0"/>
              <a:t>What we do</a:t>
            </a:r>
          </a:p>
        </p:txBody>
      </p:sp>
      <p:sp>
        <p:nvSpPr>
          <p:cNvPr id="4" name="Rectangle 3"/>
          <p:cNvSpPr/>
          <p:nvPr/>
        </p:nvSpPr>
        <p:spPr>
          <a:xfrm>
            <a:off x="1066800" y="1295400"/>
            <a:ext cx="8839200" cy="5262979"/>
          </a:xfrm>
          <a:prstGeom prst="rect">
            <a:avLst/>
          </a:prstGeom>
        </p:spPr>
        <p:txBody>
          <a:bodyPr wrap="square">
            <a:spAutoFit/>
          </a:bodyPr>
          <a:lstStyle/>
          <a:p>
            <a:pPr marL="458788" lvl="1" indent="-457200" defTabSz="1019175" eaLnBrk="0" hangingPunct="0">
              <a:buClr>
                <a:schemeClr val="folHlink"/>
              </a:buClr>
              <a:buSzPct val="125000"/>
              <a:defRPr/>
            </a:pPr>
            <a:r>
              <a:rPr lang="en-US" sz="2100" b="1" dirty="0" smtClean="0">
                <a:sym typeface="Wingdings" pitchFamily="2" charset="2"/>
              </a:rPr>
              <a:t>Planned Giving Services (PGS)</a:t>
            </a:r>
          </a:p>
          <a:p>
            <a:pPr marL="458788" lvl="1" indent="-457200" defTabSz="1019175" eaLnBrk="0" hangingPunct="0">
              <a:buClr>
                <a:schemeClr val="folHlink"/>
              </a:buClr>
              <a:buSzPct val="125000"/>
              <a:defRPr/>
            </a:pPr>
            <a:r>
              <a:rPr lang="en-US" sz="2100" dirty="0" smtClean="0">
                <a:sym typeface="Wingdings" pitchFamily="2" charset="2"/>
              </a:rPr>
              <a:t>     </a:t>
            </a:r>
          </a:p>
          <a:p>
            <a:pPr marL="458788" lvl="1" indent="-457200" defTabSz="1019175" eaLnBrk="0" hangingPunct="0">
              <a:buClr>
                <a:schemeClr val="folHlink"/>
              </a:buClr>
              <a:buSzPct val="125000"/>
              <a:defRPr/>
            </a:pPr>
            <a:r>
              <a:rPr lang="en-US" sz="2100" b="1" u="sng" dirty="0" smtClean="0">
                <a:sym typeface="Wingdings" pitchFamily="2" charset="2"/>
              </a:rPr>
              <a:t>What is PGS?</a:t>
            </a:r>
            <a:r>
              <a:rPr lang="en-US" sz="2100" b="1" dirty="0" smtClean="0">
                <a:sym typeface="Wingdings" pitchFamily="2" charset="2"/>
              </a:rPr>
              <a:t>     </a:t>
            </a:r>
          </a:p>
          <a:p>
            <a:pPr marL="915988" lvl="2" indent="-457200" defTabSz="1019175" eaLnBrk="0" hangingPunct="0">
              <a:buClr>
                <a:schemeClr val="bg1">
                  <a:lumMod val="50000"/>
                </a:schemeClr>
              </a:buClr>
              <a:buSzPct val="125000"/>
              <a:buFont typeface="Arial" pitchFamily="34" charset="0"/>
              <a:buChar char="•"/>
              <a:defRPr/>
            </a:pPr>
            <a:r>
              <a:rPr lang="en-US" sz="2100" dirty="0" smtClean="0">
                <a:sym typeface="Wingdings" pitchFamily="2" charset="2"/>
              </a:rPr>
              <a:t>Planned Giving – gifts with a “string attached” </a:t>
            </a:r>
          </a:p>
          <a:p>
            <a:pPr marL="915988" lvl="2" indent="-457200" defTabSz="1019175" eaLnBrk="0" hangingPunct="0">
              <a:buClr>
                <a:schemeClr val="bg1">
                  <a:lumMod val="50000"/>
                </a:schemeClr>
              </a:buClr>
              <a:buSzPct val="125000"/>
              <a:buFont typeface="Arial" pitchFamily="34" charset="0"/>
              <a:buChar char="•"/>
              <a:defRPr/>
            </a:pPr>
            <a:r>
              <a:rPr lang="en-US" sz="2100" dirty="0" smtClean="0">
                <a:sym typeface="Wingdings" pitchFamily="2" charset="2"/>
              </a:rPr>
              <a:t>Donors receive income during their lifetime </a:t>
            </a:r>
          </a:p>
          <a:p>
            <a:pPr marL="915988" lvl="2" indent="-457200" defTabSz="1019175" eaLnBrk="0" hangingPunct="0">
              <a:buClr>
                <a:schemeClr val="bg1">
                  <a:lumMod val="50000"/>
                </a:schemeClr>
              </a:buClr>
              <a:buSzPct val="125000"/>
              <a:buFont typeface="Arial" pitchFamily="34" charset="0"/>
              <a:buChar char="•"/>
              <a:defRPr/>
            </a:pPr>
            <a:r>
              <a:rPr lang="en-US" sz="2100" dirty="0" smtClean="0">
                <a:sym typeface="Wingdings" pitchFamily="2" charset="2"/>
              </a:rPr>
              <a:t>Once deceased, gift fund transfers to designated UC purpose</a:t>
            </a:r>
          </a:p>
          <a:p>
            <a:pPr marL="458788" lvl="1" indent="-457200" defTabSz="1019175" eaLnBrk="0" hangingPunct="0">
              <a:buClr>
                <a:schemeClr val="folHlink"/>
              </a:buClr>
              <a:buSzPct val="125000"/>
              <a:defRPr/>
            </a:pPr>
            <a:r>
              <a:rPr lang="en-US" sz="2100" dirty="0" smtClean="0">
                <a:sym typeface="Wingdings" pitchFamily="2" charset="2"/>
              </a:rPr>
              <a:t>	</a:t>
            </a:r>
          </a:p>
          <a:p>
            <a:pPr marL="458788" lvl="1" indent="-457200" defTabSz="1019175" eaLnBrk="0" hangingPunct="0">
              <a:buClr>
                <a:schemeClr val="folHlink"/>
              </a:buClr>
              <a:buSzPct val="125000"/>
              <a:defRPr/>
            </a:pPr>
            <a:r>
              <a:rPr lang="en-US" sz="2100" b="1" u="sng" dirty="0" smtClean="0">
                <a:sym typeface="Wingdings" pitchFamily="2" charset="2"/>
              </a:rPr>
              <a:t>Why does a donor bother?</a:t>
            </a:r>
            <a:r>
              <a:rPr lang="en-US" sz="2100" u="sng" dirty="0" smtClean="0">
                <a:sym typeface="Wingdings" pitchFamily="2" charset="2"/>
              </a:rPr>
              <a:t>     </a:t>
            </a:r>
          </a:p>
          <a:p>
            <a:pPr marL="915988" lvl="2" indent="-457200" defTabSz="1019175" eaLnBrk="0" hangingPunct="0">
              <a:buClr>
                <a:schemeClr val="bg1">
                  <a:lumMod val="50000"/>
                </a:schemeClr>
              </a:buClr>
              <a:buSzPct val="125000"/>
              <a:buFont typeface="Arial" pitchFamily="34" charset="0"/>
              <a:buChar char="•"/>
              <a:defRPr/>
            </a:pPr>
            <a:r>
              <a:rPr lang="en-US" sz="2100" dirty="0" smtClean="0">
                <a:sym typeface="Wingdings" pitchFamily="2" charset="2"/>
              </a:rPr>
              <a:t>Receive income </a:t>
            </a:r>
            <a:r>
              <a:rPr lang="en-US" sz="2100" u="sng" dirty="0" smtClean="0">
                <a:sym typeface="Wingdings" pitchFamily="2" charset="2"/>
              </a:rPr>
              <a:t>and</a:t>
            </a:r>
            <a:r>
              <a:rPr lang="en-US" sz="2100" dirty="0" smtClean="0">
                <a:sym typeface="Wingdings" pitchFamily="2" charset="2"/>
              </a:rPr>
              <a:t> a charity deduction for partial gift value</a:t>
            </a:r>
          </a:p>
          <a:p>
            <a:pPr marL="915988" lvl="2" indent="-457200" defTabSz="1019175" eaLnBrk="0" hangingPunct="0">
              <a:buClr>
                <a:schemeClr val="bg1">
                  <a:lumMod val="50000"/>
                </a:schemeClr>
              </a:buClr>
              <a:buSzPct val="125000"/>
              <a:buFont typeface="Arial" pitchFamily="34" charset="0"/>
              <a:buChar char="•"/>
              <a:defRPr/>
            </a:pPr>
            <a:r>
              <a:rPr lang="en-US" sz="2100" dirty="0" smtClean="0">
                <a:sym typeface="Wingdings" pitchFamily="2" charset="2"/>
              </a:rPr>
              <a:t>Payout to donor is 4%-6%</a:t>
            </a:r>
          </a:p>
          <a:p>
            <a:pPr marL="915988" lvl="2" indent="-457200" defTabSz="1019175" eaLnBrk="0" hangingPunct="0">
              <a:buClr>
                <a:schemeClr val="bg1">
                  <a:lumMod val="50000"/>
                </a:schemeClr>
              </a:buClr>
              <a:buSzPct val="125000"/>
              <a:buFont typeface="Arial" pitchFamily="34" charset="0"/>
              <a:buChar char="•"/>
              <a:defRPr/>
            </a:pPr>
            <a:r>
              <a:rPr lang="en-US" sz="2100" dirty="0" smtClean="0">
                <a:sym typeface="Wingdings" pitchFamily="2" charset="2"/>
              </a:rPr>
              <a:t>Defer tax on sale of planned giving asset </a:t>
            </a:r>
          </a:p>
          <a:p>
            <a:pPr marL="458788" lvl="1" indent="-457200" defTabSz="1019175" eaLnBrk="0" hangingPunct="0">
              <a:buClr>
                <a:schemeClr val="folHlink"/>
              </a:buClr>
              <a:buSzPct val="125000"/>
              <a:defRPr/>
            </a:pPr>
            <a:r>
              <a:rPr lang="en-US" sz="2100" dirty="0" smtClean="0">
                <a:sym typeface="Wingdings" pitchFamily="2" charset="2"/>
              </a:rPr>
              <a:t>	</a:t>
            </a:r>
          </a:p>
          <a:p>
            <a:pPr marL="458788" lvl="1" indent="-457200" defTabSz="1019175" eaLnBrk="0" hangingPunct="0">
              <a:buClr>
                <a:schemeClr val="folHlink"/>
              </a:buClr>
              <a:buSzPct val="125000"/>
              <a:defRPr/>
            </a:pPr>
            <a:r>
              <a:rPr lang="en-US" sz="2100" b="1" u="sng" dirty="0" smtClean="0">
                <a:sym typeface="Wingdings" pitchFamily="2" charset="2"/>
              </a:rPr>
              <a:t>What we do?     </a:t>
            </a:r>
          </a:p>
          <a:p>
            <a:pPr marL="914400" lvl="4" indent="-457200" defTabSz="1019175" eaLnBrk="0" hangingPunct="0">
              <a:buClr>
                <a:schemeClr val="bg1">
                  <a:lumMod val="50000"/>
                </a:schemeClr>
              </a:buClr>
              <a:buSzPct val="125000"/>
              <a:buFont typeface="Arial" pitchFamily="34" charset="0"/>
              <a:buChar char="•"/>
              <a:defRPr/>
            </a:pPr>
            <a:r>
              <a:rPr lang="en-US" sz="2100" dirty="0" smtClean="0">
                <a:sym typeface="Wingdings" pitchFamily="2" charset="2"/>
              </a:rPr>
              <a:t>Coordinate each gift with the planned giving administrator</a:t>
            </a:r>
          </a:p>
          <a:p>
            <a:pPr marL="914400" lvl="4" indent="-457200" defTabSz="1019175" eaLnBrk="0" hangingPunct="0">
              <a:buClr>
                <a:schemeClr val="bg1">
                  <a:lumMod val="50000"/>
                </a:schemeClr>
              </a:buClr>
              <a:buSzPct val="125000"/>
              <a:defRPr/>
            </a:pPr>
            <a:r>
              <a:rPr lang="en-US" sz="2100" dirty="0" smtClean="0">
                <a:sym typeface="Wingdings" pitchFamily="2" charset="2"/>
              </a:rPr>
              <a:t>	(BNY Mellon) responsibilities.</a:t>
            </a:r>
          </a:p>
          <a:p>
            <a:pPr marL="915988" lvl="2" indent="-457200" defTabSz="1019175" eaLnBrk="0" hangingPunct="0">
              <a:buClr>
                <a:schemeClr val="bg1">
                  <a:lumMod val="50000"/>
                </a:schemeClr>
              </a:buClr>
              <a:buSzPct val="125000"/>
              <a:buFont typeface="Arial" pitchFamily="34" charset="0"/>
              <a:buChar char="•"/>
              <a:defRPr/>
            </a:pPr>
            <a:r>
              <a:rPr lang="en-US" sz="2100" dirty="0" smtClean="0">
                <a:sym typeface="Wingdings" pitchFamily="2" charset="2"/>
              </a:rPr>
              <a:t>Annual tax and regulatory filings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slide(fromBottom)">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slide(fromBottom)">
                                      <p:cBhvr>
                                        <p:cTn id="12" dur="1000"/>
                                        <p:tgtEl>
                                          <p:spTgt spid="4">
                                            <p:txEl>
                                              <p:pRg st="3" end="3"/>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slide(fromBottom)">
                                      <p:cBhvr>
                                        <p:cTn id="15" dur="1000"/>
                                        <p:tgtEl>
                                          <p:spTgt spid="4">
                                            <p:txEl>
                                              <p:pRg st="4" end="4"/>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slide(fromBottom)">
                                      <p:cBhvr>
                                        <p:cTn id="18" dur="10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slide(fromBottom)">
                                      <p:cBhvr>
                                        <p:cTn id="23" dur="1000"/>
                                        <p:tgtEl>
                                          <p:spTgt spid="4">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slide(fromBottom)">
                                      <p:cBhvr>
                                        <p:cTn id="28" dur="1000"/>
                                        <p:tgtEl>
                                          <p:spTgt spid="4">
                                            <p:txEl>
                                              <p:pRg st="8" end="8"/>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slide(fromBottom)">
                                      <p:cBhvr>
                                        <p:cTn id="31" dur="1000"/>
                                        <p:tgtEl>
                                          <p:spTgt spid="4">
                                            <p:txEl>
                                              <p:pRg st="9" end="9"/>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slide(fromBottom)">
                                      <p:cBhvr>
                                        <p:cTn id="34" dur="1000"/>
                                        <p:tgtEl>
                                          <p:spTgt spid="4">
                                            <p:txEl>
                                              <p:pRg st="10" end="1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animEffect transition="in" filter="slide(fromBottom)">
                                      <p:cBhvr>
                                        <p:cTn id="39" dur="1000"/>
                                        <p:tgtEl>
                                          <p:spTgt spid="4">
                                            <p:txEl>
                                              <p:pRg st="12" end="1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4">
                                            <p:txEl>
                                              <p:pRg st="13" end="13"/>
                                            </p:txEl>
                                          </p:spTgt>
                                        </p:tgtEl>
                                        <p:attrNameLst>
                                          <p:attrName>style.visibility</p:attrName>
                                        </p:attrNameLst>
                                      </p:cBhvr>
                                      <p:to>
                                        <p:strVal val="visible"/>
                                      </p:to>
                                    </p:set>
                                    <p:animEffect transition="in" filter="slide(fromBottom)">
                                      <p:cBhvr>
                                        <p:cTn id="44" dur="1000"/>
                                        <p:tgtEl>
                                          <p:spTgt spid="4">
                                            <p:txEl>
                                              <p:pRg st="13" end="13"/>
                                            </p:txEl>
                                          </p:spTgt>
                                        </p:tgtEl>
                                      </p:cBhvr>
                                    </p:animEffect>
                                  </p:childTnLst>
                                </p:cTn>
                              </p:par>
                              <p:par>
                                <p:cTn id="45" presetID="12" presetClass="entr" presetSubtype="4" fill="hold" nodeType="withEffect">
                                  <p:stCondLst>
                                    <p:cond delay="0"/>
                                  </p:stCondLst>
                                  <p:childTnLst>
                                    <p:set>
                                      <p:cBhvr>
                                        <p:cTn id="46" dur="1" fill="hold">
                                          <p:stCondLst>
                                            <p:cond delay="0"/>
                                          </p:stCondLst>
                                        </p:cTn>
                                        <p:tgtEl>
                                          <p:spTgt spid="4">
                                            <p:txEl>
                                              <p:pRg st="14" end="14"/>
                                            </p:txEl>
                                          </p:spTgt>
                                        </p:tgtEl>
                                        <p:attrNameLst>
                                          <p:attrName>style.visibility</p:attrName>
                                        </p:attrNameLst>
                                      </p:cBhvr>
                                      <p:to>
                                        <p:strVal val="visible"/>
                                      </p:to>
                                    </p:set>
                                    <p:animEffect transition="in" filter="slide(fromBottom)">
                                      <p:cBhvr>
                                        <p:cTn id="47" dur="1000"/>
                                        <p:tgtEl>
                                          <p:spTgt spid="4">
                                            <p:txEl>
                                              <p:pRg st="14" end="14"/>
                                            </p:txEl>
                                          </p:spTgt>
                                        </p:tgtEl>
                                      </p:cBhvr>
                                    </p:animEffect>
                                  </p:childTnLst>
                                </p:cTn>
                              </p:par>
                              <p:par>
                                <p:cTn id="48" presetID="12" presetClass="entr" presetSubtype="4" fill="hold" nodeType="withEffect">
                                  <p:stCondLst>
                                    <p:cond delay="0"/>
                                  </p:stCondLst>
                                  <p:childTnLst>
                                    <p:set>
                                      <p:cBhvr>
                                        <p:cTn id="49" dur="1" fill="hold">
                                          <p:stCondLst>
                                            <p:cond delay="0"/>
                                          </p:stCondLst>
                                        </p:cTn>
                                        <p:tgtEl>
                                          <p:spTgt spid="4">
                                            <p:txEl>
                                              <p:pRg st="15" end="15"/>
                                            </p:txEl>
                                          </p:spTgt>
                                        </p:tgtEl>
                                        <p:attrNameLst>
                                          <p:attrName>style.visibility</p:attrName>
                                        </p:attrNameLst>
                                      </p:cBhvr>
                                      <p:to>
                                        <p:strVal val="visible"/>
                                      </p:to>
                                    </p:set>
                                    <p:animEffect transition="in" filter="slide(fromBottom)">
                                      <p:cBhvr>
                                        <p:cTn id="50" dur="10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377821"/>
            <a:ext cx="8077200" cy="3647152"/>
          </a:xfrm>
          <a:prstGeom prst="rect">
            <a:avLst/>
          </a:prstGeom>
        </p:spPr>
        <p:txBody>
          <a:bodyPr wrap="square">
            <a:spAutoFit/>
          </a:bodyPr>
          <a:lstStyle/>
          <a:p>
            <a:pPr marL="458788" lvl="1" indent="-457200" defTabSz="1019175" eaLnBrk="0" hangingPunct="0">
              <a:buClr>
                <a:schemeClr val="folHlink"/>
              </a:buClr>
              <a:buSzPct val="125000"/>
            </a:pPr>
            <a:r>
              <a:rPr lang="en-US" sz="2100" b="1" dirty="0" smtClean="0">
                <a:sym typeface="Wingdings" pitchFamily="2" charset="2"/>
              </a:rPr>
              <a:t>EIA System Architecture Reengineering.</a:t>
            </a:r>
          </a:p>
          <a:p>
            <a:pPr marL="915988" lvl="2" indent="-457200" algn="just" defTabSz="1019175" eaLnBrk="0" hangingPunct="0">
              <a:buClr>
                <a:schemeClr val="bg1">
                  <a:lumMod val="50000"/>
                </a:schemeClr>
              </a:buClr>
              <a:buSzPct val="125000"/>
            </a:pPr>
            <a:endParaRPr lang="en-US" sz="2100" b="1" dirty="0" smtClean="0">
              <a:sym typeface="Wingdings" pitchFamily="2" charset="2"/>
            </a:endParaRPr>
          </a:p>
          <a:p>
            <a:pPr marL="0" lvl="1" indent="-457200" defTabSz="1019175" eaLnBrk="0" hangingPunct="0">
              <a:buClr>
                <a:schemeClr val="bg1">
                  <a:lumMod val="50000"/>
                </a:schemeClr>
              </a:buClr>
              <a:buSzPct val="125000"/>
            </a:pPr>
            <a:r>
              <a:rPr lang="en-US" sz="2100" dirty="0" smtClean="0"/>
              <a:t>In 2010, an effort was initiated to redesign the Endowment and Investment Accounting System (EIAS) application to provide for a more cost effective, higher quality solution using a combination of a hosted/cloud application service provider, a new Data Warehouse system and integration with a Financial G/L software package.</a:t>
            </a:r>
          </a:p>
          <a:p>
            <a:pPr marL="0" lvl="1" indent="-457200" defTabSz="1019175" eaLnBrk="0" hangingPunct="0">
              <a:buClr>
                <a:schemeClr val="bg1">
                  <a:lumMod val="50000"/>
                </a:schemeClr>
              </a:buClr>
              <a:buSzPct val="125000"/>
            </a:pPr>
            <a:endParaRPr lang="en-US" sz="2100" dirty="0" smtClean="0"/>
          </a:p>
          <a:p>
            <a:pPr marL="0" lvl="1" indent="-457200" defTabSz="1019175" eaLnBrk="0" hangingPunct="0">
              <a:buClr>
                <a:schemeClr val="bg1">
                  <a:lumMod val="50000"/>
                </a:schemeClr>
              </a:buClr>
              <a:buSzPct val="125000"/>
            </a:pPr>
            <a:r>
              <a:rPr lang="en-US" sz="2100" dirty="0" smtClean="0"/>
              <a:t>We (EIA Team) are in the process of implementing a cloud vendor </a:t>
            </a:r>
            <a:r>
              <a:rPr lang="en-US" sz="2100" dirty="0" err="1" smtClean="0"/>
              <a:t>Fundriver</a:t>
            </a:r>
            <a:r>
              <a:rPr lang="en-US" sz="2100" dirty="0" smtClean="0"/>
              <a:t> in the current phase of reengineering.</a:t>
            </a:r>
          </a:p>
        </p:txBody>
      </p:sp>
      <p:sp>
        <p:nvSpPr>
          <p:cNvPr id="3" name="Rectangle 2"/>
          <p:cNvSpPr>
            <a:spLocks noGrp="1" noChangeArrowheads="1"/>
          </p:cNvSpPr>
          <p:nvPr>
            <p:ph type="title"/>
          </p:nvPr>
        </p:nvSpPr>
        <p:spPr>
          <a:xfrm>
            <a:off x="762000" y="838202"/>
            <a:ext cx="8686800" cy="288925"/>
          </a:xfrm>
        </p:spPr>
        <p:txBody>
          <a:bodyPr/>
          <a:lstStyle/>
          <a:p>
            <a:pPr lvl="1"/>
            <a:r>
              <a:rPr lang="en-US" sz="2300" dirty="0" smtClean="0"/>
              <a:t>Moving Forward: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edg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edge">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762002"/>
            <a:ext cx="2971800" cy="461665"/>
          </a:xfrm>
          <a:prstGeom prst="rect">
            <a:avLst/>
          </a:prstGeom>
          <a:noFill/>
        </p:spPr>
        <p:txBody>
          <a:bodyPr wrap="square" rtlCol="0">
            <a:spAutoFit/>
          </a:bodyPr>
          <a:lstStyle/>
          <a:p>
            <a:r>
              <a:rPr lang="en-US" sz="2400" b="1" dirty="0" smtClean="0"/>
              <a:t>Various Timelines</a:t>
            </a:r>
            <a:endParaRPr lang="en-US" sz="2400" b="1" dirty="0"/>
          </a:p>
        </p:txBody>
      </p:sp>
      <p:cxnSp>
        <p:nvCxnSpPr>
          <p:cNvPr id="5" name="Straight Connector 4"/>
          <p:cNvCxnSpPr/>
          <p:nvPr/>
        </p:nvCxnSpPr>
        <p:spPr bwMode="auto">
          <a:xfrm>
            <a:off x="1371600" y="4648200"/>
            <a:ext cx="7848600" cy="0"/>
          </a:xfrm>
          <a:prstGeom prst="line">
            <a:avLst/>
          </a:prstGeom>
          <a:no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1371600" y="4343400"/>
            <a:ext cx="0" cy="304800"/>
          </a:xfrm>
          <a:prstGeom prst="line">
            <a:avLst/>
          </a:prstGeom>
          <a:no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V="1">
            <a:off x="9220200" y="4343400"/>
            <a:ext cx="0" cy="304800"/>
          </a:xfrm>
          <a:prstGeom prst="line">
            <a:avLst/>
          </a:prstGeom>
          <a:no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flipV="1">
            <a:off x="1828800" y="4343400"/>
            <a:ext cx="0" cy="304800"/>
          </a:xfrm>
          <a:prstGeom prst="line">
            <a:avLst/>
          </a:prstGeom>
          <a:no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flipV="1">
            <a:off x="7391400" y="4343400"/>
            <a:ext cx="0" cy="304800"/>
          </a:xfrm>
          <a:prstGeom prst="line">
            <a:avLst/>
          </a:prstGeom>
          <a:no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4495800" y="4572000"/>
            <a:ext cx="0" cy="0"/>
          </a:xfrm>
          <a:prstGeom prst="line">
            <a:avLst/>
          </a:prstGeom>
          <a:no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flipV="1">
            <a:off x="6096000" y="4343400"/>
            <a:ext cx="0" cy="304800"/>
          </a:xfrm>
          <a:prstGeom prst="line">
            <a:avLst/>
          </a:prstGeom>
          <a:noFill/>
          <a:ln w="952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flipV="1">
            <a:off x="5257800" y="4343400"/>
            <a:ext cx="0" cy="304800"/>
          </a:xfrm>
          <a:prstGeom prst="line">
            <a:avLst/>
          </a:prstGeom>
          <a:noFill/>
          <a:ln w="9525" cap="flat" cmpd="sng" algn="ctr">
            <a:solidFill>
              <a:schemeClr val="tx1"/>
            </a:solidFill>
            <a:prstDash val="solid"/>
            <a:round/>
            <a:headEnd type="none" w="med" len="med"/>
            <a:tailEnd type="none" w="med" len="med"/>
          </a:ln>
          <a:effectLst/>
        </p:spPr>
      </p:cxnSp>
      <p:sp>
        <p:nvSpPr>
          <p:cNvPr id="15" name="TextBox 14"/>
          <p:cNvSpPr txBox="1"/>
          <p:nvPr/>
        </p:nvSpPr>
        <p:spPr>
          <a:xfrm>
            <a:off x="1143000" y="1447800"/>
            <a:ext cx="8610599" cy="338554"/>
          </a:xfrm>
          <a:prstGeom prst="rect">
            <a:avLst/>
          </a:prstGeom>
          <a:noFill/>
        </p:spPr>
        <p:txBody>
          <a:bodyPr wrap="square" rtlCol="0">
            <a:spAutoFit/>
          </a:bodyPr>
          <a:lstStyle/>
          <a:p>
            <a:r>
              <a:rPr lang="en-US" b="1" dirty="0" smtClean="0"/>
              <a:t>  </a:t>
            </a:r>
            <a:r>
              <a:rPr lang="en-US" sz="1600" b="1" dirty="0" smtClean="0"/>
              <a:t>Historical time line of the UC Regents EIA ledger system &amp; Pools</a:t>
            </a:r>
          </a:p>
        </p:txBody>
      </p:sp>
      <p:sp>
        <p:nvSpPr>
          <p:cNvPr id="17" name="TextBox 16"/>
          <p:cNvSpPr txBox="1"/>
          <p:nvPr/>
        </p:nvSpPr>
        <p:spPr>
          <a:xfrm>
            <a:off x="1219200" y="5029200"/>
            <a:ext cx="8458200" cy="307777"/>
          </a:xfrm>
          <a:prstGeom prst="rect">
            <a:avLst/>
          </a:prstGeom>
          <a:noFill/>
        </p:spPr>
        <p:txBody>
          <a:bodyPr wrap="square" rtlCol="0">
            <a:spAutoFit/>
          </a:bodyPr>
          <a:lstStyle/>
          <a:p>
            <a:r>
              <a:rPr lang="en-US" dirty="0" smtClean="0"/>
              <a:t>1862 1868 1872	 1933  	        1967   1974	 1991	        2001	        2009 2010 2012</a:t>
            </a:r>
            <a:endParaRPr lang="en-US" dirty="0"/>
          </a:p>
        </p:txBody>
      </p:sp>
      <p:sp>
        <p:nvSpPr>
          <p:cNvPr id="19" name="TextBox 18"/>
          <p:cNvSpPr txBox="1"/>
          <p:nvPr/>
        </p:nvSpPr>
        <p:spPr>
          <a:xfrm rot="17830103">
            <a:off x="792508" y="2946350"/>
            <a:ext cx="2146658" cy="523220"/>
          </a:xfrm>
          <a:prstGeom prst="rect">
            <a:avLst/>
          </a:prstGeom>
          <a:noFill/>
        </p:spPr>
        <p:txBody>
          <a:bodyPr wrap="square" rtlCol="0">
            <a:spAutoFit/>
          </a:bodyPr>
          <a:lstStyle/>
          <a:p>
            <a:r>
              <a:rPr lang="en-US" dirty="0" smtClean="0"/>
              <a:t>AMMA State college established</a:t>
            </a:r>
            <a:endParaRPr lang="en-US" dirty="0"/>
          </a:p>
        </p:txBody>
      </p:sp>
      <p:sp>
        <p:nvSpPr>
          <p:cNvPr id="20" name="Rectangle 19"/>
          <p:cNvSpPr/>
          <p:nvPr/>
        </p:nvSpPr>
        <p:spPr>
          <a:xfrm>
            <a:off x="1676400" y="6858000"/>
            <a:ext cx="4737900" cy="307777"/>
          </a:xfrm>
          <a:prstGeom prst="rect">
            <a:avLst/>
          </a:prstGeom>
        </p:spPr>
        <p:txBody>
          <a:bodyPr wrap="none">
            <a:spAutoFit/>
          </a:bodyPr>
          <a:lstStyle/>
          <a:p>
            <a:r>
              <a:rPr lang="en-US" dirty="0" smtClean="0"/>
              <a:t>http://www.berkeley.edu/about/hist/foundations.shtml</a:t>
            </a:r>
            <a:endParaRPr lang="en-US" dirty="0"/>
          </a:p>
        </p:txBody>
      </p:sp>
      <p:sp>
        <p:nvSpPr>
          <p:cNvPr id="21" name="Rectangle 20"/>
          <p:cNvSpPr/>
          <p:nvPr/>
        </p:nvSpPr>
        <p:spPr>
          <a:xfrm>
            <a:off x="914401" y="4724400"/>
            <a:ext cx="1143000" cy="276999"/>
          </a:xfrm>
          <a:prstGeom prst="rect">
            <a:avLst/>
          </a:prstGeom>
        </p:spPr>
        <p:txBody>
          <a:bodyPr wrap="square">
            <a:spAutoFit/>
          </a:bodyPr>
          <a:lstStyle/>
          <a:p>
            <a:r>
              <a:rPr lang="en-US" sz="1200" dirty="0" smtClean="0"/>
              <a:t>Paper ledger</a:t>
            </a:r>
            <a:endParaRPr lang="en-US" sz="1200" dirty="0"/>
          </a:p>
        </p:txBody>
      </p:sp>
      <p:sp>
        <p:nvSpPr>
          <p:cNvPr id="23" name="TextBox 22"/>
          <p:cNvSpPr txBox="1"/>
          <p:nvPr/>
        </p:nvSpPr>
        <p:spPr>
          <a:xfrm rot="17830103">
            <a:off x="1255232" y="2937305"/>
            <a:ext cx="2126325" cy="523220"/>
          </a:xfrm>
          <a:prstGeom prst="rect">
            <a:avLst/>
          </a:prstGeom>
          <a:noFill/>
        </p:spPr>
        <p:txBody>
          <a:bodyPr wrap="square" rtlCol="0">
            <a:spAutoFit/>
          </a:bodyPr>
          <a:lstStyle/>
          <a:p>
            <a:r>
              <a:rPr lang="en-US" dirty="0" smtClean="0"/>
              <a:t>University of California established</a:t>
            </a:r>
            <a:endParaRPr lang="en-US" dirty="0"/>
          </a:p>
        </p:txBody>
      </p:sp>
      <p:cxnSp>
        <p:nvCxnSpPr>
          <p:cNvPr id="24" name="Straight Connector 23"/>
          <p:cNvCxnSpPr/>
          <p:nvPr/>
        </p:nvCxnSpPr>
        <p:spPr bwMode="auto">
          <a:xfrm flipV="1">
            <a:off x="4724400" y="4343400"/>
            <a:ext cx="0" cy="304800"/>
          </a:xfrm>
          <a:prstGeom prst="line">
            <a:avLst/>
          </a:prstGeom>
          <a:noFill/>
          <a:ln w="9525" cap="flat" cmpd="sng" algn="ctr">
            <a:solidFill>
              <a:schemeClr val="tx1"/>
            </a:solidFill>
            <a:prstDash val="solid"/>
            <a:round/>
            <a:headEnd type="none" w="med" len="med"/>
            <a:tailEnd type="none" w="med" len="med"/>
          </a:ln>
          <a:effectLst/>
        </p:spPr>
      </p:cxnSp>
      <p:sp>
        <p:nvSpPr>
          <p:cNvPr id="29" name="TextBox 28"/>
          <p:cNvSpPr txBox="1"/>
          <p:nvPr/>
        </p:nvSpPr>
        <p:spPr>
          <a:xfrm rot="17830103">
            <a:off x="1741610" y="3040676"/>
            <a:ext cx="2227117" cy="307777"/>
          </a:xfrm>
          <a:prstGeom prst="rect">
            <a:avLst/>
          </a:prstGeom>
          <a:noFill/>
        </p:spPr>
        <p:txBody>
          <a:bodyPr wrap="square" rtlCol="0">
            <a:spAutoFit/>
          </a:bodyPr>
          <a:lstStyle/>
          <a:p>
            <a:r>
              <a:rPr lang="en-US" dirty="0" smtClean="0"/>
              <a:t>1</a:t>
            </a:r>
            <a:r>
              <a:rPr lang="en-US" baseline="30000" dirty="0" smtClean="0"/>
              <a:t>st</a:t>
            </a:r>
            <a:r>
              <a:rPr lang="en-US" dirty="0" smtClean="0"/>
              <a:t> gift - Tompkins</a:t>
            </a:r>
            <a:endParaRPr lang="en-US" dirty="0"/>
          </a:p>
        </p:txBody>
      </p:sp>
      <p:cxnSp>
        <p:nvCxnSpPr>
          <p:cNvPr id="32" name="Straight Connector 31"/>
          <p:cNvCxnSpPr/>
          <p:nvPr/>
        </p:nvCxnSpPr>
        <p:spPr bwMode="auto">
          <a:xfrm flipV="1">
            <a:off x="2286000" y="4343400"/>
            <a:ext cx="0" cy="304800"/>
          </a:xfrm>
          <a:prstGeom prst="line">
            <a:avLst/>
          </a:prstGeom>
          <a:noFill/>
          <a:ln w="9525" cap="flat" cmpd="sng" algn="ctr">
            <a:solidFill>
              <a:schemeClr val="tx1"/>
            </a:solidFill>
            <a:prstDash val="solid"/>
            <a:round/>
            <a:headEnd type="none" w="med" len="med"/>
            <a:tailEnd type="none" w="med" len="med"/>
          </a:ln>
          <a:effectLst/>
        </p:spPr>
      </p:cxnSp>
      <p:cxnSp>
        <p:nvCxnSpPr>
          <p:cNvPr id="41" name="Straight Arrow Connector 40"/>
          <p:cNvCxnSpPr/>
          <p:nvPr/>
        </p:nvCxnSpPr>
        <p:spPr bwMode="auto">
          <a:xfrm>
            <a:off x="1905000" y="4876800"/>
            <a:ext cx="2362200" cy="0"/>
          </a:xfrm>
          <a:prstGeom prst="straightConnector1">
            <a:avLst/>
          </a:prstGeom>
          <a:noFill/>
          <a:ln w="9525" cap="flat" cmpd="sng" algn="ctr">
            <a:solidFill>
              <a:schemeClr val="tx1"/>
            </a:solidFill>
            <a:prstDash val="solid"/>
            <a:round/>
            <a:headEnd type="none" w="med" len="med"/>
            <a:tailEnd type="arrow"/>
          </a:ln>
          <a:effectLst/>
        </p:spPr>
      </p:cxnSp>
      <p:sp>
        <p:nvSpPr>
          <p:cNvPr id="31" name="Rectangle 30"/>
          <p:cNvSpPr/>
          <p:nvPr/>
        </p:nvSpPr>
        <p:spPr>
          <a:xfrm>
            <a:off x="4267200" y="4724400"/>
            <a:ext cx="990600" cy="276999"/>
          </a:xfrm>
          <a:prstGeom prst="rect">
            <a:avLst/>
          </a:prstGeom>
        </p:spPr>
        <p:txBody>
          <a:bodyPr wrap="square">
            <a:spAutoFit/>
          </a:bodyPr>
          <a:lstStyle/>
          <a:p>
            <a:r>
              <a:rPr lang="en-US" sz="1200" dirty="0" smtClean="0"/>
              <a:t>Card entry</a:t>
            </a:r>
            <a:endParaRPr lang="en-US" sz="1200" dirty="0"/>
          </a:p>
        </p:txBody>
      </p:sp>
      <p:sp>
        <p:nvSpPr>
          <p:cNvPr id="39" name="TextBox 38"/>
          <p:cNvSpPr txBox="1"/>
          <p:nvPr/>
        </p:nvSpPr>
        <p:spPr>
          <a:xfrm rot="17830103">
            <a:off x="4363139" y="3454289"/>
            <a:ext cx="1272635" cy="307777"/>
          </a:xfrm>
          <a:prstGeom prst="rect">
            <a:avLst/>
          </a:prstGeom>
          <a:noFill/>
        </p:spPr>
        <p:txBody>
          <a:bodyPr wrap="square" rtlCol="0">
            <a:spAutoFit/>
          </a:bodyPr>
          <a:lstStyle/>
          <a:p>
            <a:r>
              <a:rPr lang="en-US" dirty="0" smtClean="0"/>
              <a:t>UCB J GLC</a:t>
            </a:r>
            <a:endParaRPr lang="en-US" dirty="0"/>
          </a:p>
        </p:txBody>
      </p:sp>
      <p:sp>
        <p:nvSpPr>
          <p:cNvPr id="54" name="TextBox 53"/>
          <p:cNvSpPr txBox="1"/>
          <p:nvPr/>
        </p:nvSpPr>
        <p:spPr>
          <a:xfrm rot="17830103">
            <a:off x="4618265" y="2891651"/>
            <a:ext cx="2577304" cy="307777"/>
          </a:xfrm>
          <a:prstGeom prst="rect">
            <a:avLst/>
          </a:prstGeom>
          <a:noFill/>
        </p:spPr>
        <p:txBody>
          <a:bodyPr wrap="square" rtlCol="0">
            <a:spAutoFit/>
          </a:bodyPr>
          <a:lstStyle/>
          <a:p>
            <a:r>
              <a:rPr lang="en-US" dirty="0" smtClean="0"/>
              <a:t>UCB J TIS (pool Processing) </a:t>
            </a:r>
            <a:endParaRPr lang="en-US" dirty="0"/>
          </a:p>
        </p:txBody>
      </p:sp>
      <p:sp>
        <p:nvSpPr>
          <p:cNvPr id="55" name="TextBox 54"/>
          <p:cNvSpPr txBox="1"/>
          <p:nvPr/>
        </p:nvSpPr>
        <p:spPr>
          <a:xfrm rot="17830103">
            <a:off x="5419537" y="2698380"/>
            <a:ext cx="2577304" cy="738664"/>
          </a:xfrm>
          <a:prstGeom prst="rect">
            <a:avLst/>
          </a:prstGeom>
          <a:noFill/>
        </p:spPr>
        <p:txBody>
          <a:bodyPr wrap="square" rtlCol="0">
            <a:spAutoFit/>
          </a:bodyPr>
          <a:lstStyle/>
          <a:p>
            <a:r>
              <a:rPr lang="en-US" dirty="0" smtClean="0"/>
              <a:t>UCOP GLC, TIS &amp; ENR migrated to UCOP Data Center</a:t>
            </a:r>
            <a:endParaRPr lang="en-US" dirty="0"/>
          </a:p>
        </p:txBody>
      </p:sp>
      <p:cxnSp>
        <p:nvCxnSpPr>
          <p:cNvPr id="56" name="Straight Arrow Connector 55"/>
          <p:cNvCxnSpPr/>
          <p:nvPr/>
        </p:nvCxnSpPr>
        <p:spPr bwMode="auto">
          <a:xfrm>
            <a:off x="5181600" y="4876800"/>
            <a:ext cx="762000" cy="0"/>
          </a:xfrm>
          <a:prstGeom prst="straightConnector1">
            <a:avLst/>
          </a:prstGeom>
          <a:noFill/>
          <a:ln w="9525" cap="flat" cmpd="sng" algn="ctr">
            <a:solidFill>
              <a:schemeClr val="tx1"/>
            </a:solidFill>
            <a:prstDash val="solid"/>
            <a:round/>
            <a:headEnd type="none" w="med" len="med"/>
            <a:tailEnd type="arrow"/>
          </a:ln>
          <a:effectLst/>
        </p:spPr>
      </p:cxnSp>
      <p:sp>
        <p:nvSpPr>
          <p:cNvPr id="58" name="Rectangle 57"/>
          <p:cNvSpPr/>
          <p:nvPr/>
        </p:nvSpPr>
        <p:spPr>
          <a:xfrm>
            <a:off x="5943600" y="4724400"/>
            <a:ext cx="685800" cy="276999"/>
          </a:xfrm>
          <a:prstGeom prst="rect">
            <a:avLst/>
          </a:prstGeom>
        </p:spPr>
        <p:txBody>
          <a:bodyPr wrap="square">
            <a:spAutoFit/>
          </a:bodyPr>
          <a:lstStyle/>
          <a:p>
            <a:r>
              <a:rPr lang="en-US" sz="1200" dirty="0" smtClean="0"/>
              <a:t>CAKES</a:t>
            </a:r>
            <a:endParaRPr lang="en-US" sz="1200" dirty="0"/>
          </a:p>
        </p:txBody>
      </p:sp>
      <p:cxnSp>
        <p:nvCxnSpPr>
          <p:cNvPr id="59" name="Straight Arrow Connector 58"/>
          <p:cNvCxnSpPr/>
          <p:nvPr/>
        </p:nvCxnSpPr>
        <p:spPr bwMode="auto">
          <a:xfrm>
            <a:off x="6553200" y="4876800"/>
            <a:ext cx="533400" cy="0"/>
          </a:xfrm>
          <a:prstGeom prst="straightConnector1">
            <a:avLst/>
          </a:prstGeom>
          <a:noFill/>
          <a:ln w="9525" cap="flat" cmpd="sng" algn="ctr">
            <a:solidFill>
              <a:schemeClr val="tx1"/>
            </a:solidFill>
            <a:prstDash val="solid"/>
            <a:round/>
            <a:headEnd type="none" w="med" len="med"/>
            <a:tailEnd type="arrow"/>
          </a:ln>
          <a:effectLst/>
        </p:spPr>
      </p:cxnSp>
      <p:sp>
        <p:nvSpPr>
          <p:cNvPr id="70" name="TextBox 69"/>
          <p:cNvSpPr txBox="1"/>
          <p:nvPr/>
        </p:nvSpPr>
        <p:spPr>
          <a:xfrm rot="17830103">
            <a:off x="6619102" y="2756916"/>
            <a:ext cx="2577304" cy="523220"/>
          </a:xfrm>
          <a:prstGeom prst="rect">
            <a:avLst/>
          </a:prstGeom>
          <a:noFill/>
        </p:spPr>
        <p:txBody>
          <a:bodyPr wrap="square" rtlCol="0">
            <a:spAutoFit/>
          </a:bodyPr>
          <a:lstStyle/>
          <a:p>
            <a:r>
              <a:rPr lang="en-US" dirty="0" smtClean="0"/>
              <a:t>UCOP GLC, TIS migrated to EIAS GL &amp; Pool Processing</a:t>
            </a:r>
            <a:endParaRPr lang="en-US" dirty="0"/>
          </a:p>
        </p:txBody>
      </p:sp>
      <p:cxnSp>
        <p:nvCxnSpPr>
          <p:cNvPr id="71" name="Straight Connector 70"/>
          <p:cNvCxnSpPr/>
          <p:nvPr/>
        </p:nvCxnSpPr>
        <p:spPr bwMode="auto">
          <a:xfrm flipV="1">
            <a:off x="8382000" y="4343400"/>
            <a:ext cx="0" cy="304800"/>
          </a:xfrm>
          <a:prstGeom prst="line">
            <a:avLst/>
          </a:prstGeom>
          <a:noFill/>
          <a:ln w="9525" cap="flat" cmpd="sng" algn="ctr">
            <a:solidFill>
              <a:schemeClr val="tx1"/>
            </a:solidFill>
            <a:prstDash val="solid"/>
            <a:round/>
            <a:headEnd type="none" w="med" len="med"/>
            <a:tailEnd type="none" w="med" len="med"/>
          </a:ln>
          <a:effectLst/>
        </p:spPr>
      </p:cxnSp>
      <p:sp>
        <p:nvSpPr>
          <p:cNvPr id="73" name="Rectangle 72"/>
          <p:cNvSpPr/>
          <p:nvPr/>
        </p:nvSpPr>
        <p:spPr>
          <a:xfrm>
            <a:off x="7010400" y="4724400"/>
            <a:ext cx="1066800" cy="461665"/>
          </a:xfrm>
          <a:prstGeom prst="rect">
            <a:avLst/>
          </a:prstGeom>
        </p:spPr>
        <p:txBody>
          <a:bodyPr wrap="square">
            <a:spAutoFit/>
          </a:bodyPr>
          <a:lstStyle/>
          <a:p>
            <a:pPr algn="ctr"/>
            <a:r>
              <a:rPr lang="en-US" sz="1200" dirty="0" smtClean="0"/>
              <a:t>EIA Journal entry</a:t>
            </a:r>
            <a:endParaRPr lang="en-US" sz="1200" dirty="0"/>
          </a:p>
        </p:txBody>
      </p:sp>
      <p:sp>
        <p:nvSpPr>
          <p:cNvPr id="75" name="TextBox 74"/>
          <p:cNvSpPr txBox="1"/>
          <p:nvPr/>
        </p:nvSpPr>
        <p:spPr>
          <a:xfrm rot="17830103">
            <a:off x="7609702" y="2756916"/>
            <a:ext cx="2577304" cy="523220"/>
          </a:xfrm>
          <a:prstGeom prst="rect">
            <a:avLst/>
          </a:prstGeom>
          <a:noFill/>
        </p:spPr>
        <p:txBody>
          <a:bodyPr wrap="square" rtlCol="0">
            <a:spAutoFit/>
          </a:bodyPr>
          <a:lstStyle/>
          <a:p>
            <a:r>
              <a:rPr lang="en-US" dirty="0" smtClean="0"/>
              <a:t>EIAS reporting &amp; JE migrated to </a:t>
            </a:r>
            <a:r>
              <a:rPr lang="en-US" dirty="0" err="1" smtClean="0"/>
              <a:t>EIAOnline</a:t>
            </a:r>
            <a:endParaRPr lang="en-US" dirty="0"/>
          </a:p>
        </p:txBody>
      </p:sp>
      <p:sp>
        <p:nvSpPr>
          <p:cNvPr id="76" name="TextBox 75"/>
          <p:cNvSpPr txBox="1"/>
          <p:nvPr/>
        </p:nvSpPr>
        <p:spPr>
          <a:xfrm rot="17830103">
            <a:off x="8571059" y="3173311"/>
            <a:ext cx="1490823" cy="523220"/>
          </a:xfrm>
          <a:prstGeom prst="rect">
            <a:avLst/>
          </a:prstGeom>
          <a:noFill/>
        </p:spPr>
        <p:txBody>
          <a:bodyPr wrap="square" rtlCol="0">
            <a:spAutoFit/>
          </a:bodyPr>
          <a:lstStyle/>
          <a:p>
            <a:r>
              <a:rPr lang="en-US" dirty="0" smtClean="0"/>
              <a:t>Under reengineering</a:t>
            </a:r>
            <a:endParaRPr lang="en-US" dirty="0"/>
          </a:p>
        </p:txBody>
      </p:sp>
      <p:cxnSp>
        <p:nvCxnSpPr>
          <p:cNvPr id="33" name="Straight Arrow Connector 32"/>
          <p:cNvCxnSpPr/>
          <p:nvPr/>
        </p:nvCxnSpPr>
        <p:spPr bwMode="auto">
          <a:xfrm>
            <a:off x="7924800" y="4876800"/>
            <a:ext cx="304800" cy="0"/>
          </a:xfrm>
          <a:prstGeom prst="straightConnector1">
            <a:avLst/>
          </a:prstGeom>
          <a:noFill/>
          <a:ln w="9525" cap="flat" cmpd="sng" algn="ctr">
            <a:solidFill>
              <a:schemeClr val="tx1"/>
            </a:solidFill>
            <a:prstDash val="solid"/>
            <a:round/>
            <a:headEnd type="none" w="med" len="med"/>
            <a:tailEnd type="arrow"/>
          </a:ln>
          <a:effectLst/>
        </p:spPr>
      </p:cxnSp>
      <p:sp>
        <p:nvSpPr>
          <p:cNvPr id="36" name="Rectangle 35"/>
          <p:cNvSpPr/>
          <p:nvPr/>
        </p:nvSpPr>
        <p:spPr>
          <a:xfrm>
            <a:off x="8153400" y="4724400"/>
            <a:ext cx="1066800" cy="276999"/>
          </a:xfrm>
          <a:prstGeom prst="rect">
            <a:avLst/>
          </a:prstGeom>
        </p:spPr>
        <p:txBody>
          <a:bodyPr wrap="square">
            <a:spAutoFit/>
          </a:bodyPr>
          <a:lstStyle/>
          <a:p>
            <a:pPr algn="ctr"/>
            <a:r>
              <a:rPr lang="en-US" sz="1200" dirty="0" err="1" smtClean="0"/>
              <a:t>EIAOnline</a:t>
            </a:r>
            <a:r>
              <a:rPr lang="en-US" sz="1200" dirty="0" smtClean="0"/>
              <a:t> JE</a:t>
            </a:r>
          </a:p>
        </p:txBody>
      </p:sp>
      <p:cxnSp>
        <p:nvCxnSpPr>
          <p:cNvPr id="40" name="Straight Connector 39"/>
          <p:cNvCxnSpPr/>
          <p:nvPr/>
        </p:nvCxnSpPr>
        <p:spPr bwMode="auto">
          <a:xfrm flipV="1">
            <a:off x="8686800" y="4343400"/>
            <a:ext cx="0" cy="304800"/>
          </a:xfrm>
          <a:prstGeom prst="line">
            <a:avLst/>
          </a:prstGeom>
          <a:noFill/>
          <a:ln w="9525" cap="flat" cmpd="sng" algn="ctr">
            <a:solidFill>
              <a:schemeClr val="tx1"/>
            </a:solidFill>
            <a:prstDash val="solid"/>
            <a:round/>
            <a:headEnd type="none" w="med" len="med"/>
            <a:tailEnd type="none" w="med" len="med"/>
          </a:ln>
          <a:effectLst/>
        </p:spPr>
      </p:cxnSp>
      <p:sp>
        <p:nvSpPr>
          <p:cNvPr id="44" name="TextBox 43"/>
          <p:cNvSpPr txBox="1"/>
          <p:nvPr/>
        </p:nvSpPr>
        <p:spPr>
          <a:xfrm>
            <a:off x="3352800" y="5410201"/>
            <a:ext cx="6019800" cy="307777"/>
          </a:xfrm>
          <a:prstGeom prst="rect">
            <a:avLst/>
          </a:prstGeom>
          <a:solidFill>
            <a:srgbClr val="92D050"/>
          </a:solidFill>
        </p:spPr>
        <p:txBody>
          <a:bodyPr wrap="square" rtlCol="0">
            <a:spAutoFit/>
          </a:bodyPr>
          <a:lstStyle/>
          <a:p>
            <a:r>
              <a:rPr lang="en-US" dirty="0" smtClean="0"/>
              <a:t>GEP established 1933 unitized 1958</a:t>
            </a:r>
          </a:p>
        </p:txBody>
      </p:sp>
      <p:sp>
        <p:nvSpPr>
          <p:cNvPr id="45" name="TextBox 44"/>
          <p:cNvSpPr txBox="1"/>
          <p:nvPr/>
        </p:nvSpPr>
        <p:spPr>
          <a:xfrm>
            <a:off x="5410200" y="5715000"/>
            <a:ext cx="3962400" cy="307777"/>
          </a:xfrm>
          <a:prstGeom prst="rect">
            <a:avLst/>
          </a:prstGeom>
          <a:solidFill>
            <a:srgbClr val="FF0000"/>
          </a:solidFill>
        </p:spPr>
        <p:txBody>
          <a:bodyPr wrap="square" rtlCol="0">
            <a:spAutoFit/>
          </a:bodyPr>
          <a:lstStyle/>
          <a:p>
            <a:r>
              <a:rPr lang="en-US" dirty="0" smtClean="0"/>
              <a:t>STIP established 1976</a:t>
            </a:r>
          </a:p>
        </p:txBody>
      </p:sp>
      <p:sp>
        <p:nvSpPr>
          <p:cNvPr id="47" name="TextBox 46"/>
          <p:cNvSpPr txBox="1"/>
          <p:nvPr/>
        </p:nvSpPr>
        <p:spPr>
          <a:xfrm>
            <a:off x="5791200" y="6019800"/>
            <a:ext cx="3048000" cy="307777"/>
          </a:xfrm>
          <a:prstGeom prst="rect">
            <a:avLst/>
          </a:prstGeom>
          <a:solidFill>
            <a:srgbClr val="FFFF00"/>
          </a:solidFill>
        </p:spPr>
        <p:txBody>
          <a:bodyPr wrap="square" rtlCol="0">
            <a:spAutoFit/>
          </a:bodyPr>
          <a:lstStyle/>
          <a:p>
            <a:r>
              <a:rPr lang="en-US" dirty="0" smtClean="0"/>
              <a:t>HIP established 1987 ended 2010</a:t>
            </a:r>
          </a:p>
        </p:txBody>
      </p:sp>
      <p:sp>
        <p:nvSpPr>
          <p:cNvPr id="48" name="TextBox 47"/>
          <p:cNvSpPr txBox="1"/>
          <p:nvPr/>
        </p:nvSpPr>
        <p:spPr>
          <a:xfrm>
            <a:off x="6172200" y="6324600"/>
            <a:ext cx="3200400" cy="307777"/>
          </a:xfrm>
          <a:prstGeom prst="rect">
            <a:avLst/>
          </a:prstGeom>
          <a:solidFill>
            <a:schemeClr val="accent1">
              <a:lumMod val="20000"/>
              <a:lumOff val="80000"/>
            </a:schemeClr>
          </a:solidFill>
        </p:spPr>
        <p:txBody>
          <a:bodyPr wrap="square" rtlCol="0">
            <a:spAutoFit/>
          </a:bodyPr>
          <a:lstStyle/>
          <a:p>
            <a:r>
              <a:rPr lang="en-US" dirty="0" smtClean="0"/>
              <a:t>UCRP established 2007</a:t>
            </a:r>
          </a:p>
        </p:txBody>
      </p:sp>
      <p:sp>
        <p:nvSpPr>
          <p:cNvPr id="49" name="TextBox 48"/>
          <p:cNvSpPr txBox="1"/>
          <p:nvPr/>
        </p:nvSpPr>
        <p:spPr>
          <a:xfrm>
            <a:off x="6629400" y="6629400"/>
            <a:ext cx="2743200" cy="307777"/>
          </a:xfrm>
          <a:prstGeom prst="rect">
            <a:avLst/>
          </a:prstGeom>
          <a:solidFill>
            <a:schemeClr val="accent5">
              <a:lumMod val="75000"/>
            </a:schemeClr>
          </a:solidFill>
        </p:spPr>
        <p:txBody>
          <a:bodyPr wrap="square" rtlCol="0">
            <a:spAutoFit/>
          </a:bodyPr>
          <a:lstStyle/>
          <a:p>
            <a:r>
              <a:rPr lang="en-US" dirty="0" smtClean="0"/>
              <a:t>TRIP established 2008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62000" y="838202"/>
            <a:ext cx="8686800" cy="288925"/>
          </a:xfrm>
        </p:spPr>
        <p:txBody>
          <a:bodyPr/>
          <a:lstStyle/>
          <a:p>
            <a:pPr lvl="1"/>
            <a:r>
              <a:rPr lang="en-US" sz="2400" dirty="0" smtClean="0"/>
              <a:t>Fiscal Year End (FYE) Closing Schedule :</a:t>
            </a:r>
            <a:r>
              <a:rPr lang="en-US" sz="2000" u="sng" dirty="0" smtClean="0">
                <a:solidFill>
                  <a:srgbClr val="00B050"/>
                </a:solidFill>
                <a:sym typeface="Wingdings" pitchFamily="2" charset="2"/>
              </a:rPr>
              <a:t/>
            </a:r>
            <a:br>
              <a:rPr lang="en-US" sz="2000" u="sng" dirty="0" smtClean="0">
                <a:solidFill>
                  <a:srgbClr val="00B050"/>
                </a:solidFill>
                <a:sym typeface="Wingdings" pitchFamily="2" charset="2"/>
              </a:rPr>
            </a:br>
            <a:endParaRPr lang="en-US" sz="2300" dirty="0" smtClean="0"/>
          </a:p>
        </p:txBody>
      </p:sp>
      <p:sp>
        <p:nvSpPr>
          <p:cNvPr id="12" name="Rectangle 11"/>
          <p:cNvSpPr>
            <a:spLocks noChangeArrowheads="1"/>
          </p:cNvSpPr>
          <p:nvPr/>
        </p:nvSpPr>
        <p:spPr bwMode="gray">
          <a:xfrm>
            <a:off x="1905000" y="3657600"/>
            <a:ext cx="7467600" cy="3429000"/>
          </a:xfrm>
          <a:prstGeom prst="rect">
            <a:avLst/>
          </a:prstGeom>
          <a:noFill/>
          <a:ln w="9525">
            <a:noFill/>
            <a:miter lim="800000"/>
            <a:headEnd/>
            <a:tailEnd/>
          </a:ln>
        </p:spPr>
        <p:txBody>
          <a:bodyPr lIns="91429" tIns="36571" rIns="36571" bIns="36571"/>
          <a:lstStyle/>
          <a:p>
            <a:pPr marL="915988" lvl="2" indent="-457200" algn="just" defTabSz="1019175" eaLnBrk="0" hangingPunct="0">
              <a:buClr>
                <a:schemeClr val="bg1">
                  <a:lumMod val="50000"/>
                </a:schemeClr>
              </a:buClr>
              <a:buSzPct val="125000"/>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endParaRPr lang="en-US" sz="2400" dirty="0" smtClean="0">
              <a:sym typeface="Wingdings" pitchFamily="2" charset="2"/>
            </a:endParaRPr>
          </a:p>
          <a:p>
            <a:pPr marL="915988" lvl="2" indent="-457200" algn="just" defTabSz="1019175" eaLnBrk="0" hangingPunct="0">
              <a:buClr>
                <a:schemeClr val="bg1">
                  <a:lumMod val="50000"/>
                </a:schemeClr>
              </a:buClr>
              <a:buSzPct val="125000"/>
            </a:pPr>
            <a:r>
              <a:rPr lang="en-US" sz="2000" dirty="0" smtClean="0">
                <a:sym typeface="Wingdings" pitchFamily="2" charset="2"/>
              </a:rPr>
              <a:t>      </a:t>
            </a:r>
          </a:p>
          <a:p>
            <a:pPr marL="915988" lvl="2" indent="-457200" algn="just" defTabSz="1019175" eaLnBrk="0" hangingPunct="0">
              <a:buClr>
                <a:schemeClr val="bg1">
                  <a:lumMod val="50000"/>
                </a:schemeClr>
              </a:buClr>
              <a:buSzPct val="125000"/>
              <a:buFont typeface="Trebuchet MS" pitchFamily="34" charset="0"/>
              <a:buChar char="—"/>
            </a:pPr>
            <a:endParaRPr lang="en-US" sz="2000" dirty="0" smtClean="0">
              <a:sym typeface="Wingdings" pitchFamily="2" charset="2"/>
            </a:endParaRPr>
          </a:p>
          <a:p>
            <a:pPr marL="915988" lvl="2" indent="-457200" algn="just" defTabSz="1019175" eaLnBrk="0" hangingPunct="0">
              <a:buClr>
                <a:schemeClr val="bg1">
                  <a:lumMod val="50000"/>
                </a:schemeClr>
              </a:buClr>
              <a:buSzPct val="125000"/>
              <a:buFont typeface="Trebuchet MS" pitchFamily="34" charset="0"/>
              <a:buChar char="—"/>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r>
              <a:rPr lang="en-US" sz="2000" dirty="0" smtClean="0">
                <a:sym typeface="Wingdings" pitchFamily="2" charset="2"/>
              </a:rPr>
              <a:t> </a:t>
            </a:r>
          </a:p>
          <a:p>
            <a:pPr marL="915988" lvl="2" indent="-457200" algn="just" defTabSz="1019175" eaLnBrk="0" hangingPunct="0">
              <a:buClr>
                <a:schemeClr val="bg1">
                  <a:lumMod val="50000"/>
                </a:schemeClr>
              </a:buClr>
              <a:buSzPct val="125000"/>
              <a:buFont typeface="Trebuchet MS" pitchFamily="34" charset="0"/>
              <a:buChar char="—"/>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r>
              <a:rPr lang="en-US" sz="2000" dirty="0" smtClean="0">
                <a:sym typeface="Wingdings" pitchFamily="2" charset="2"/>
              </a:rPr>
              <a:t> </a:t>
            </a:r>
          </a:p>
          <a:p>
            <a:pPr marL="915988" lvl="2" indent="-457200" algn="just" defTabSz="1019175" eaLnBrk="0" hangingPunct="0">
              <a:buClr>
                <a:schemeClr val="bg1">
                  <a:lumMod val="50000"/>
                </a:schemeClr>
              </a:buClr>
              <a:buSzPct val="125000"/>
            </a:pPr>
            <a:r>
              <a:rPr lang="en-US" sz="2000" dirty="0" smtClean="0">
                <a:sym typeface="Wingdings" pitchFamily="2" charset="2"/>
              </a:rPr>
              <a:t> </a:t>
            </a:r>
          </a:p>
          <a:p>
            <a:pPr marL="458788" lvl="1" indent="-457200" defTabSz="1019175" eaLnBrk="0" hangingPunct="0">
              <a:buClr>
                <a:schemeClr val="folHlink"/>
              </a:buClr>
              <a:buSzPct val="125000"/>
            </a:pPr>
            <a:endParaRPr lang="en-US" sz="2400" dirty="0" smtClean="0">
              <a:sym typeface="Wingdings" pitchFamily="2" charset="2"/>
            </a:endParaRPr>
          </a:p>
          <a:p>
            <a:pPr marL="458788" lvl="1" indent="-457200" defTabSz="1019175" eaLnBrk="0" hangingPunct="0">
              <a:buClr>
                <a:schemeClr val="folHlink"/>
              </a:buClr>
              <a:buSzPct val="125000"/>
            </a:pPr>
            <a:endParaRPr lang="en-US" sz="2400" dirty="0" smtClean="0">
              <a:sym typeface="Wingdings" pitchFamily="2" charset="2"/>
            </a:endParaRPr>
          </a:p>
        </p:txBody>
      </p:sp>
      <p:sp>
        <p:nvSpPr>
          <p:cNvPr id="4" name="TextBox 3"/>
          <p:cNvSpPr txBox="1"/>
          <p:nvPr/>
        </p:nvSpPr>
        <p:spPr>
          <a:xfrm>
            <a:off x="1371600" y="1371600"/>
            <a:ext cx="5029200" cy="4924425"/>
          </a:xfrm>
          <a:prstGeom prst="rect">
            <a:avLst/>
          </a:prstGeom>
          <a:noFill/>
        </p:spPr>
        <p:txBody>
          <a:bodyPr wrap="square" rtlCol="0">
            <a:spAutoFit/>
          </a:bodyPr>
          <a:lstStyle/>
          <a:p>
            <a:pPr>
              <a:buFont typeface="Wingdings" pitchFamily="2" charset="2"/>
              <a:buChar char="Ø"/>
            </a:pPr>
            <a:r>
              <a:rPr lang="en-US" sz="2000" dirty="0" smtClean="0"/>
              <a:t>There are appoximaly 102 closing steps for the EIA group.</a:t>
            </a:r>
          </a:p>
          <a:p>
            <a:pPr>
              <a:buFont typeface="Wingdings" pitchFamily="2" charset="2"/>
              <a:buChar char="Ø"/>
            </a:pPr>
            <a:endParaRPr lang="en-US" sz="2000" dirty="0" smtClean="0"/>
          </a:p>
          <a:p>
            <a:pPr>
              <a:buFont typeface="Wingdings" pitchFamily="2" charset="2"/>
              <a:buChar char="Ø"/>
            </a:pPr>
            <a:r>
              <a:rPr lang="en-US" sz="2000" dirty="0" smtClean="0"/>
              <a:t>Even though fiscal year ends on 6/30, we start preparing for the close starting in May of each year. </a:t>
            </a:r>
          </a:p>
          <a:p>
            <a:pPr>
              <a:buFont typeface="Wingdings" pitchFamily="2" charset="2"/>
              <a:buChar char="Ø"/>
            </a:pPr>
            <a:endParaRPr lang="en-US" sz="2000" dirty="0" smtClean="0"/>
          </a:p>
          <a:p>
            <a:pPr>
              <a:buFont typeface="Wingdings" pitchFamily="2" charset="2"/>
              <a:buChar char="Ø"/>
            </a:pPr>
            <a:r>
              <a:rPr lang="en-US" sz="2000" dirty="0" smtClean="0"/>
              <a:t> Our target is to close the fiscal year end along with Corporate Accounting group, campuses, and medical centers in Mid-September.  </a:t>
            </a:r>
          </a:p>
          <a:p>
            <a:pPr>
              <a:buFont typeface="Wingdings" pitchFamily="2" charset="2"/>
              <a:buChar char="Ø"/>
            </a:pPr>
            <a:endParaRPr lang="en-US" sz="2000" dirty="0" smtClean="0"/>
          </a:p>
          <a:p>
            <a:pPr>
              <a:buFont typeface="Wingdings" pitchFamily="2" charset="2"/>
              <a:buChar char="Ø"/>
            </a:pPr>
            <a:r>
              <a:rPr lang="en-US" sz="2000" dirty="0" smtClean="0"/>
              <a:t>We publish our FYE schedule on our </a:t>
            </a:r>
            <a:r>
              <a:rPr lang="en-US" sz="2000" dirty="0" err="1" smtClean="0"/>
              <a:t>EIAOnline</a:t>
            </a:r>
            <a:r>
              <a:rPr lang="en-US" sz="2000" dirty="0" smtClean="0"/>
              <a:t> Website: </a:t>
            </a:r>
          </a:p>
          <a:p>
            <a:pPr>
              <a:buFont typeface="Arial" pitchFamily="34" charset="0"/>
              <a:buChar char="•"/>
            </a:pPr>
            <a:endParaRPr lang="en-US" dirty="0" smtClean="0">
              <a:hlinkClick r:id="rId3"/>
            </a:endParaRPr>
          </a:p>
          <a:p>
            <a:pPr lvl="1"/>
            <a:r>
              <a:rPr lang="en-US" sz="2000" dirty="0" smtClean="0">
                <a:hlinkClick r:id="rId3"/>
              </a:rPr>
              <a:t>https://eias.ucop.edu/eias/</a:t>
            </a:r>
            <a:endParaRPr lang="en-US" sz="2000" dirty="0" smtClean="0"/>
          </a:p>
        </p:txBody>
      </p:sp>
      <p:pic>
        <p:nvPicPr>
          <p:cNvPr id="3080" name="Picture 8" descr="C:\Documents and Settings\hzhu\Local Settings\Temporary Internet Files\Content.IE5\4MNK24AB\MP900400735[1].jpg"/>
          <p:cNvPicPr>
            <a:picLocks noChangeAspect="1" noChangeArrowheads="1"/>
          </p:cNvPicPr>
          <p:nvPr/>
        </p:nvPicPr>
        <p:blipFill>
          <a:blip r:embed="rId4" cstate="print"/>
          <a:srcRect/>
          <a:stretch>
            <a:fillRect/>
          </a:stretch>
        </p:blipFill>
        <p:spPr bwMode="auto">
          <a:xfrm>
            <a:off x="6858000" y="1905000"/>
            <a:ext cx="2286000" cy="31211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rot="1216817">
            <a:off x="6203133" y="5469400"/>
            <a:ext cx="2819400" cy="1562100"/>
          </a:xfrm>
          <a:prstGeom prst="rect">
            <a:avLst/>
          </a:prstGeom>
          <a:noFill/>
          <a:ln w="9525">
            <a:noFill/>
            <a:miter lim="800000"/>
            <a:headEnd/>
            <a:tailEnd/>
          </a:ln>
        </p:spPr>
      </p:pic>
      <p:sp>
        <p:nvSpPr>
          <p:cNvPr id="2" name="Title 1"/>
          <p:cNvSpPr>
            <a:spLocks noGrp="1"/>
          </p:cNvSpPr>
          <p:nvPr>
            <p:ph type="title"/>
          </p:nvPr>
        </p:nvSpPr>
        <p:spPr>
          <a:xfrm>
            <a:off x="990600" y="533400"/>
            <a:ext cx="7313611" cy="612775"/>
          </a:xfrm>
        </p:spPr>
        <p:txBody>
          <a:bodyPr/>
          <a:lstStyle/>
          <a:p>
            <a:r>
              <a:rPr lang="en-US" dirty="0" smtClean="0"/>
              <a:t>	Terminology Highlights</a:t>
            </a:r>
            <a:endParaRPr lang="en-US" dirty="0"/>
          </a:p>
        </p:txBody>
      </p:sp>
      <p:sp>
        <p:nvSpPr>
          <p:cNvPr id="3" name="TextBox 2"/>
          <p:cNvSpPr txBox="1"/>
          <p:nvPr/>
        </p:nvSpPr>
        <p:spPr>
          <a:xfrm>
            <a:off x="838200" y="1828801"/>
            <a:ext cx="8610600" cy="4093428"/>
          </a:xfrm>
          <a:prstGeom prst="rect">
            <a:avLst/>
          </a:prstGeom>
          <a:noFill/>
        </p:spPr>
        <p:txBody>
          <a:bodyPr wrap="square" rtlCol="0">
            <a:spAutoFit/>
          </a:bodyPr>
          <a:lstStyle/>
          <a:p>
            <a:pPr algn="just"/>
            <a:r>
              <a:rPr lang="en-US" sz="2000" dirty="0" smtClean="0"/>
              <a:t>A </a:t>
            </a:r>
            <a:r>
              <a:rPr lang="en-US" sz="2000" b="1" dirty="0" smtClean="0"/>
              <a:t>True endowment</a:t>
            </a:r>
            <a:r>
              <a:rPr lang="en-US" sz="2000" dirty="0" smtClean="0"/>
              <a:t> (TE) is a transfer of money or property donated to the University whose donor has stipulated the fund principal must remain inviolate and only the payout may be expended or alternatively reinvested. This allows for the donation to have an impact over a longer period of time than if it were spent for current use all at once. </a:t>
            </a:r>
          </a:p>
          <a:p>
            <a:pPr algn="just"/>
            <a:endParaRPr lang="en-US" sz="2000" dirty="0" smtClean="0"/>
          </a:p>
          <a:p>
            <a:pPr algn="just"/>
            <a:r>
              <a:rPr lang="en-US" sz="2000" dirty="0" smtClean="0"/>
              <a:t>By contrast, a </a:t>
            </a:r>
            <a:r>
              <a:rPr lang="en-US" sz="2000" b="1" dirty="0" smtClean="0"/>
              <a:t>Fund Functioning as an Endowment </a:t>
            </a:r>
            <a:r>
              <a:rPr lang="en-US" sz="2000" dirty="0" smtClean="0"/>
              <a:t>(FFE), is a fund where the fund principal is set aside to be invested in the manner of an endowment. The principal is held inviolate, however, as there are no legal restrictions on expenditure of principal, the decision to hold principal inviolate may be overturned with donor or administrative permission.</a:t>
            </a:r>
          </a:p>
          <a:p>
            <a:endParaRPr lang="en-US" sz="2000" dirty="0" smtClean="0"/>
          </a:p>
        </p:txBody>
      </p:sp>
      <p:sp>
        <p:nvSpPr>
          <p:cNvPr id="4" name="TextBox 3"/>
          <p:cNvSpPr txBox="1"/>
          <p:nvPr/>
        </p:nvSpPr>
        <p:spPr>
          <a:xfrm>
            <a:off x="4800600" y="3048000"/>
            <a:ext cx="2438400" cy="646331"/>
          </a:xfrm>
          <a:prstGeom prst="rect">
            <a:avLst/>
          </a:prstGeom>
          <a:noFill/>
        </p:spPr>
        <p:txBody>
          <a:bodyPr wrap="square" rtlCol="0">
            <a:spAutoFit/>
          </a:bodyPr>
          <a:lstStyle/>
          <a:p>
            <a:r>
              <a:rPr lang="en-US" sz="1800" b="1" dirty="0" smtClean="0"/>
              <a:t> </a:t>
            </a:r>
          </a:p>
          <a:p>
            <a:endParaRPr lang="en-US" sz="1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Jowu\Local Settings\Temporary Internet Files\Content.IE5\823N2O2B\MP900438804[1].jpg"/>
          <p:cNvPicPr>
            <a:picLocks noChangeAspect="1" noChangeArrowheads="1"/>
          </p:cNvPicPr>
          <p:nvPr/>
        </p:nvPicPr>
        <p:blipFill>
          <a:blip r:embed="rId2" cstate="print"/>
          <a:srcRect/>
          <a:stretch>
            <a:fillRect/>
          </a:stretch>
        </p:blipFill>
        <p:spPr bwMode="auto">
          <a:xfrm>
            <a:off x="1981200" y="1600200"/>
            <a:ext cx="6096000" cy="4572000"/>
          </a:xfrm>
          <a:prstGeom prst="rect">
            <a:avLst/>
          </a:prstGeom>
          <a:noFill/>
        </p:spPr>
      </p:pic>
      <p:sp>
        <p:nvSpPr>
          <p:cNvPr id="9" name="Rectangle 2"/>
          <p:cNvSpPr>
            <a:spLocks noGrp="1" noChangeArrowheads="1"/>
          </p:cNvSpPr>
          <p:nvPr>
            <p:ph type="title"/>
          </p:nvPr>
        </p:nvSpPr>
        <p:spPr>
          <a:xfrm>
            <a:off x="762000" y="838202"/>
            <a:ext cx="8686800" cy="288925"/>
          </a:xfrm>
        </p:spPr>
        <p:txBody>
          <a:bodyPr/>
          <a:lstStyle/>
          <a:p>
            <a:pPr lvl="1"/>
            <a:r>
              <a:rPr lang="en-US" sz="2400" dirty="0" smtClean="0"/>
              <a:t>Fiscal Closing 2011-2012</a:t>
            </a:r>
            <a:r>
              <a:rPr lang="en-US" sz="2000" u="sng" dirty="0" smtClean="0">
                <a:solidFill>
                  <a:srgbClr val="00B050"/>
                </a:solidFill>
                <a:sym typeface="Wingdings" pitchFamily="2" charset="2"/>
              </a:rPr>
              <a:t/>
            </a:r>
            <a:br>
              <a:rPr lang="en-US" sz="2000" u="sng" dirty="0" smtClean="0">
                <a:solidFill>
                  <a:srgbClr val="00B050"/>
                </a:solidFill>
                <a:sym typeface="Wingdings" pitchFamily="2" charset="2"/>
              </a:rPr>
            </a:br>
            <a:endParaRPr lang="en-US" sz="2300" dirty="0" smtClean="0"/>
          </a:p>
        </p:txBody>
      </p:sp>
      <p:sp>
        <p:nvSpPr>
          <p:cNvPr id="12" name="Rectangle 11"/>
          <p:cNvSpPr>
            <a:spLocks noChangeArrowheads="1"/>
          </p:cNvSpPr>
          <p:nvPr/>
        </p:nvSpPr>
        <p:spPr bwMode="gray">
          <a:xfrm>
            <a:off x="1143000" y="1219200"/>
            <a:ext cx="7924800" cy="5791200"/>
          </a:xfrm>
          <a:prstGeom prst="rect">
            <a:avLst/>
          </a:prstGeom>
          <a:noFill/>
          <a:ln w="9525">
            <a:noFill/>
            <a:miter lim="800000"/>
            <a:headEnd/>
            <a:tailEnd/>
          </a:ln>
        </p:spPr>
        <p:txBody>
          <a:bodyPr lIns="91429" tIns="36571" rIns="36571" bIns="36571"/>
          <a:lstStyle/>
          <a:p>
            <a:pPr marL="458788" lvl="1" indent="-457200" defTabSz="1019175" eaLnBrk="0" hangingPunct="0">
              <a:buClr>
                <a:schemeClr val="folHlink"/>
              </a:buClr>
              <a:buSzPct val="125000"/>
            </a:pPr>
            <a:r>
              <a:rPr lang="en-US" sz="2400" dirty="0" smtClean="0">
                <a:solidFill>
                  <a:srgbClr val="00B050"/>
                </a:solidFill>
                <a:sym typeface="Wingdings" pitchFamily="2" charset="2"/>
              </a:rPr>
              <a:t>During fiscal year end these dogs are </a:t>
            </a:r>
          </a:p>
          <a:p>
            <a:pPr marL="458788" lvl="1" indent="-457200" defTabSz="1019175" eaLnBrk="0" hangingPunct="0">
              <a:buClr>
                <a:schemeClr val="folHlink"/>
              </a:buClr>
              <a:buSzPct val="125000"/>
            </a:pPr>
            <a:r>
              <a:rPr lang="en-US" sz="2400" dirty="0" smtClean="0">
                <a:solidFill>
                  <a:srgbClr val="00B050"/>
                </a:solidFill>
                <a:sym typeface="Wingdings" pitchFamily="2" charset="2"/>
              </a:rPr>
              <a:t>looking for their EIA owners &amp; in need</a:t>
            </a:r>
          </a:p>
          <a:p>
            <a:pPr marL="458788" lvl="1" indent="-457200" defTabSz="1019175" eaLnBrk="0" hangingPunct="0">
              <a:buClr>
                <a:schemeClr val="folHlink"/>
              </a:buClr>
              <a:buSzPct val="125000"/>
            </a:pPr>
            <a:r>
              <a:rPr lang="en-US" sz="2400" dirty="0" smtClean="0">
                <a:solidFill>
                  <a:srgbClr val="00B050"/>
                </a:solidFill>
                <a:sym typeface="Wingdings" pitchFamily="2" charset="2"/>
              </a:rPr>
              <a:t>of attention!</a:t>
            </a:r>
          </a:p>
          <a:p>
            <a:pPr marL="458788" lvl="1" indent="-457200" defTabSz="1019175" eaLnBrk="0" hangingPunct="0">
              <a:buClr>
                <a:schemeClr val="folHlink"/>
              </a:buClr>
              <a:buSzPct val="125000"/>
            </a:pPr>
            <a:endParaRPr lang="en-US" sz="2400" dirty="0" smtClean="0">
              <a:sym typeface="Wingdings" pitchFamily="2" charset="2"/>
            </a:endParaRPr>
          </a:p>
          <a:p>
            <a:pPr marL="458788" lvl="1" indent="-457200" defTabSz="1019175" eaLnBrk="0" hangingPunct="0">
              <a:buClr>
                <a:schemeClr val="folHlink"/>
              </a:buClr>
              <a:buSzPct val="125000"/>
            </a:pPr>
            <a:endParaRPr lang="en-US" sz="2400" dirty="0" smtClean="0">
              <a:sym typeface="Wingdings" pitchFamily="2" charset="2"/>
            </a:endParaRPr>
          </a:p>
          <a:p>
            <a:pPr marL="458788" lvl="1" indent="-457200" defTabSz="1019175" eaLnBrk="0" hangingPunct="0">
              <a:buClr>
                <a:schemeClr val="folHlink"/>
              </a:buClr>
              <a:buSzPct val="125000"/>
            </a:pPr>
            <a:endParaRPr lang="en-US" sz="2400" dirty="0" smtClean="0">
              <a:sym typeface="Wingdings" pitchFamily="2" charset="2"/>
            </a:endParaRPr>
          </a:p>
          <a:p>
            <a:pPr marL="458788" lvl="1" indent="-457200" defTabSz="1019175" eaLnBrk="0" hangingPunct="0">
              <a:buClr>
                <a:schemeClr val="folHlink"/>
              </a:buClr>
              <a:buSzPct val="125000"/>
            </a:pPr>
            <a:endParaRPr lang="en-US" sz="2400" dirty="0" smtClean="0">
              <a:sym typeface="Wingdings" pitchFamily="2" charset="2"/>
            </a:endParaRPr>
          </a:p>
          <a:p>
            <a:pPr marL="458788" lvl="1" indent="-457200" defTabSz="1019175" eaLnBrk="0" hangingPunct="0">
              <a:buClr>
                <a:schemeClr val="folHlink"/>
              </a:buClr>
              <a:buSzPct val="125000"/>
            </a:pPr>
            <a:endParaRPr lang="en-US" sz="2400" dirty="0" smtClean="0">
              <a:sym typeface="Wingdings" pitchFamily="2" charset="2"/>
            </a:endParaRPr>
          </a:p>
          <a:p>
            <a:pPr marL="458788" lvl="1" indent="-457200" defTabSz="1019175" eaLnBrk="0" hangingPunct="0">
              <a:buClr>
                <a:schemeClr val="folHlink"/>
              </a:buClr>
              <a:buSzPct val="125000"/>
            </a:pPr>
            <a:endParaRPr lang="en-US" sz="2400" dirty="0" smtClean="0">
              <a:sym typeface="Wingdings" pitchFamily="2" charset="2"/>
            </a:endParaRPr>
          </a:p>
          <a:p>
            <a:pPr marL="458788" lvl="1" indent="-457200" defTabSz="1019175" eaLnBrk="0" hangingPunct="0">
              <a:buClr>
                <a:schemeClr val="folHlink"/>
              </a:buClr>
              <a:buSzPct val="125000"/>
            </a:pPr>
            <a:endParaRPr lang="en-US" sz="2400" dirty="0" smtClean="0">
              <a:sym typeface="Wingdings" pitchFamily="2" charset="2"/>
            </a:endParaRPr>
          </a:p>
          <a:p>
            <a:pPr marL="458788" lvl="1" indent="-457200" defTabSz="1019175" eaLnBrk="0" hangingPunct="0">
              <a:buClr>
                <a:schemeClr val="folHlink"/>
              </a:buClr>
              <a:buSzPct val="125000"/>
            </a:pPr>
            <a:endParaRPr lang="en-US" sz="2400" dirty="0" smtClean="0">
              <a:sym typeface="Wingdings" pitchFamily="2" charset="2"/>
            </a:endParaRPr>
          </a:p>
          <a:p>
            <a:pPr marL="458788" lvl="1" indent="-457200" defTabSz="1019175" eaLnBrk="0" hangingPunct="0">
              <a:buClr>
                <a:schemeClr val="folHlink"/>
              </a:buClr>
              <a:buSzPct val="125000"/>
            </a:pPr>
            <a:endParaRPr lang="en-US" sz="2400" dirty="0" smtClean="0">
              <a:sym typeface="Wingdings" pitchFamily="2" charset="2"/>
            </a:endParaRPr>
          </a:p>
          <a:p>
            <a:pPr marL="458788" lvl="1" indent="-457200" defTabSz="1019175" eaLnBrk="0" hangingPunct="0">
              <a:buClr>
                <a:schemeClr val="folHlink"/>
              </a:buClr>
              <a:buSzPct val="125000"/>
            </a:pPr>
            <a:endParaRPr lang="en-US" sz="2400" dirty="0" smtClean="0">
              <a:sym typeface="Wingdings" pitchFamily="2" charset="2"/>
            </a:endParaRPr>
          </a:p>
          <a:p>
            <a:pPr marL="458788" lvl="1" indent="-457200" defTabSz="1019175" eaLnBrk="0" hangingPunct="0">
              <a:buClr>
                <a:schemeClr val="folHlink"/>
              </a:buClr>
              <a:buSzPct val="125000"/>
            </a:pPr>
            <a:endParaRPr lang="en-US" sz="2400" dirty="0" smtClean="0">
              <a:sym typeface="Wingdings" pitchFamily="2" charset="2"/>
            </a:endParaRPr>
          </a:p>
          <a:p>
            <a:pPr marL="458788" lvl="1" indent="-457200" defTabSz="1019175" eaLnBrk="0" hangingPunct="0">
              <a:buClr>
                <a:schemeClr val="folHlink"/>
              </a:buClr>
              <a:buSzPct val="125000"/>
            </a:pPr>
            <a:r>
              <a:rPr lang="en-US" sz="2400" dirty="0" err="1" smtClean="0">
                <a:solidFill>
                  <a:srgbClr val="00B050"/>
                </a:solidFill>
                <a:sym typeface="Wingdings" pitchFamily="2" charset="2"/>
              </a:rPr>
              <a:t>Arf</a:t>
            </a:r>
            <a:r>
              <a:rPr lang="en-US" sz="2400" dirty="0" smtClean="0">
                <a:solidFill>
                  <a:srgbClr val="00B050"/>
                </a:solidFill>
                <a:sym typeface="Wingdings" pitchFamily="2" charset="2"/>
              </a:rPr>
              <a:t>.  Woof.  Woof.  Bark.  </a:t>
            </a:r>
            <a:r>
              <a:rPr lang="en-US" sz="2400" dirty="0" err="1" smtClean="0">
                <a:solidFill>
                  <a:srgbClr val="00B050"/>
                </a:solidFill>
                <a:sym typeface="Wingdings" pitchFamily="2" charset="2"/>
              </a:rPr>
              <a:t>Awooo</a:t>
            </a:r>
            <a:r>
              <a:rPr lang="en-US" sz="2400" dirty="0" smtClean="0">
                <a:solidFill>
                  <a:srgbClr val="00B050"/>
                </a:solidFill>
                <a:sym typeface="Wingdings" pitchFamily="2" charset="2"/>
              </a:rPr>
              <a:t>.</a:t>
            </a:r>
          </a:p>
        </p:txBody>
      </p:sp>
      <p:pic>
        <p:nvPicPr>
          <p:cNvPr id="3079" name="Picture 7"/>
          <p:cNvPicPr>
            <a:picLocks noChangeAspect="1" noChangeArrowheads="1"/>
          </p:cNvPicPr>
          <p:nvPr/>
        </p:nvPicPr>
        <p:blipFill>
          <a:blip r:embed="rId3" cstate="print"/>
          <a:srcRect/>
          <a:stretch>
            <a:fillRect/>
          </a:stretch>
        </p:blipFill>
        <p:spPr bwMode="auto">
          <a:xfrm>
            <a:off x="7467600" y="685800"/>
            <a:ext cx="2447474" cy="1838325"/>
          </a:xfrm>
          <a:prstGeom prst="rect">
            <a:avLst/>
          </a:prstGeom>
          <a:noFill/>
          <a:ln w="9525">
            <a:noFill/>
            <a:miter lim="800000"/>
            <a:headEnd/>
            <a:tailEnd/>
          </a:ln>
        </p:spPr>
      </p:pic>
      <p:pic>
        <p:nvPicPr>
          <p:cNvPr id="3080" name="Picture 8"/>
          <p:cNvPicPr>
            <a:picLocks noChangeAspect="1" noChangeArrowheads="1"/>
          </p:cNvPicPr>
          <p:nvPr/>
        </p:nvPicPr>
        <p:blipFill>
          <a:blip r:embed="rId4" cstate="print"/>
          <a:srcRect/>
          <a:stretch>
            <a:fillRect/>
          </a:stretch>
        </p:blipFill>
        <p:spPr bwMode="auto">
          <a:xfrm>
            <a:off x="7467600" y="5715000"/>
            <a:ext cx="2179320" cy="1634490"/>
          </a:xfrm>
          <a:prstGeom prst="rect">
            <a:avLst/>
          </a:prstGeom>
          <a:noFill/>
          <a:ln w="9525">
            <a:noFill/>
            <a:miter lim="800000"/>
            <a:headEnd/>
            <a:tailEnd/>
          </a:ln>
        </p:spPr>
      </p:pic>
      <p:pic>
        <p:nvPicPr>
          <p:cNvPr id="3081" name="Picture 9"/>
          <p:cNvPicPr>
            <a:picLocks noChangeAspect="1" noChangeArrowheads="1"/>
          </p:cNvPicPr>
          <p:nvPr/>
        </p:nvPicPr>
        <p:blipFill>
          <a:blip r:embed="rId5" cstate="print"/>
          <a:srcRect/>
          <a:stretch>
            <a:fillRect/>
          </a:stretch>
        </p:blipFill>
        <p:spPr bwMode="auto">
          <a:xfrm>
            <a:off x="7924800" y="3048000"/>
            <a:ext cx="1537907" cy="2057400"/>
          </a:xfrm>
          <a:prstGeom prst="rect">
            <a:avLst/>
          </a:prstGeom>
          <a:noFill/>
          <a:ln w="9525">
            <a:noFill/>
            <a:miter lim="800000"/>
            <a:headEnd/>
            <a:tailEnd/>
          </a:ln>
        </p:spPr>
      </p:pic>
      <p:pic>
        <p:nvPicPr>
          <p:cNvPr id="3082" name="Picture 10"/>
          <p:cNvPicPr>
            <a:picLocks noChangeAspect="1" noChangeArrowheads="1"/>
          </p:cNvPicPr>
          <p:nvPr/>
        </p:nvPicPr>
        <p:blipFill>
          <a:blip r:embed="rId6" cstate="print"/>
          <a:srcRect/>
          <a:stretch>
            <a:fillRect/>
          </a:stretch>
        </p:blipFill>
        <p:spPr bwMode="auto">
          <a:xfrm>
            <a:off x="990600" y="4114800"/>
            <a:ext cx="1219200" cy="14630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amond(in)">
                                      <p:cBhvr>
                                        <p:cTn id="7" dur="2000"/>
                                        <p:tgtEl>
                                          <p:spTgt spid="12">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diamond(in)">
                                      <p:cBhvr>
                                        <p:cTn id="10" dur="2000"/>
                                        <p:tgtEl>
                                          <p:spTgt spid="12">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diamond(in)">
                                      <p:cBhvr>
                                        <p:cTn id="13" dur="2000"/>
                                        <p:tgtEl>
                                          <p:spTgt spid="1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3082"/>
                                        </p:tgtEl>
                                        <p:attrNameLst>
                                          <p:attrName>style.visibility</p:attrName>
                                        </p:attrNameLst>
                                      </p:cBhvr>
                                      <p:to>
                                        <p:strVal val="visible"/>
                                      </p:to>
                                    </p:set>
                                    <p:anim calcmode="lin" valueType="num">
                                      <p:cBhvr additive="base">
                                        <p:cTn id="18" dur="5000" fill="hold"/>
                                        <p:tgtEl>
                                          <p:spTgt spid="3082"/>
                                        </p:tgtEl>
                                        <p:attrNameLst>
                                          <p:attrName>ppt_x</p:attrName>
                                        </p:attrNameLst>
                                      </p:cBhvr>
                                      <p:tavLst>
                                        <p:tav tm="0">
                                          <p:val>
                                            <p:strVal val="#ppt_x"/>
                                          </p:val>
                                        </p:tav>
                                        <p:tav tm="100000">
                                          <p:val>
                                            <p:strVal val="#ppt_x"/>
                                          </p:val>
                                        </p:tav>
                                      </p:tavLst>
                                    </p:anim>
                                    <p:anim calcmode="lin" valueType="num">
                                      <p:cBhvr additive="base">
                                        <p:cTn id="19" dur="5000" fill="hold"/>
                                        <p:tgtEl>
                                          <p:spTgt spid="3082"/>
                                        </p:tgtEl>
                                        <p:attrNameLst>
                                          <p:attrName>ppt_y</p:attrName>
                                        </p:attrNameLst>
                                      </p:cBhvr>
                                      <p:tavLst>
                                        <p:tav tm="0">
                                          <p:val>
                                            <p:strVal val="1+#ppt_h/2"/>
                                          </p:val>
                                        </p:tav>
                                        <p:tav tm="100000">
                                          <p:val>
                                            <p:strVal val="#ppt_y"/>
                                          </p:val>
                                        </p:tav>
                                      </p:tavLst>
                                    </p:anim>
                                  </p:childTnLst>
                                </p:cTn>
                              </p:par>
                              <p:par>
                                <p:cTn id="20" presetID="7"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0" fill="hold"/>
                                        <p:tgtEl>
                                          <p:spTgt spid="3075"/>
                                        </p:tgtEl>
                                        <p:attrNameLst>
                                          <p:attrName>ppt_x</p:attrName>
                                        </p:attrNameLst>
                                      </p:cBhvr>
                                      <p:tavLst>
                                        <p:tav tm="0">
                                          <p:val>
                                            <p:strVal val="#ppt_x"/>
                                          </p:val>
                                        </p:tav>
                                        <p:tav tm="100000">
                                          <p:val>
                                            <p:strVal val="#ppt_x"/>
                                          </p:val>
                                        </p:tav>
                                      </p:tavLst>
                                    </p:anim>
                                    <p:anim calcmode="lin" valueType="num">
                                      <p:cBhvr additive="base">
                                        <p:cTn id="23" dur="5000" fill="hold"/>
                                        <p:tgtEl>
                                          <p:spTgt spid="3075"/>
                                        </p:tgtEl>
                                        <p:attrNameLst>
                                          <p:attrName>ppt_y</p:attrName>
                                        </p:attrNameLst>
                                      </p:cBhvr>
                                      <p:tavLst>
                                        <p:tav tm="0">
                                          <p:val>
                                            <p:strVal val="1+#ppt_h/2"/>
                                          </p:val>
                                        </p:tav>
                                        <p:tav tm="100000">
                                          <p:val>
                                            <p:strVal val="#ppt_y"/>
                                          </p:val>
                                        </p:tav>
                                      </p:tavLst>
                                    </p:anim>
                                  </p:childTnLst>
                                </p:cTn>
                              </p:par>
                              <p:par>
                                <p:cTn id="24" presetID="7" presetClass="entr" presetSubtype="4" fill="hold" nodeType="withEffect">
                                  <p:stCondLst>
                                    <p:cond delay="0"/>
                                  </p:stCondLst>
                                  <p:childTnLst>
                                    <p:set>
                                      <p:cBhvr>
                                        <p:cTn id="25" dur="1" fill="hold">
                                          <p:stCondLst>
                                            <p:cond delay="0"/>
                                          </p:stCondLst>
                                        </p:cTn>
                                        <p:tgtEl>
                                          <p:spTgt spid="3081"/>
                                        </p:tgtEl>
                                        <p:attrNameLst>
                                          <p:attrName>style.visibility</p:attrName>
                                        </p:attrNameLst>
                                      </p:cBhvr>
                                      <p:to>
                                        <p:strVal val="visible"/>
                                      </p:to>
                                    </p:set>
                                    <p:anim calcmode="lin" valueType="num">
                                      <p:cBhvr additive="base">
                                        <p:cTn id="26" dur="5000" fill="hold"/>
                                        <p:tgtEl>
                                          <p:spTgt spid="3081"/>
                                        </p:tgtEl>
                                        <p:attrNameLst>
                                          <p:attrName>ppt_x</p:attrName>
                                        </p:attrNameLst>
                                      </p:cBhvr>
                                      <p:tavLst>
                                        <p:tav tm="0">
                                          <p:val>
                                            <p:strVal val="#ppt_x"/>
                                          </p:val>
                                        </p:tav>
                                        <p:tav tm="100000">
                                          <p:val>
                                            <p:strVal val="#ppt_x"/>
                                          </p:val>
                                        </p:tav>
                                      </p:tavLst>
                                    </p:anim>
                                    <p:anim calcmode="lin" valueType="num">
                                      <p:cBhvr additive="base">
                                        <p:cTn id="27" dur="5000" fill="hold"/>
                                        <p:tgtEl>
                                          <p:spTgt spid="3081"/>
                                        </p:tgtEl>
                                        <p:attrNameLst>
                                          <p:attrName>ppt_y</p:attrName>
                                        </p:attrNameLst>
                                      </p:cBhvr>
                                      <p:tavLst>
                                        <p:tav tm="0">
                                          <p:val>
                                            <p:strVal val="1+#ppt_h/2"/>
                                          </p:val>
                                        </p:tav>
                                        <p:tav tm="100000">
                                          <p:val>
                                            <p:strVal val="#ppt_y"/>
                                          </p:val>
                                        </p:tav>
                                      </p:tavLst>
                                    </p:anim>
                                  </p:childTnLst>
                                </p:cTn>
                              </p:par>
                              <p:par>
                                <p:cTn id="28" presetID="7" presetClass="entr" presetSubtype="4" fill="hold" nodeType="withEffect">
                                  <p:stCondLst>
                                    <p:cond delay="0"/>
                                  </p:stCondLst>
                                  <p:childTnLst>
                                    <p:set>
                                      <p:cBhvr>
                                        <p:cTn id="29" dur="1" fill="hold">
                                          <p:stCondLst>
                                            <p:cond delay="0"/>
                                          </p:stCondLst>
                                        </p:cTn>
                                        <p:tgtEl>
                                          <p:spTgt spid="3080"/>
                                        </p:tgtEl>
                                        <p:attrNameLst>
                                          <p:attrName>style.visibility</p:attrName>
                                        </p:attrNameLst>
                                      </p:cBhvr>
                                      <p:to>
                                        <p:strVal val="visible"/>
                                      </p:to>
                                    </p:set>
                                    <p:anim calcmode="lin" valueType="num">
                                      <p:cBhvr additive="base">
                                        <p:cTn id="30" dur="5000" fill="hold"/>
                                        <p:tgtEl>
                                          <p:spTgt spid="3080"/>
                                        </p:tgtEl>
                                        <p:attrNameLst>
                                          <p:attrName>ppt_x</p:attrName>
                                        </p:attrNameLst>
                                      </p:cBhvr>
                                      <p:tavLst>
                                        <p:tav tm="0">
                                          <p:val>
                                            <p:strVal val="#ppt_x"/>
                                          </p:val>
                                        </p:tav>
                                        <p:tav tm="100000">
                                          <p:val>
                                            <p:strVal val="#ppt_x"/>
                                          </p:val>
                                        </p:tav>
                                      </p:tavLst>
                                    </p:anim>
                                    <p:anim calcmode="lin" valueType="num">
                                      <p:cBhvr additive="base">
                                        <p:cTn id="31" dur="5000" fill="hold"/>
                                        <p:tgtEl>
                                          <p:spTgt spid="3080"/>
                                        </p:tgtEl>
                                        <p:attrNameLst>
                                          <p:attrName>ppt_y</p:attrName>
                                        </p:attrNameLst>
                                      </p:cBhvr>
                                      <p:tavLst>
                                        <p:tav tm="0">
                                          <p:val>
                                            <p:strVal val="1+#ppt_h/2"/>
                                          </p:val>
                                        </p:tav>
                                        <p:tav tm="100000">
                                          <p:val>
                                            <p:strVal val="#ppt_y"/>
                                          </p:val>
                                        </p:tav>
                                      </p:tavLst>
                                    </p:anim>
                                  </p:childTnLst>
                                </p:cTn>
                              </p:par>
                              <p:par>
                                <p:cTn id="32" presetID="7" presetClass="entr" presetSubtype="4" fill="hold" nodeType="withEffect">
                                  <p:stCondLst>
                                    <p:cond delay="0"/>
                                  </p:stCondLst>
                                  <p:childTnLst>
                                    <p:set>
                                      <p:cBhvr>
                                        <p:cTn id="33" dur="1" fill="hold">
                                          <p:stCondLst>
                                            <p:cond delay="0"/>
                                          </p:stCondLst>
                                        </p:cTn>
                                        <p:tgtEl>
                                          <p:spTgt spid="3079"/>
                                        </p:tgtEl>
                                        <p:attrNameLst>
                                          <p:attrName>style.visibility</p:attrName>
                                        </p:attrNameLst>
                                      </p:cBhvr>
                                      <p:to>
                                        <p:strVal val="visible"/>
                                      </p:to>
                                    </p:set>
                                    <p:anim calcmode="lin" valueType="num">
                                      <p:cBhvr additive="base">
                                        <p:cTn id="34" dur="5000" fill="hold"/>
                                        <p:tgtEl>
                                          <p:spTgt spid="3079"/>
                                        </p:tgtEl>
                                        <p:attrNameLst>
                                          <p:attrName>ppt_x</p:attrName>
                                        </p:attrNameLst>
                                      </p:cBhvr>
                                      <p:tavLst>
                                        <p:tav tm="0">
                                          <p:val>
                                            <p:strVal val="#ppt_x"/>
                                          </p:val>
                                        </p:tav>
                                        <p:tav tm="100000">
                                          <p:val>
                                            <p:strVal val="#ppt_x"/>
                                          </p:val>
                                        </p:tav>
                                      </p:tavLst>
                                    </p:anim>
                                    <p:anim calcmode="lin" valueType="num">
                                      <p:cBhvr additive="base">
                                        <p:cTn id="35" dur="50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57200"/>
            <a:ext cx="5257799" cy="461665"/>
          </a:xfrm>
          <a:prstGeom prst="rect">
            <a:avLst/>
          </a:prstGeom>
          <a:noFill/>
        </p:spPr>
        <p:txBody>
          <a:bodyPr wrap="square" rtlCol="0">
            <a:spAutoFit/>
          </a:bodyPr>
          <a:lstStyle/>
          <a:p>
            <a:r>
              <a:rPr lang="en-US" sz="2300" b="1" dirty="0" smtClean="0"/>
              <a:t>How Can We Help Each Other?</a:t>
            </a:r>
            <a:endParaRPr lang="en-US" sz="2300" b="1" dirty="0"/>
          </a:p>
        </p:txBody>
      </p:sp>
      <p:sp>
        <p:nvSpPr>
          <p:cNvPr id="4" name="TextBox 3"/>
          <p:cNvSpPr txBox="1"/>
          <p:nvPr/>
        </p:nvSpPr>
        <p:spPr>
          <a:xfrm>
            <a:off x="1295400" y="1371600"/>
            <a:ext cx="7696200" cy="2031325"/>
          </a:xfrm>
          <a:prstGeom prst="rect">
            <a:avLst/>
          </a:prstGeom>
          <a:noFill/>
        </p:spPr>
        <p:txBody>
          <a:bodyPr wrap="square" rtlCol="0">
            <a:spAutoFit/>
          </a:bodyPr>
          <a:lstStyle/>
          <a:p>
            <a:pPr>
              <a:lnSpc>
                <a:spcPct val="150000"/>
              </a:lnSpc>
              <a:buFont typeface="Wingdings" pitchFamily="2" charset="2"/>
              <a:buChar char="Ø"/>
            </a:pPr>
            <a:r>
              <a:rPr lang="en-US" sz="1800" dirty="0" smtClean="0"/>
              <a:t>  </a:t>
            </a:r>
            <a:r>
              <a:rPr lang="en-US" sz="2100" dirty="0" smtClean="0"/>
              <a:t>Completing EIA closing steps on time.</a:t>
            </a:r>
          </a:p>
          <a:p>
            <a:pPr>
              <a:lnSpc>
                <a:spcPct val="150000"/>
              </a:lnSpc>
              <a:buFont typeface="Wingdings" pitchFamily="2" charset="2"/>
              <a:buChar char="Ø"/>
            </a:pPr>
            <a:r>
              <a:rPr lang="en-US" sz="2100" dirty="0" smtClean="0"/>
              <a:t>  We are here to assist you, please assist us.</a:t>
            </a:r>
          </a:p>
          <a:p>
            <a:pPr>
              <a:lnSpc>
                <a:spcPct val="150000"/>
              </a:lnSpc>
              <a:buFont typeface="Wingdings" pitchFamily="2" charset="2"/>
              <a:buChar char="Ø"/>
            </a:pPr>
            <a:r>
              <a:rPr lang="en-US" sz="2100" dirty="0" smtClean="0"/>
              <a:t>  New Programs? Involve us early in the planning stage.</a:t>
            </a:r>
          </a:p>
          <a:p>
            <a:pPr>
              <a:lnSpc>
                <a:spcPct val="150000"/>
              </a:lnSpc>
              <a:buFont typeface="Wingdings" pitchFamily="2" charset="2"/>
              <a:buChar char="Ø"/>
            </a:pPr>
            <a:r>
              <a:rPr lang="en-US" sz="2100" dirty="0" smtClean="0"/>
              <a:t>  In need of Reports/Information, contact us early.</a:t>
            </a:r>
            <a:endParaRPr lang="en-US" sz="2100" dirty="0"/>
          </a:p>
        </p:txBody>
      </p:sp>
      <p:sp>
        <p:nvSpPr>
          <p:cNvPr id="8" name="Rectangle 7"/>
          <p:cNvSpPr/>
          <p:nvPr/>
        </p:nvSpPr>
        <p:spPr>
          <a:xfrm>
            <a:off x="2057400" y="2971800"/>
            <a:ext cx="6248400" cy="1754326"/>
          </a:xfrm>
          <a:prstGeom prst="rect">
            <a:avLst/>
          </a:prstGeom>
        </p:spPr>
        <p:txBody>
          <a:bodyPr wrap="square">
            <a:spAutoFit/>
          </a:bodyPr>
          <a:lstStyle/>
          <a:p>
            <a:pPr marL="458788" lvl="1" indent="-457200" defTabSz="1019175" eaLnBrk="0" hangingPunct="0">
              <a:lnSpc>
                <a:spcPct val="150000"/>
              </a:lnSpc>
              <a:buClr>
                <a:schemeClr val="folHlink"/>
              </a:buClr>
              <a:buSzPct val="125000"/>
            </a:pPr>
            <a:endParaRPr lang="en-US" sz="2400" dirty="0" smtClean="0">
              <a:sym typeface="Wingdings" pitchFamily="2" charset="2"/>
            </a:endParaRPr>
          </a:p>
          <a:p>
            <a:pPr marL="458788" lvl="1" indent="-457200" defTabSz="1019175" eaLnBrk="0" hangingPunct="0">
              <a:lnSpc>
                <a:spcPct val="150000"/>
              </a:lnSpc>
              <a:buClr>
                <a:schemeClr val="folHlink"/>
              </a:buClr>
              <a:buSzPct val="125000"/>
            </a:pPr>
            <a:endParaRPr lang="en-US" sz="2400" dirty="0" smtClean="0">
              <a:sym typeface="Wingdings" pitchFamily="2" charset="2"/>
            </a:endParaRPr>
          </a:p>
          <a:p>
            <a:pPr marL="458788" lvl="1" indent="-457200" defTabSz="1019175" eaLnBrk="0" hangingPunct="0">
              <a:lnSpc>
                <a:spcPct val="150000"/>
              </a:lnSpc>
              <a:buClr>
                <a:schemeClr val="folHlink"/>
              </a:buClr>
              <a:buSzPct val="125000"/>
            </a:pPr>
            <a:endParaRPr lang="en-US" sz="2400" dirty="0"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57200"/>
            <a:ext cx="5257799" cy="461665"/>
          </a:xfrm>
          <a:prstGeom prst="rect">
            <a:avLst/>
          </a:prstGeom>
          <a:noFill/>
        </p:spPr>
        <p:txBody>
          <a:bodyPr wrap="square" rtlCol="0">
            <a:spAutoFit/>
          </a:bodyPr>
          <a:lstStyle/>
          <a:p>
            <a:r>
              <a:rPr lang="en-US" sz="2300" b="1" dirty="0" smtClean="0"/>
              <a:t>Our Contact Information</a:t>
            </a:r>
            <a:endParaRPr lang="en-US" sz="2300" b="1" dirty="0"/>
          </a:p>
        </p:txBody>
      </p:sp>
      <p:sp>
        <p:nvSpPr>
          <p:cNvPr id="8" name="Rectangle 7"/>
          <p:cNvSpPr/>
          <p:nvPr/>
        </p:nvSpPr>
        <p:spPr>
          <a:xfrm>
            <a:off x="2057400" y="2971800"/>
            <a:ext cx="6248400" cy="1754326"/>
          </a:xfrm>
          <a:prstGeom prst="rect">
            <a:avLst/>
          </a:prstGeom>
        </p:spPr>
        <p:txBody>
          <a:bodyPr wrap="square">
            <a:spAutoFit/>
          </a:bodyPr>
          <a:lstStyle/>
          <a:p>
            <a:pPr marL="458788" lvl="1" indent="-457200" defTabSz="1019175" eaLnBrk="0" hangingPunct="0">
              <a:lnSpc>
                <a:spcPct val="150000"/>
              </a:lnSpc>
              <a:buClr>
                <a:schemeClr val="folHlink"/>
              </a:buClr>
              <a:buSzPct val="125000"/>
            </a:pPr>
            <a:endParaRPr lang="en-US" sz="2400" dirty="0" smtClean="0">
              <a:sym typeface="Wingdings" pitchFamily="2" charset="2"/>
            </a:endParaRPr>
          </a:p>
          <a:p>
            <a:pPr marL="458788" lvl="1" indent="-457200" defTabSz="1019175" eaLnBrk="0" hangingPunct="0">
              <a:lnSpc>
                <a:spcPct val="150000"/>
              </a:lnSpc>
              <a:buClr>
                <a:schemeClr val="folHlink"/>
              </a:buClr>
              <a:buSzPct val="125000"/>
            </a:pPr>
            <a:endParaRPr lang="en-US" sz="2400" dirty="0" smtClean="0">
              <a:sym typeface="Wingdings" pitchFamily="2" charset="2"/>
            </a:endParaRPr>
          </a:p>
          <a:p>
            <a:pPr marL="458788" lvl="1" indent="-457200" defTabSz="1019175" eaLnBrk="0" hangingPunct="0">
              <a:lnSpc>
                <a:spcPct val="150000"/>
              </a:lnSpc>
              <a:buClr>
                <a:schemeClr val="folHlink"/>
              </a:buClr>
              <a:buSzPct val="125000"/>
            </a:pPr>
            <a:endParaRPr lang="en-US" sz="2400" dirty="0" smtClean="0">
              <a:sym typeface="Wingdings" pitchFamily="2" charset="2"/>
            </a:endParaRPr>
          </a:p>
        </p:txBody>
      </p:sp>
      <p:sp>
        <p:nvSpPr>
          <p:cNvPr id="9" name="Rectangle 8"/>
          <p:cNvSpPr/>
          <p:nvPr/>
        </p:nvSpPr>
        <p:spPr>
          <a:xfrm>
            <a:off x="1828800" y="1752600"/>
            <a:ext cx="6629400" cy="3970318"/>
          </a:xfrm>
          <a:prstGeom prst="rect">
            <a:avLst/>
          </a:prstGeom>
        </p:spPr>
        <p:txBody>
          <a:bodyPr wrap="square">
            <a:spAutoFit/>
          </a:bodyPr>
          <a:lstStyle/>
          <a:p>
            <a:pPr marL="458788" lvl="1" indent="-457200" defTabSz="1019175" eaLnBrk="0" hangingPunct="0">
              <a:lnSpc>
                <a:spcPct val="150000"/>
              </a:lnSpc>
              <a:buClr>
                <a:schemeClr val="folHlink"/>
              </a:buClr>
              <a:buSzPct val="125000"/>
            </a:pPr>
            <a:r>
              <a:rPr lang="en-US" sz="2400" dirty="0" smtClean="0">
                <a:sym typeface="Wingdings" pitchFamily="2" charset="2"/>
                <a:hlinkClick r:id="rId3"/>
              </a:rPr>
              <a:t>Kevin.Kendall@ucop.edu</a:t>
            </a:r>
            <a:r>
              <a:rPr lang="en-US" sz="2400" dirty="0" smtClean="0">
                <a:sym typeface="Wingdings" pitchFamily="2" charset="2"/>
              </a:rPr>
              <a:t>    # 7-0919</a:t>
            </a:r>
            <a:endParaRPr lang="en-US" sz="2400" dirty="0" smtClean="0">
              <a:sym typeface="Wingdings" pitchFamily="2" charset="2"/>
              <a:hlinkClick r:id="rId4"/>
            </a:endParaRPr>
          </a:p>
          <a:p>
            <a:pPr marL="458788" lvl="1" indent="-457200" defTabSz="1019175" eaLnBrk="0" hangingPunct="0">
              <a:lnSpc>
                <a:spcPct val="150000"/>
              </a:lnSpc>
              <a:buClr>
                <a:schemeClr val="folHlink"/>
              </a:buClr>
              <a:buSzPct val="125000"/>
            </a:pPr>
            <a:r>
              <a:rPr lang="en-US" sz="2400" dirty="0" smtClean="0">
                <a:sym typeface="Wingdings" pitchFamily="2" charset="2"/>
                <a:hlinkClick r:id="rId4"/>
              </a:rPr>
              <a:t>Anastasia.Lee@ucop.edu</a:t>
            </a:r>
            <a:r>
              <a:rPr lang="en-US" sz="2400" dirty="0" smtClean="0">
                <a:sym typeface="Wingdings" pitchFamily="2" charset="2"/>
              </a:rPr>
              <a:t>    # 7-0923</a:t>
            </a:r>
          </a:p>
          <a:p>
            <a:pPr marL="458788" lvl="1" indent="-457200" defTabSz="1019175" eaLnBrk="0" hangingPunct="0">
              <a:lnSpc>
                <a:spcPct val="150000"/>
              </a:lnSpc>
              <a:buClr>
                <a:schemeClr val="folHlink"/>
              </a:buClr>
              <a:buSzPct val="125000"/>
            </a:pPr>
            <a:r>
              <a:rPr lang="en-US" sz="2400" dirty="0" smtClean="0">
                <a:sym typeface="Wingdings" pitchFamily="2" charset="2"/>
                <a:hlinkClick r:id="rId5"/>
              </a:rPr>
              <a:t>Kim.Williams@ucop.edu</a:t>
            </a:r>
            <a:r>
              <a:rPr lang="en-US" sz="2400" dirty="0" smtClean="0">
                <a:sym typeface="Wingdings" pitchFamily="2" charset="2"/>
              </a:rPr>
              <a:t>     # 7-0922</a:t>
            </a:r>
          </a:p>
          <a:p>
            <a:pPr marL="458788" lvl="1" indent="-457200" defTabSz="1019175" eaLnBrk="0" hangingPunct="0">
              <a:lnSpc>
                <a:spcPct val="150000"/>
              </a:lnSpc>
              <a:buClr>
                <a:schemeClr val="folHlink"/>
              </a:buClr>
              <a:buSzPct val="125000"/>
            </a:pPr>
            <a:r>
              <a:rPr lang="en-US" sz="2400" dirty="0" smtClean="0">
                <a:sym typeface="Wingdings" pitchFamily="2" charset="2"/>
                <a:hlinkClick r:id="rId6"/>
              </a:rPr>
              <a:t>Helen.Zhu@ucop.edu</a:t>
            </a:r>
            <a:r>
              <a:rPr lang="en-US" sz="2400" dirty="0" smtClean="0">
                <a:sym typeface="Wingdings" pitchFamily="2" charset="2"/>
              </a:rPr>
              <a:t>         # 7-0924</a:t>
            </a:r>
          </a:p>
          <a:p>
            <a:pPr marL="458788" lvl="1" indent="-457200" defTabSz="1019175" eaLnBrk="0" hangingPunct="0">
              <a:lnSpc>
                <a:spcPct val="150000"/>
              </a:lnSpc>
              <a:buClr>
                <a:schemeClr val="folHlink"/>
              </a:buClr>
              <a:buSzPct val="125000"/>
            </a:pPr>
            <a:r>
              <a:rPr lang="en-US" sz="2400" dirty="0" smtClean="0">
                <a:sym typeface="Wingdings" pitchFamily="2" charset="2"/>
                <a:hlinkClick r:id="rId7"/>
              </a:rPr>
              <a:t>Justin.Wong@ucop.edu</a:t>
            </a:r>
            <a:r>
              <a:rPr lang="en-US" sz="2400" dirty="0" smtClean="0">
                <a:sym typeface="Wingdings" pitchFamily="2" charset="2"/>
              </a:rPr>
              <a:t>      # 7-0921</a:t>
            </a:r>
          </a:p>
          <a:p>
            <a:pPr marL="458788" lvl="1" indent="-457200" defTabSz="1019175" eaLnBrk="0" hangingPunct="0">
              <a:lnSpc>
                <a:spcPct val="150000"/>
              </a:lnSpc>
              <a:buClr>
                <a:schemeClr val="folHlink"/>
              </a:buClr>
              <a:buSzPct val="125000"/>
            </a:pPr>
            <a:r>
              <a:rPr lang="en-US" sz="2400" dirty="0" smtClean="0">
                <a:sym typeface="Wingdings" pitchFamily="2" charset="2"/>
                <a:hlinkClick r:id="rId8"/>
              </a:rPr>
              <a:t>Johhny.Wu@ucop.edu</a:t>
            </a:r>
            <a:r>
              <a:rPr lang="en-US" sz="2400" dirty="0" smtClean="0">
                <a:sym typeface="Wingdings" pitchFamily="2" charset="2"/>
              </a:rPr>
              <a:t>        # 7-0926</a:t>
            </a:r>
          </a:p>
          <a:p>
            <a:pPr marL="458788" lvl="1" indent="-457200" defTabSz="1019175" eaLnBrk="0" hangingPunct="0">
              <a:lnSpc>
                <a:spcPct val="150000"/>
              </a:lnSpc>
              <a:buClr>
                <a:schemeClr val="folHlink"/>
              </a:buClr>
              <a:buSzPct val="125000"/>
            </a:pPr>
            <a:r>
              <a:rPr lang="en-US" sz="2400" dirty="0" smtClean="0">
                <a:sym typeface="Wingdings" pitchFamily="2" charset="2"/>
                <a:hlinkClick r:id="rId9"/>
              </a:rPr>
              <a:t>Suzanne.Cross@ucop.edu</a:t>
            </a:r>
            <a:r>
              <a:rPr lang="en-US" sz="2400" dirty="0" smtClean="0">
                <a:sym typeface="Wingdings" pitchFamily="2" charset="2"/>
              </a:rPr>
              <a:t>   # 7-9843</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62000" y="838202"/>
            <a:ext cx="8686800" cy="288925"/>
          </a:xfrm>
        </p:spPr>
        <p:txBody>
          <a:bodyPr/>
          <a:lstStyle/>
          <a:p>
            <a:pPr lvl="1"/>
            <a:r>
              <a:rPr lang="en-US" sz="2300" dirty="0" smtClean="0"/>
              <a:t>CFO Division/Financial Accounting/Endowment &amp; Investment : </a:t>
            </a:r>
            <a:r>
              <a:rPr lang="en-US" sz="2000" u="sng" dirty="0" smtClean="0">
                <a:solidFill>
                  <a:srgbClr val="00B050"/>
                </a:solidFill>
                <a:sym typeface="Wingdings" pitchFamily="2" charset="2"/>
                <a:hlinkClick r:id="rId2"/>
              </a:rPr>
              <a:t>https://eias.ucop.edu/eias/</a:t>
            </a:r>
            <a:endParaRPr lang="en-US" sz="2300" dirty="0" smtClean="0"/>
          </a:p>
        </p:txBody>
      </p:sp>
      <p:sp>
        <p:nvSpPr>
          <p:cNvPr id="12" name="Rectangle 11"/>
          <p:cNvSpPr>
            <a:spLocks noChangeArrowheads="1"/>
          </p:cNvSpPr>
          <p:nvPr/>
        </p:nvSpPr>
        <p:spPr bwMode="gray">
          <a:xfrm>
            <a:off x="1905001" y="1295400"/>
            <a:ext cx="7467600" cy="5791200"/>
          </a:xfrm>
          <a:prstGeom prst="rect">
            <a:avLst/>
          </a:prstGeom>
          <a:noFill/>
          <a:ln w="9525">
            <a:noFill/>
            <a:miter lim="800000"/>
            <a:headEnd/>
            <a:tailEnd/>
          </a:ln>
        </p:spPr>
        <p:txBody>
          <a:bodyPr lIns="91429" tIns="36571" rIns="36571" bIns="36571"/>
          <a:lstStyle/>
          <a:p>
            <a:pPr marL="915988" lvl="2" indent="-457200" algn="just" defTabSz="1019175" eaLnBrk="0" hangingPunct="0">
              <a:buClr>
                <a:schemeClr val="bg1">
                  <a:lumMod val="50000"/>
                </a:schemeClr>
              </a:buClr>
              <a:buSzPct val="125000"/>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endParaRPr lang="en-US" sz="2400" dirty="0" smtClean="0">
              <a:sym typeface="Wingdings" pitchFamily="2" charset="2"/>
            </a:endParaRPr>
          </a:p>
          <a:p>
            <a:pPr marL="915988" lvl="2" indent="-457200" algn="just" defTabSz="1019175" eaLnBrk="0" hangingPunct="0">
              <a:buClr>
                <a:schemeClr val="bg1">
                  <a:lumMod val="50000"/>
                </a:schemeClr>
              </a:buClr>
              <a:buSzPct val="125000"/>
            </a:pPr>
            <a:r>
              <a:rPr lang="en-US" sz="2000" dirty="0" smtClean="0">
                <a:sym typeface="Wingdings" pitchFamily="2" charset="2"/>
              </a:rPr>
              <a:t>      </a:t>
            </a:r>
          </a:p>
          <a:p>
            <a:pPr marL="915988" lvl="2" indent="-457200" algn="just" defTabSz="1019175" eaLnBrk="0" hangingPunct="0">
              <a:buClr>
                <a:schemeClr val="bg1">
                  <a:lumMod val="50000"/>
                </a:schemeClr>
              </a:buClr>
              <a:buSzPct val="125000"/>
              <a:buFont typeface="Trebuchet MS" pitchFamily="34" charset="0"/>
              <a:buChar char="—"/>
            </a:pPr>
            <a:endParaRPr lang="en-US" sz="2000" dirty="0" smtClean="0">
              <a:sym typeface="Wingdings" pitchFamily="2" charset="2"/>
            </a:endParaRPr>
          </a:p>
          <a:p>
            <a:pPr marL="915988" lvl="2" indent="-457200" algn="just" defTabSz="1019175" eaLnBrk="0" hangingPunct="0">
              <a:buClr>
                <a:schemeClr val="bg1">
                  <a:lumMod val="50000"/>
                </a:schemeClr>
              </a:buClr>
              <a:buSzPct val="125000"/>
              <a:buFont typeface="Trebuchet MS" pitchFamily="34" charset="0"/>
              <a:buChar char="—"/>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r>
              <a:rPr lang="en-US" sz="2000" dirty="0" smtClean="0">
                <a:sym typeface="Wingdings" pitchFamily="2" charset="2"/>
              </a:rPr>
              <a:t> </a:t>
            </a:r>
          </a:p>
          <a:p>
            <a:pPr marL="915988" lvl="2" indent="-457200" algn="just" defTabSz="1019175" eaLnBrk="0" hangingPunct="0">
              <a:buClr>
                <a:schemeClr val="bg1">
                  <a:lumMod val="50000"/>
                </a:schemeClr>
              </a:buClr>
              <a:buSzPct val="125000"/>
              <a:buFont typeface="Trebuchet MS" pitchFamily="34" charset="0"/>
              <a:buChar char="—"/>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r>
              <a:rPr lang="en-US" sz="2000" dirty="0" smtClean="0">
                <a:sym typeface="Wingdings" pitchFamily="2" charset="2"/>
              </a:rPr>
              <a:t> </a:t>
            </a:r>
          </a:p>
          <a:p>
            <a:pPr marL="915988" lvl="2" indent="-457200" algn="just" defTabSz="1019175" eaLnBrk="0" hangingPunct="0">
              <a:buClr>
                <a:schemeClr val="bg1">
                  <a:lumMod val="50000"/>
                </a:schemeClr>
              </a:buClr>
              <a:buSzPct val="125000"/>
            </a:pPr>
            <a:r>
              <a:rPr lang="en-US" sz="2000" dirty="0" smtClean="0">
                <a:sym typeface="Wingdings" pitchFamily="2" charset="2"/>
              </a:rPr>
              <a:t> </a:t>
            </a:r>
          </a:p>
          <a:p>
            <a:pPr marL="458788" lvl="1" indent="-457200" defTabSz="1019175" eaLnBrk="0" hangingPunct="0">
              <a:buClr>
                <a:schemeClr val="folHlink"/>
              </a:buClr>
              <a:buSzPct val="125000"/>
            </a:pPr>
            <a:endParaRPr lang="en-US" sz="2400" dirty="0" smtClean="0">
              <a:sym typeface="Wingdings" pitchFamily="2" charset="2"/>
            </a:endParaRPr>
          </a:p>
          <a:p>
            <a:pPr marL="458788" lvl="1" indent="-457200" defTabSz="1019175" eaLnBrk="0" hangingPunct="0">
              <a:buClr>
                <a:schemeClr val="folHlink"/>
              </a:buClr>
              <a:buSzPct val="125000"/>
            </a:pPr>
            <a:endParaRPr lang="en-US" sz="2400" dirty="0" smtClean="0">
              <a:sym typeface="Wingdings" pitchFamily="2" charset="2"/>
            </a:endParaRPr>
          </a:p>
        </p:txBody>
      </p:sp>
      <p:pic>
        <p:nvPicPr>
          <p:cNvPr id="5" name="Picture 4"/>
          <p:cNvPicPr/>
          <p:nvPr/>
        </p:nvPicPr>
        <p:blipFill>
          <a:blip r:embed="rId3" cstate="print"/>
          <a:srcRect/>
          <a:stretch>
            <a:fillRect/>
          </a:stretch>
        </p:blipFill>
        <p:spPr bwMode="auto">
          <a:xfrm>
            <a:off x="1752600" y="1600200"/>
            <a:ext cx="78486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762000" y="838202"/>
            <a:ext cx="8686800" cy="288925"/>
          </a:xfrm>
        </p:spPr>
        <p:txBody>
          <a:bodyPr/>
          <a:lstStyle/>
          <a:p>
            <a:pPr lvl="1"/>
            <a:r>
              <a:rPr lang="en-US" sz="2300" dirty="0" err="1" smtClean="0"/>
              <a:t>EiaOnline</a:t>
            </a:r>
            <a:r>
              <a:rPr lang="en-US" sz="2300" dirty="0" smtClean="0"/>
              <a:t>: </a:t>
            </a:r>
            <a:r>
              <a:rPr lang="en-US" sz="2000" u="sng" dirty="0" smtClean="0">
                <a:solidFill>
                  <a:srgbClr val="00B050"/>
                </a:solidFill>
                <a:sym typeface="Wingdings" pitchFamily="2" charset="2"/>
                <a:hlinkClick r:id="rId2"/>
              </a:rPr>
              <a:t>https://eias.ucop.edu/eias/index.action</a:t>
            </a:r>
            <a:r>
              <a:rPr lang="en-US" sz="2000" u="sng" dirty="0" smtClean="0">
                <a:solidFill>
                  <a:srgbClr val="00B050"/>
                </a:solidFill>
                <a:sym typeface="Wingdings" pitchFamily="2" charset="2"/>
              </a:rPr>
              <a:t/>
            </a:r>
            <a:br>
              <a:rPr lang="en-US" sz="2000" u="sng" dirty="0" smtClean="0">
                <a:solidFill>
                  <a:srgbClr val="00B050"/>
                </a:solidFill>
                <a:sym typeface="Wingdings" pitchFamily="2" charset="2"/>
              </a:rPr>
            </a:br>
            <a:endParaRPr lang="en-US" sz="2300" dirty="0" smtClean="0"/>
          </a:p>
        </p:txBody>
      </p:sp>
      <p:sp>
        <p:nvSpPr>
          <p:cNvPr id="12" name="Rectangle 11"/>
          <p:cNvSpPr>
            <a:spLocks noChangeArrowheads="1"/>
          </p:cNvSpPr>
          <p:nvPr/>
        </p:nvSpPr>
        <p:spPr bwMode="gray">
          <a:xfrm>
            <a:off x="1905001" y="1295400"/>
            <a:ext cx="7467600" cy="5791200"/>
          </a:xfrm>
          <a:prstGeom prst="rect">
            <a:avLst/>
          </a:prstGeom>
          <a:noFill/>
          <a:ln w="9525">
            <a:noFill/>
            <a:miter lim="800000"/>
            <a:headEnd/>
            <a:tailEnd/>
          </a:ln>
        </p:spPr>
        <p:txBody>
          <a:bodyPr lIns="91429" tIns="36571" rIns="36571" bIns="36571"/>
          <a:lstStyle/>
          <a:p>
            <a:pPr marL="915988" lvl="2" indent="-457200" algn="just" defTabSz="1019175" eaLnBrk="0" hangingPunct="0">
              <a:buClr>
                <a:schemeClr val="bg1">
                  <a:lumMod val="50000"/>
                </a:schemeClr>
              </a:buClr>
              <a:buSzPct val="125000"/>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endParaRPr lang="en-US" sz="2400" dirty="0" smtClean="0">
              <a:sym typeface="Wingdings" pitchFamily="2" charset="2"/>
            </a:endParaRPr>
          </a:p>
          <a:p>
            <a:pPr marL="915988" lvl="2" indent="-457200" algn="just" defTabSz="1019175" eaLnBrk="0" hangingPunct="0">
              <a:buClr>
                <a:schemeClr val="bg1">
                  <a:lumMod val="50000"/>
                </a:schemeClr>
              </a:buClr>
              <a:buSzPct val="125000"/>
            </a:pPr>
            <a:r>
              <a:rPr lang="en-US" sz="2000" dirty="0" smtClean="0">
                <a:sym typeface="Wingdings" pitchFamily="2" charset="2"/>
              </a:rPr>
              <a:t>      </a:t>
            </a:r>
          </a:p>
          <a:p>
            <a:pPr marL="915988" lvl="2" indent="-457200" algn="just" defTabSz="1019175" eaLnBrk="0" hangingPunct="0">
              <a:buClr>
                <a:schemeClr val="bg1">
                  <a:lumMod val="50000"/>
                </a:schemeClr>
              </a:buClr>
              <a:buSzPct val="125000"/>
              <a:buFont typeface="Trebuchet MS" pitchFamily="34" charset="0"/>
              <a:buChar char="—"/>
            </a:pPr>
            <a:endParaRPr lang="en-US" sz="2000" dirty="0" smtClean="0">
              <a:sym typeface="Wingdings" pitchFamily="2" charset="2"/>
            </a:endParaRPr>
          </a:p>
          <a:p>
            <a:pPr marL="915988" lvl="2" indent="-457200" algn="just" defTabSz="1019175" eaLnBrk="0" hangingPunct="0">
              <a:buClr>
                <a:schemeClr val="bg1">
                  <a:lumMod val="50000"/>
                </a:schemeClr>
              </a:buClr>
              <a:buSzPct val="125000"/>
              <a:buFont typeface="Trebuchet MS" pitchFamily="34" charset="0"/>
              <a:buChar char="—"/>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r>
              <a:rPr lang="en-US" sz="2000" dirty="0" smtClean="0">
                <a:sym typeface="Wingdings" pitchFamily="2" charset="2"/>
              </a:rPr>
              <a:t> </a:t>
            </a:r>
          </a:p>
          <a:p>
            <a:pPr marL="915988" lvl="2" indent="-457200" algn="just" defTabSz="1019175" eaLnBrk="0" hangingPunct="0">
              <a:buClr>
                <a:schemeClr val="bg1">
                  <a:lumMod val="50000"/>
                </a:schemeClr>
              </a:buClr>
              <a:buSzPct val="125000"/>
              <a:buFont typeface="Trebuchet MS" pitchFamily="34" charset="0"/>
              <a:buChar char="—"/>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r>
              <a:rPr lang="en-US" sz="2000" dirty="0" smtClean="0">
                <a:sym typeface="Wingdings" pitchFamily="2" charset="2"/>
              </a:rPr>
              <a:t> </a:t>
            </a:r>
          </a:p>
          <a:p>
            <a:pPr marL="915988" lvl="2" indent="-457200" algn="just" defTabSz="1019175" eaLnBrk="0" hangingPunct="0">
              <a:buClr>
                <a:schemeClr val="bg1">
                  <a:lumMod val="50000"/>
                </a:schemeClr>
              </a:buClr>
              <a:buSzPct val="125000"/>
            </a:pPr>
            <a:r>
              <a:rPr lang="en-US" sz="2000" dirty="0" smtClean="0">
                <a:sym typeface="Wingdings" pitchFamily="2" charset="2"/>
              </a:rPr>
              <a:t> </a:t>
            </a:r>
          </a:p>
          <a:p>
            <a:pPr marL="458788" lvl="1" indent="-457200" defTabSz="1019175" eaLnBrk="0" hangingPunct="0">
              <a:buClr>
                <a:schemeClr val="folHlink"/>
              </a:buClr>
              <a:buSzPct val="125000"/>
            </a:pPr>
            <a:endParaRPr lang="en-US" sz="2400" dirty="0" smtClean="0">
              <a:sym typeface="Wingdings" pitchFamily="2" charset="2"/>
            </a:endParaRPr>
          </a:p>
          <a:p>
            <a:pPr marL="458788" lvl="1" indent="-457200" defTabSz="1019175" eaLnBrk="0" hangingPunct="0">
              <a:buClr>
                <a:schemeClr val="folHlink"/>
              </a:buClr>
              <a:buSzPct val="125000"/>
            </a:pPr>
            <a:endParaRPr lang="en-US" sz="2400" dirty="0" smtClean="0">
              <a:sym typeface="Wingdings" pitchFamily="2" charset="2"/>
            </a:endParaRPr>
          </a:p>
        </p:txBody>
      </p:sp>
      <p:pic>
        <p:nvPicPr>
          <p:cNvPr id="1026" name="Picture 2"/>
          <p:cNvPicPr>
            <a:picLocks noChangeAspect="1" noChangeArrowheads="1"/>
          </p:cNvPicPr>
          <p:nvPr/>
        </p:nvPicPr>
        <p:blipFill>
          <a:blip r:embed="rId3" cstate="print"/>
          <a:srcRect/>
          <a:stretch>
            <a:fillRect/>
          </a:stretch>
        </p:blipFill>
        <p:spPr bwMode="auto">
          <a:xfrm>
            <a:off x="1676400" y="1219200"/>
            <a:ext cx="7485586" cy="56844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custDataLst>
              <p:tags r:id="rId2"/>
            </p:custDataLst>
          </p:nvPr>
        </p:nvSpPr>
        <p:spPr bwMode="auto">
          <a:xfrm>
            <a:off x="0" y="6446838"/>
            <a:ext cx="10058400" cy="1325562"/>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dirty="0">
              <a:ea typeface="+mn-ea"/>
              <a:cs typeface="+mn-cs"/>
            </a:endParaRPr>
          </a:p>
        </p:txBody>
      </p:sp>
      <p:sp>
        <p:nvSpPr>
          <p:cNvPr id="18435" name="Rectangle 4"/>
          <p:cNvSpPr>
            <a:spLocks noChangeArrowheads="1"/>
          </p:cNvSpPr>
          <p:nvPr>
            <p:custDataLst>
              <p:tags r:id="rId3"/>
            </p:custDataLst>
          </p:nvPr>
        </p:nvSpPr>
        <p:spPr bwMode="auto">
          <a:xfrm>
            <a:off x="0" y="5791200"/>
            <a:ext cx="10058400" cy="381000"/>
          </a:xfrm>
          <a:prstGeom prst="rect">
            <a:avLst/>
          </a:prstGeom>
          <a:noFill/>
          <a:ln w="9525">
            <a:noFill/>
            <a:miter lim="800000"/>
            <a:headEnd/>
            <a:tailEnd/>
          </a:ln>
        </p:spPr>
        <p:txBody>
          <a:bodyPr lIns="50936" tIns="0" rIns="50936" bIns="0" anchor="ctr"/>
          <a:lstStyle/>
          <a:p>
            <a:pPr algn="r" defTabSz="1355725" eaLnBrk="0" hangingPunct="0"/>
            <a:r>
              <a:rPr lang="en-US" sz="1600" dirty="0" smtClean="0">
                <a:solidFill>
                  <a:schemeClr val="accent1"/>
                </a:solidFill>
              </a:rPr>
              <a:t>		         March 29, 2012	Endowment &amp; Investment Accounting</a:t>
            </a:r>
          </a:p>
        </p:txBody>
      </p:sp>
      <p:sp>
        <p:nvSpPr>
          <p:cNvPr id="13" name="Rectangle 7"/>
          <p:cNvSpPr>
            <a:spLocks noChangeArrowheads="1"/>
          </p:cNvSpPr>
          <p:nvPr>
            <p:custDataLst>
              <p:tags r:id="rId4"/>
            </p:custDataLst>
          </p:nvPr>
        </p:nvSpPr>
        <p:spPr bwMode="auto">
          <a:xfrm>
            <a:off x="0" y="2"/>
            <a:ext cx="10058400" cy="250825"/>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dirty="0">
              <a:ea typeface="+mn-ea"/>
              <a:cs typeface="+mn-cs"/>
            </a:endParaRPr>
          </a:p>
        </p:txBody>
      </p:sp>
      <p:sp>
        <p:nvSpPr>
          <p:cNvPr id="18438" name="Rectangle 8"/>
          <p:cNvSpPr>
            <a:spLocks noChangeArrowheads="1"/>
          </p:cNvSpPr>
          <p:nvPr>
            <p:custDataLst>
              <p:tags r:id="rId5"/>
            </p:custDataLst>
          </p:nvPr>
        </p:nvSpPr>
        <p:spPr bwMode="auto">
          <a:xfrm rot="10800000">
            <a:off x="0" y="6365876"/>
            <a:ext cx="10058400" cy="74613"/>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dirty="0"/>
          </a:p>
        </p:txBody>
      </p:sp>
      <p:sp>
        <p:nvSpPr>
          <p:cNvPr id="18439" name="Rectangle 9"/>
          <p:cNvSpPr>
            <a:spLocks noChangeArrowheads="1"/>
          </p:cNvSpPr>
          <p:nvPr>
            <p:custDataLst>
              <p:tags r:id="rId6"/>
            </p:custDataLst>
          </p:nvPr>
        </p:nvSpPr>
        <p:spPr bwMode="auto">
          <a:xfrm rot="10800000">
            <a:off x="0" y="185739"/>
            <a:ext cx="10058400" cy="74612"/>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dirty="0"/>
          </a:p>
        </p:txBody>
      </p:sp>
      <p:pic>
        <p:nvPicPr>
          <p:cNvPr id="8" name="Picture 3"/>
          <p:cNvPicPr>
            <a:picLocks noChangeAspect="1" noChangeArrowheads="1"/>
          </p:cNvPicPr>
          <p:nvPr/>
        </p:nvPicPr>
        <p:blipFill>
          <a:blip r:embed="rId9" cstate="print"/>
          <a:srcRect/>
          <a:stretch>
            <a:fillRect/>
          </a:stretch>
        </p:blipFill>
        <p:spPr bwMode="auto">
          <a:xfrm>
            <a:off x="228600" y="5791200"/>
            <a:ext cx="1676398" cy="377653"/>
          </a:xfrm>
          <a:prstGeom prst="rect">
            <a:avLst/>
          </a:prstGeom>
          <a:noFill/>
          <a:ln w="9525">
            <a:noFill/>
            <a:miter lim="800000"/>
            <a:headEnd/>
            <a:tailEnd/>
          </a:ln>
          <a:effectLst/>
        </p:spPr>
      </p:pic>
      <p:sp>
        <p:nvSpPr>
          <p:cNvPr id="9" name="TextBox 8"/>
          <p:cNvSpPr txBox="1"/>
          <p:nvPr/>
        </p:nvSpPr>
        <p:spPr>
          <a:xfrm>
            <a:off x="0" y="2971800"/>
            <a:ext cx="10058400" cy="415498"/>
          </a:xfrm>
          <a:prstGeom prst="rect">
            <a:avLst/>
          </a:prstGeom>
          <a:noFill/>
        </p:spPr>
        <p:txBody>
          <a:bodyPr wrap="square" rtlCol="0">
            <a:spAutoFit/>
          </a:bodyPr>
          <a:lstStyle/>
          <a:p>
            <a:pPr algn="ctr"/>
            <a:r>
              <a:rPr lang="en-US" sz="2100" dirty="0" smtClean="0">
                <a:solidFill>
                  <a:schemeClr val="bg2">
                    <a:lumMod val="60000"/>
                    <a:lumOff val="40000"/>
                  </a:schemeClr>
                </a:solidFill>
              </a:rPr>
              <a:t>Questions?</a:t>
            </a:r>
            <a:endParaRPr lang="en-US" sz="2100" dirty="0">
              <a:solidFill>
                <a:schemeClr val="bg2">
                  <a:lumMod val="60000"/>
                  <a:lumOff val="40000"/>
                </a:schemeClr>
              </a:solidFill>
            </a:endParaRPr>
          </a:p>
        </p:txBody>
      </p:sp>
      <p:sp>
        <p:nvSpPr>
          <p:cNvPr id="11" name="TextBox 10"/>
          <p:cNvSpPr txBox="1"/>
          <p:nvPr/>
        </p:nvSpPr>
        <p:spPr>
          <a:xfrm>
            <a:off x="0" y="4419600"/>
            <a:ext cx="10058400" cy="415498"/>
          </a:xfrm>
          <a:prstGeom prst="rect">
            <a:avLst/>
          </a:prstGeom>
          <a:noFill/>
        </p:spPr>
        <p:txBody>
          <a:bodyPr wrap="square" rtlCol="0">
            <a:spAutoFit/>
          </a:bodyPr>
          <a:lstStyle/>
          <a:p>
            <a:pPr algn="ctr"/>
            <a:r>
              <a:rPr lang="en-US" sz="2100" u="sng" dirty="0" smtClean="0">
                <a:solidFill>
                  <a:schemeClr val="bg2">
                    <a:lumMod val="60000"/>
                    <a:lumOff val="40000"/>
                  </a:schemeClr>
                </a:solidFill>
              </a:rPr>
              <a:t>the end</a:t>
            </a:r>
            <a:endParaRPr lang="en-US" sz="2100" u="sng" dirty="0">
              <a:solidFill>
                <a:schemeClr val="bg2">
                  <a:lumMod val="60000"/>
                  <a:lumOff val="40000"/>
                </a:schemeClr>
              </a:solidFill>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gray">
          <a:xfrm>
            <a:off x="1600200" y="1524000"/>
            <a:ext cx="3124200" cy="4572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marR="0" lvl="1" indent="-342900" algn="l" defTabSz="1019175" rtl="0" eaLnBrk="0" fontAlgn="base" latinLnBrk="0" hangingPunct="0">
              <a:lnSpc>
                <a:spcPct val="110000"/>
              </a:lnSpc>
              <a:spcBef>
                <a:spcPct val="70000"/>
              </a:spcBef>
              <a:spcAft>
                <a:spcPct val="0"/>
              </a:spcAft>
              <a:buClr>
                <a:srgbClr val="C0C0C0"/>
              </a:buClr>
              <a:buSzPct val="92000"/>
              <a:buFont typeface="Arial" pitchFamily="34" charset="0"/>
              <a:buNone/>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LF_Kai"/>
                <a:sym typeface="Wingdings" pitchFamily="2" charset="2"/>
              </a:rPr>
              <a:t>2,744 True Endowments </a:t>
            </a:r>
            <a:r>
              <a:rPr kumimoji="0" lang="en-US" sz="2100" b="0" i="0" u="none" strike="noStrike" kern="0" cap="none" spc="0" normalizeH="0" noProof="0" dirty="0" smtClean="0">
                <a:ln>
                  <a:noFill/>
                </a:ln>
                <a:solidFill>
                  <a:schemeClr val="tx1"/>
                </a:solidFill>
                <a:effectLst/>
                <a:uLnTx/>
                <a:uFillTx/>
                <a:latin typeface="+mn-lt"/>
                <a:ea typeface="+mn-ea"/>
                <a:cs typeface="LF_Kai"/>
                <a:sym typeface="Wingdings" pitchFamily="2" charset="2"/>
              </a:rPr>
              <a:t> 		</a:t>
            </a:r>
            <a:endParaRPr kumimoji="0" lang="en-US" sz="2100" b="0" i="0" u="none" strike="noStrike" kern="0" cap="none" spc="0" normalizeH="0" baseline="0" noProof="0" dirty="0" smtClean="0">
              <a:ln>
                <a:noFill/>
              </a:ln>
              <a:solidFill>
                <a:schemeClr val="tx1"/>
              </a:solidFill>
              <a:effectLst/>
              <a:uLnTx/>
              <a:uFillTx/>
              <a:latin typeface="+mn-lt"/>
              <a:ea typeface="+mn-ea"/>
              <a:cs typeface="LF_Kai"/>
              <a:sym typeface="Wingdings" pitchFamily="2" charset="2"/>
            </a:endParaRPr>
          </a:p>
          <a:p>
            <a:pPr marL="342900" marR="0" lvl="0" indent="-342900" algn="l" defTabSz="1019175" rtl="0" eaLnBrk="0" fontAlgn="base" latinLnBrk="0" hangingPunct="0">
              <a:lnSpc>
                <a:spcPct val="110000"/>
              </a:lnSpc>
              <a:spcBef>
                <a:spcPct val="70000"/>
              </a:spcBef>
              <a:spcAft>
                <a:spcPct val="0"/>
              </a:spcAft>
              <a:buClr>
                <a:srgbClr val="C0C0C0"/>
              </a:buClr>
              <a:buSzPct val="92000"/>
              <a:buFont typeface="Wingdings" pitchFamily="2" charset="2"/>
              <a:buNone/>
              <a:tabLst/>
              <a:defRPr/>
            </a:pPr>
            <a:endParaRPr kumimoji="0" lang="en-US" sz="2100" b="0" i="0" u="none" strike="noStrike" kern="0" cap="none" spc="0" normalizeH="0" baseline="0" noProof="0" dirty="0">
              <a:ln>
                <a:noFill/>
              </a:ln>
              <a:solidFill>
                <a:schemeClr val="tx1"/>
              </a:solidFill>
              <a:effectLst/>
              <a:uLnTx/>
              <a:uFillTx/>
              <a:latin typeface="+mn-lt"/>
              <a:ea typeface="+mn-ea"/>
              <a:cs typeface="LF_Kai"/>
            </a:endParaRPr>
          </a:p>
        </p:txBody>
      </p:sp>
      <p:sp>
        <p:nvSpPr>
          <p:cNvPr id="7" name="Content Placeholder 2"/>
          <p:cNvSpPr txBox="1">
            <a:spLocks/>
          </p:cNvSpPr>
          <p:nvPr/>
        </p:nvSpPr>
        <p:spPr bwMode="gray">
          <a:xfrm>
            <a:off x="1600200" y="2057400"/>
            <a:ext cx="7620000" cy="6096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marR="0" lvl="1" indent="-342900" algn="l" defTabSz="1019175" rtl="0" eaLnBrk="0" fontAlgn="base" latinLnBrk="0" hangingPunct="0">
              <a:lnSpc>
                <a:spcPct val="110000"/>
              </a:lnSpc>
              <a:spcBef>
                <a:spcPct val="70000"/>
              </a:spcBef>
              <a:spcAft>
                <a:spcPct val="0"/>
              </a:spcAft>
              <a:buClr>
                <a:srgbClr val="C0C0C0"/>
              </a:buClr>
              <a:buSzPct val="92000"/>
              <a:buFont typeface="Arial" pitchFamily="34" charset="0"/>
              <a:buNone/>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LF_Kai"/>
                <a:sym typeface="Wingdings" pitchFamily="2" charset="2"/>
              </a:rPr>
              <a:t>2,110 </a:t>
            </a:r>
            <a:r>
              <a:rPr kumimoji="0" lang="en-US" sz="2100" b="0" i="0" u="none" strike="noStrike" kern="0" cap="none" spc="0" normalizeH="0" noProof="0" dirty="0" smtClean="0">
                <a:ln>
                  <a:noFill/>
                </a:ln>
                <a:solidFill>
                  <a:schemeClr val="tx1"/>
                </a:solidFill>
                <a:effectLst/>
                <a:uLnTx/>
                <a:uFillTx/>
                <a:latin typeface="+mn-lt"/>
                <a:ea typeface="+mn-ea"/>
                <a:cs typeface="LF_Kai"/>
                <a:sym typeface="Wingdings" pitchFamily="2" charset="2"/>
              </a:rPr>
              <a:t>FFE’s 			Market Value = $3.42 Billion </a:t>
            </a:r>
            <a:endParaRPr kumimoji="0" lang="en-US" sz="2100" b="0" i="0" u="none" strike="noStrike" kern="0" cap="none" spc="0" normalizeH="0" baseline="0" noProof="0" dirty="0" smtClean="0">
              <a:ln>
                <a:noFill/>
              </a:ln>
              <a:solidFill>
                <a:schemeClr val="tx1"/>
              </a:solidFill>
              <a:effectLst/>
              <a:uLnTx/>
              <a:uFillTx/>
              <a:latin typeface="+mn-lt"/>
              <a:ea typeface="+mn-ea"/>
              <a:cs typeface="LF_Kai"/>
              <a:sym typeface="Wingdings" pitchFamily="2" charset="2"/>
            </a:endParaRPr>
          </a:p>
          <a:p>
            <a:pPr marL="342900" marR="0" lvl="0" indent="-342900" algn="l" defTabSz="1019175" rtl="0" eaLnBrk="0" fontAlgn="base" latinLnBrk="0" hangingPunct="0">
              <a:lnSpc>
                <a:spcPct val="110000"/>
              </a:lnSpc>
              <a:spcBef>
                <a:spcPct val="70000"/>
              </a:spcBef>
              <a:spcAft>
                <a:spcPct val="0"/>
              </a:spcAft>
              <a:buClr>
                <a:srgbClr val="C0C0C0"/>
              </a:buClr>
              <a:buSzPct val="92000"/>
              <a:buFont typeface="Wingdings" pitchFamily="2" charset="2"/>
              <a:buNone/>
              <a:tabLst/>
              <a:defRPr/>
            </a:pPr>
            <a:endParaRPr kumimoji="0" lang="en-US" sz="2100" b="0" i="0" u="none" strike="noStrike" kern="0" cap="none" spc="0" normalizeH="0" baseline="0" noProof="0" dirty="0">
              <a:ln>
                <a:noFill/>
              </a:ln>
              <a:solidFill>
                <a:schemeClr val="tx1"/>
              </a:solidFill>
              <a:effectLst/>
              <a:uLnTx/>
              <a:uFillTx/>
              <a:latin typeface="+mn-lt"/>
              <a:ea typeface="+mn-ea"/>
              <a:cs typeface="LF_Kai"/>
            </a:endParaRPr>
          </a:p>
        </p:txBody>
      </p:sp>
      <p:sp>
        <p:nvSpPr>
          <p:cNvPr id="8" name="Content Placeholder 2"/>
          <p:cNvSpPr txBox="1">
            <a:spLocks/>
          </p:cNvSpPr>
          <p:nvPr/>
        </p:nvSpPr>
        <p:spPr bwMode="gray">
          <a:xfrm>
            <a:off x="838200" y="3352800"/>
            <a:ext cx="3581400" cy="31242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lvl="1" indent="-342900" defTabSz="1019175" eaLnBrk="0" hangingPunct="0">
              <a:lnSpc>
                <a:spcPct val="110000"/>
              </a:lnSpc>
              <a:spcBef>
                <a:spcPct val="70000"/>
              </a:spcBef>
              <a:buClr>
                <a:srgbClr val="C0C0C0"/>
              </a:buClr>
              <a:buSzPct val="92000"/>
            </a:pPr>
            <a:endParaRPr kumimoji="0" lang="en-US" sz="2100" b="0" i="0" u="none" strike="noStrike" kern="0" cap="none" spc="0" normalizeH="0" baseline="0" noProof="0" dirty="0">
              <a:ln>
                <a:noFill/>
              </a:ln>
              <a:solidFill>
                <a:schemeClr val="tx1"/>
              </a:solidFill>
              <a:effectLst/>
              <a:uLnTx/>
              <a:uFillTx/>
              <a:latin typeface="+mn-lt"/>
              <a:ea typeface="+mn-ea"/>
              <a:cs typeface="LF_Kai"/>
            </a:endParaRPr>
          </a:p>
        </p:txBody>
      </p:sp>
      <p:sp>
        <p:nvSpPr>
          <p:cNvPr id="10" name="Content Placeholder 2"/>
          <p:cNvSpPr txBox="1">
            <a:spLocks/>
          </p:cNvSpPr>
          <p:nvPr/>
        </p:nvSpPr>
        <p:spPr bwMode="gray">
          <a:xfrm>
            <a:off x="1600200" y="2590800"/>
            <a:ext cx="7848600" cy="6096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lvl="1" indent="-342900" defTabSz="1019175" eaLnBrk="0" hangingPunct="0">
              <a:lnSpc>
                <a:spcPct val="110000"/>
              </a:lnSpc>
              <a:spcBef>
                <a:spcPct val="70000"/>
              </a:spcBef>
              <a:buClr>
                <a:srgbClr val="C0C0C0"/>
              </a:buClr>
              <a:buSzPct val="92000"/>
              <a:defRPr/>
            </a:pPr>
            <a:r>
              <a:rPr lang="en-US" sz="2100" kern="0" dirty="0" smtClean="0">
                <a:sym typeface="Wingdings" pitchFamily="2" charset="2"/>
              </a:rPr>
              <a:t>     87 External Trusts 		Market Value = $0.24 Billion </a:t>
            </a:r>
          </a:p>
          <a:p>
            <a:pPr marL="342900" lvl="0" indent="-342900" defTabSz="1019175" eaLnBrk="0" hangingPunct="0">
              <a:lnSpc>
                <a:spcPct val="110000"/>
              </a:lnSpc>
              <a:spcBef>
                <a:spcPct val="70000"/>
              </a:spcBef>
              <a:buClr>
                <a:srgbClr val="C0C0C0"/>
              </a:buClr>
              <a:buSzPct val="92000"/>
              <a:defRPr/>
            </a:pPr>
            <a:endParaRPr lang="en-US" sz="2100" kern="0" dirty="0" smtClean="0"/>
          </a:p>
          <a:p>
            <a:pPr marL="342900" marR="0" lvl="0" indent="-342900" algn="l" defTabSz="1019175" rtl="0" eaLnBrk="0" fontAlgn="base" latinLnBrk="0" hangingPunct="0">
              <a:lnSpc>
                <a:spcPct val="110000"/>
              </a:lnSpc>
              <a:spcBef>
                <a:spcPct val="70000"/>
              </a:spcBef>
              <a:spcAft>
                <a:spcPct val="0"/>
              </a:spcAft>
              <a:buClr>
                <a:srgbClr val="C0C0C0"/>
              </a:buClr>
              <a:buSzPct val="92000"/>
              <a:buFont typeface="Wingdings" pitchFamily="2" charset="2"/>
              <a:buNone/>
              <a:tabLst/>
              <a:defRPr/>
            </a:pPr>
            <a:endParaRPr kumimoji="0" lang="en-US" sz="2100" b="0" i="0" u="none" strike="noStrike" kern="0" cap="none" spc="0" normalizeH="0" baseline="0" noProof="0" dirty="0">
              <a:ln>
                <a:noFill/>
              </a:ln>
              <a:solidFill>
                <a:schemeClr val="tx1"/>
              </a:solidFill>
              <a:effectLst/>
              <a:uLnTx/>
              <a:uFillTx/>
              <a:latin typeface="+mn-lt"/>
              <a:ea typeface="+mn-ea"/>
              <a:cs typeface="LF_Kai"/>
            </a:endParaRPr>
          </a:p>
        </p:txBody>
      </p:sp>
      <p:sp>
        <p:nvSpPr>
          <p:cNvPr id="14" name="Content Placeholder 2"/>
          <p:cNvSpPr txBox="1">
            <a:spLocks/>
          </p:cNvSpPr>
          <p:nvPr/>
        </p:nvSpPr>
        <p:spPr bwMode="gray">
          <a:xfrm>
            <a:off x="1676400" y="5410200"/>
            <a:ext cx="7620000" cy="5334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marR="0" lvl="1" indent="-342900" algn="l" defTabSz="1019175" rtl="0" eaLnBrk="0" fontAlgn="base" latinLnBrk="0" hangingPunct="0">
              <a:lnSpc>
                <a:spcPct val="110000"/>
              </a:lnSpc>
              <a:spcBef>
                <a:spcPct val="70000"/>
              </a:spcBef>
              <a:spcAft>
                <a:spcPct val="0"/>
              </a:spcAft>
              <a:buClr>
                <a:srgbClr val="C0C0C0"/>
              </a:buClr>
              <a:buSzPct val="92000"/>
              <a:buFont typeface="Arial" pitchFamily="34" charset="0"/>
              <a:buNone/>
              <a:tabLst/>
              <a:defRPr/>
            </a:pPr>
            <a:r>
              <a:rPr lang="en-US" sz="2100" kern="0" dirty="0" smtClean="0">
                <a:latin typeface="+mn-lt"/>
                <a:ea typeface="+mn-ea"/>
                <a:sym typeface="Wingdings" pitchFamily="2" charset="2"/>
              </a:rPr>
              <a:t>Current Market Value @ </a:t>
            </a:r>
            <a:r>
              <a:rPr lang="en-US" sz="1600" kern="0" dirty="0" smtClean="0">
                <a:latin typeface="+mn-lt"/>
                <a:ea typeface="+mn-ea"/>
                <a:sym typeface="Wingdings" pitchFamily="2" charset="2"/>
              </a:rPr>
              <a:t>2/29/2012</a:t>
            </a:r>
            <a:r>
              <a:rPr lang="en-US" sz="2100" kern="0" dirty="0" smtClean="0">
                <a:latin typeface="+mn-lt"/>
                <a:ea typeface="+mn-ea"/>
                <a:sym typeface="Wingdings" pitchFamily="2" charset="2"/>
              </a:rPr>
              <a:t> = $6.36 Billion.</a:t>
            </a:r>
            <a:endParaRPr kumimoji="0" lang="en-US" sz="2100" b="0" i="0" u="none" strike="noStrike" kern="0" cap="none" spc="0" normalizeH="0" baseline="0" noProof="0" dirty="0" smtClean="0">
              <a:ln>
                <a:noFill/>
              </a:ln>
              <a:solidFill>
                <a:schemeClr val="tx1"/>
              </a:solidFill>
              <a:effectLst/>
              <a:uLnTx/>
              <a:uFillTx/>
              <a:latin typeface="+mn-lt"/>
              <a:ea typeface="+mn-ea"/>
              <a:cs typeface="LF_Kai"/>
              <a:sym typeface="Wingdings" pitchFamily="2" charset="2"/>
            </a:endParaRPr>
          </a:p>
          <a:p>
            <a:pPr marL="342900" marR="0" lvl="0" indent="-342900" algn="l" defTabSz="1019175" rtl="0" eaLnBrk="0" fontAlgn="base" latinLnBrk="0" hangingPunct="0">
              <a:lnSpc>
                <a:spcPct val="110000"/>
              </a:lnSpc>
              <a:spcBef>
                <a:spcPct val="70000"/>
              </a:spcBef>
              <a:spcAft>
                <a:spcPct val="0"/>
              </a:spcAft>
              <a:buClr>
                <a:srgbClr val="C0C0C0"/>
              </a:buClr>
              <a:buSzPct val="92000"/>
              <a:buFont typeface="Wingdings" pitchFamily="2" charset="2"/>
              <a:buNone/>
              <a:tabLst/>
              <a:defRPr/>
            </a:pPr>
            <a:endParaRPr kumimoji="0" lang="en-US" sz="2100" b="0" i="0" u="none" strike="noStrike" kern="0" cap="none" spc="0" normalizeH="0" baseline="0" noProof="0" dirty="0">
              <a:ln>
                <a:noFill/>
              </a:ln>
              <a:solidFill>
                <a:schemeClr val="tx1"/>
              </a:solidFill>
              <a:effectLst/>
              <a:uLnTx/>
              <a:uFillTx/>
              <a:latin typeface="+mn-lt"/>
              <a:ea typeface="+mn-ea"/>
              <a:cs typeface="LF_Kai"/>
            </a:endParaRPr>
          </a:p>
        </p:txBody>
      </p:sp>
      <p:sp>
        <p:nvSpPr>
          <p:cNvPr id="15" name="Rectangle 2"/>
          <p:cNvSpPr>
            <a:spLocks noGrp="1" noChangeArrowheads="1"/>
          </p:cNvSpPr>
          <p:nvPr>
            <p:ph type="title"/>
          </p:nvPr>
        </p:nvSpPr>
        <p:spPr>
          <a:xfrm>
            <a:off x="685800" y="685800"/>
            <a:ext cx="8686800" cy="288925"/>
          </a:xfrm>
        </p:spPr>
        <p:txBody>
          <a:bodyPr/>
          <a:lstStyle/>
          <a:p>
            <a:pPr lvl="1"/>
            <a:r>
              <a:rPr lang="en-US" dirty="0" smtClean="0"/>
              <a:t>Regents Endowments Today</a:t>
            </a:r>
          </a:p>
        </p:txBody>
      </p:sp>
      <p:sp>
        <p:nvSpPr>
          <p:cNvPr id="16" name="Content Placeholder 2"/>
          <p:cNvSpPr txBox="1">
            <a:spLocks/>
          </p:cNvSpPr>
          <p:nvPr/>
        </p:nvSpPr>
        <p:spPr bwMode="gray">
          <a:xfrm>
            <a:off x="1600200" y="3200400"/>
            <a:ext cx="7772400" cy="6096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lvl="1" indent="-342900" defTabSz="1019175" eaLnBrk="0" hangingPunct="0">
              <a:lnSpc>
                <a:spcPct val="110000"/>
              </a:lnSpc>
              <a:spcBef>
                <a:spcPct val="70000"/>
              </a:spcBef>
              <a:buClr>
                <a:srgbClr val="C0C0C0"/>
              </a:buClr>
              <a:buSzPct val="92000"/>
              <a:defRPr/>
            </a:pPr>
            <a:r>
              <a:rPr lang="en-US" sz="2100" kern="0" dirty="0" smtClean="0">
                <a:sym typeface="Wingdings" pitchFamily="2" charset="2"/>
              </a:rPr>
              <a:t>   281 Planned Giving Funds	Market Value = $0.07 Billion </a:t>
            </a:r>
          </a:p>
          <a:p>
            <a:pPr marL="342900" lvl="0" indent="-342900" defTabSz="1019175" eaLnBrk="0" hangingPunct="0">
              <a:lnSpc>
                <a:spcPct val="110000"/>
              </a:lnSpc>
              <a:spcBef>
                <a:spcPct val="70000"/>
              </a:spcBef>
              <a:buClr>
                <a:srgbClr val="C0C0C0"/>
              </a:buClr>
              <a:buSzPct val="92000"/>
              <a:defRPr/>
            </a:pPr>
            <a:endParaRPr lang="en-US" sz="2100" kern="0" dirty="0" smtClean="0"/>
          </a:p>
          <a:p>
            <a:pPr marL="342900" marR="0" lvl="0" indent="-342900" algn="l" defTabSz="1019175" rtl="0" eaLnBrk="0" fontAlgn="base" latinLnBrk="0" hangingPunct="0">
              <a:lnSpc>
                <a:spcPct val="110000"/>
              </a:lnSpc>
              <a:spcBef>
                <a:spcPct val="70000"/>
              </a:spcBef>
              <a:spcAft>
                <a:spcPct val="0"/>
              </a:spcAft>
              <a:buClr>
                <a:srgbClr val="C0C0C0"/>
              </a:buClr>
              <a:buSzPct val="92000"/>
              <a:buFont typeface="Wingdings" pitchFamily="2" charset="2"/>
              <a:buNone/>
              <a:tabLst/>
              <a:defRPr/>
            </a:pPr>
            <a:endParaRPr kumimoji="0" lang="en-US" sz="2100" b="0" i="0" u="none" strike="noStrike" kern="0" cap="none" spc="0" normalizeH="0" baseline="0" noProof="0" dirty="0">
              <a:ln>
                <a:noFill/>
              </a:ln>
              <a:solidFill>
                <a:schemeClr val="tx1"/>
              </a:solidFill>
              <a:effectLst/>
              <a:uLnTx/>
              <a:uFillTx/>
              <a:latin typeface="+mn-lt"/>
              <a:ea typeface="+mn-ea"/>
              <a:cs typeface="LF_Kai"/>
            </a:endParaRPr>
          </a:p>
        </p:txBody>
      </p:sp>
      <p:sp>
        <p:nvSpPr>
          <p:cNvPr id="9" name="Rectangle 8"/>
          <p:cNvSpPr/>
          <p:nvPr/>
        </p:nvSpPr>
        <p:spPr>
          <a:xfrm>
            <a:off x="5715000" y="1524000"/>
            <a:ext cx="3733800" cy="415498"/>
          </a:xfrm>
          <a:prstGeom prst="rect">
            <a:avLst/>
          </a:prstGeom>
        </p:spPr>
        <p:txBody>
          <a:bodyPr wrap="square">
            <a:spAutoFit/>
          </a:bodyPr>
          <a:lstStyle/>
          <a:p>
            <a:r>
              <a:rPr lang="en-US" sz="2100" kern="0" dirty="0" smtClean="0">
                <a:sym typeface="Wingdings" pitchFamily="2" charset="2"/>
              </a:rPr>
              <a:t>Market Value = $2.63 Billion</a:t>
            </a:r>
            <a:endParaRPr lang="en-US" sz="2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2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10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additive="base">
                                        <p:cTn id="31" dur="10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10" grpId="0" build="p"/>
      <p:bldP spid="14" grpId="0" build="p"/>
      <p:bldP spid="16"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003" y="866777"/>
            <a:ext cx="7419975" cy="288925"/>
          </a:xfrm>
        </p:spPr>
        <p:txBody>
          <a:bodyPr/>
          <a:lstStyle/>
          <a:p>
            <a:r>
              <a:rPr lang="en-US" sz="2300" dirty="0" smtClean="0"/>
              <a:t>Agenda</a:t>
            </a:r>
            <a:endParaRPr lang="en-US" sz="2300" dirty="0" smtClean="0">
              <a:solidFill>
                <a:srgbClr val="FF0000"/>
              </a:solidFill>
            </a:endParaRPr>
          </a:p>
        </p:txBody>
      </p:sp>
      <p:sp>
        <p:nvSpPr>
          <p:cNvPr id="5" name="Rectangle 4"/>
          <p:cNvSpPr>
            <a:spLocks noChangeArrowheads="1"/>
          </p:cNvSpPr>
          <p:nvPr/>
        </p:nvSpPr>
        <p:spPr bwMode="gray">
          <a:xfrm>
            <a:off x="1905000" y="1219200"/>
            <a:ext cx="6248398" cy="5334000"/>
          </a:xfrm>
          <a:prstGeom prst="rect">
            <a:avLst/>
          </a:prstGeom>
          <a:noFill/>
          <a:ln w="9525">
            <a:noFill/>
            <a:miter lim="800000"/>
            <a:headEnd/>
            <a:tailEnd/>
          </a:ln>
        </p:spPr>
        <p:txBody>
          <a:bodyPr lIns="91429" tIns="36571" rIns="36571" bIns="36571"/>
          <a:lstStyle/>
          <a:p>
            <a:pPr marL="463550" lvl="1" indent="-461963" algn="just" defTabSz="1019175" eaLnBrk="0" hangingPunct="0">
              <a:lnSpc>
                <a:spcPct val="150000"/>
              </a:lnSpc>
              <a:buClr>
                <a:schemeClr val="folHlink"/>
              </a:buClr>
              <a:buSzPct val="125000"/>
              <a:buFont typeface="+mj-lt"/>
              <a:buAutoNum type="arabicPeriod"/>
            </a:pPr>
            <a:r>
              <a:rPr lang="en-US" sz="2100" dirty="0" smtClean="0">
                <a:sym typeface="Wingdings" pitchFamily="2" charset="2"/>
              </a:rPr>
              <a:t>Mission Statement</a:t>
            </a:r>
          </a:p>
          <a:p>
            <a:pPr marL="463550" lvl="1" indent="-461963" algn="just" defTabSz="1019175" eaLnBrk="0" hangingPunct="0">
              <a:lnSpc>
                <a:spcPct val="150000"/>
              </a:lnSpc>
              <a:buClr>
                <a:schemeClr val="folHlink"/>
              </a:buClr>
              <a:buSzPct val="125000"/>
              <a:buFont typeface="+mj-lt"/>
              <a:buAutoNum type="arabicPeriod"/>
            </a:pPr>
            <a:r>
              <a:rPr lang="en-US" sz="2100" dirty="0" smtClean="0">
                <a:sym typeface="Wingdings" pitchFamily="2" charset="2"/>
              </a:rPr>
              <a:t>Organization Chart/Location</a:t>
            </a:r>
          </a:p>
          <a:p>
            <a:pPr marL="463550" lvl="1" indent="-461963" algn="just" defTabSz="1019175" eaLnBrk="0" hangingPunct="0">
              <a:lnSpc>
                <a:spcPct val="150000"/>
              </a:lnSpc>
              <a:buClr>
                <a:schemeClr val="folHlink"/>
              </a:buClr>
              <a:buSzPct val="125000"/>
              <a:buFont typeface="+mj-lt"/>
              <a:buAutoNum type="arabicPeriod"/>
            </a:pPr>
            <a:r>
              <a:rPr lang="en-US" sz="2100" dirty="0" smtClean="0">
                <a:sym typeface="Wingdings" pitchFamily="2" charset="2"/>
              </a:rPr>
              <a:t>UC Experience</a:t>
            </a:r>
          </a:p>
          <a:p>
            <a:pPr marL="463550" lvl="1" indent="-461963" algn="just" defTabSz="1019175" eaLnBrk="0" hangingPunct="0">
              <a:lnSpc>
                <a:spcPct val="150000"/>
              </a:lnSpc>
              <a:buClr>
                <a:schemeClr val="folHlink"/>
              </a:buClr>
              <a:buSzPct val="125000"/>
              <a:buFont typeface="+mj-lt"/>
              <a:buAutoNum type="arabicPeriod"/>
            </a:pPr>
            <a:r>
              <a:rPr lang="en-US" sz="2100" dirty="0" smtClean="0">
                <a:sym typeface="Wingdings" pitchFamily="2" charset="2"/>
              </a:rPr>
              <a:t>History</a:t>
            </a:r>
          </a:p>
          <a:p>
            <a:pPr marL="463550" lvl="1" indent="-461963" algn="just" defTabSz="1019175" eaLnBrk="0" hangingPunct="0">
              <a:lnSpc>
                <a:spcPct val="150000"/>
              </a:lnSpc>
              <a:buClr>
                <a:schemeClr val="folHlink"/>
              </a:buClr>
              <a:buSzPct val="125000"/>
              <a:buFont typeface="+mj-lt"/>
              <a:buAutoNum type="arabicPeriod"/>
            </a:pPr>
            <a:r>
              <a:rPr lang="en-US" sz="2100" dirty="0" smtClean="0">
                <a:sym typeface="Wingdings" pitchFamily="2" charset="2"/>
              </a:rPr>
              <a:t>True endowments &amp; FFE’s</a:t>
            </a:r>
          </a:p>
          <a:p>
            <a:pPr marL="463550" lvl="1" indent="-461963" algn="just" defTabSz="1019175" eaLnBrk="0" hangingPunct="0">
              <a:lnSpc>
                <a:spcPct val="150000"/>
              </a:lnSpc>
              <a:buClr>
                <a:schemeClr val="folHlink"/>
              </a:buClr>
              <a:buSzPct val="125000"/>
              <a:buFont typeface="+mj-lt"/>
              <a:buAutoNum type="arabicPeriod"/>
            </a:pPr>
            <a:r>
              <a:rPr lang="en-US" sz="2100" dirty="0" smtClean="0">
                <a:sym typeface="Wingdings" pitchFamily="2" charset="2"/>
              </a:rPr>
              <a:t>What we do</a:t>
            </a:r>
          </a:p>
          <a:p>
            <a:pPr marL="463550" lvl="1" indent="-461963" algn="just" defTabSz="1019175" eaLnBrk="0" hangingPunct="0">
              <a:lnSpc>
                <a:spcPct val="150000"/>
              </a:lnSpc>
              <a:buClr>
                <a:schemeClr val="folHlink"/>
              </a:buClr>
              <a:buSzPct val="125000"/>
              <a:buFont typeface="+mj-lt"/>
              <a:buAutoNum type="arabicPeriod"/>
            </a:pPr>
            <a:r>
              <a:rPr lang="en-US" sz="2100" dirty="0" smtClean="0">
                <a:sym typeface="Wingdings" pitchFamily="2" charset="2"/>
              </a:rPr>
              <a:t>Moving forward</a:t>
            </a:r>
          </a:p>
          <a:p>
            <a:pPr marL="463550" lvl="1" indent="-461963" algn="just" defTabSz="1019175" eaLnBrk="0" hangingPunct="0">
              <a:lnSpc>
                <a:spcPct val="150000"/>
              </a:lnSpc>
              <a:buClr>
                <a:schemeClr val="folHlink"/>
              </a:buClr>
              <a:buSzPct val="125000"/>
              <a:buFont typeface="+mj-lt"/>
              <a:buAutoNum type="arabicPeriod"/>
            </a:pPr>
            <a:r>
              <a:rPr lang="en-US" sz="2100" dirty="0" smtClean="0">
                <a:sym typeface="Wingdings" pitchFamily="2" charset="2"/>
              </a:rPr>
              <a:t>Timelines</a:t>
            </a:r>
          </a:p>
          <a:p>
            <a:pPr marL="463550" lvl="1" indent="-461963" algn="just" defTabSz="1019175" eaLnBrk="0" hangingPunct="0">
              <a:lnSpc>
                <a:spcPct val="150000"/>
              </a:lnSpc>
              <a:buClr>
                <a:schemeClr val="folHlink"/>
              </a:buClr>
              <a:buSzPct val="125000"/>
              <a:buFont typeface="+mj-lt"/>
              <a:buAutoNum type="arabicPeriod"/>
            </a:pPr>
            <a:r>
              <a:rPr lang="en-US" sz="2100" dirty="0" smtClean="0">
                <a:sym typeface="Wingdings" pitchFamily="2" charset="2"/>
              </a:rPr>
              <a:t>Fiscal Year End (FYE) Closing schedule</a:t>
            </a:r>
          </a:p>
          <a:p>
            <a:pPr marL="463550" lvl="1" indent="-461963" algn="just" defTabSz="1019175" eaLnBrk="0" hangingPunct="0">
              <a:lnSpc>
                <a:spcPct val="150000"/>
              </a:lnSpc>
              <a:buClr>
                <a:schemeClr val="folHlink"/>
              </a:buClr>
              <a:buSzPct val="125000"/>
              <a:buFont typeface="+mj-lt"/>
              <a:buAutoNum type="arabicPeriod"/>
            </a:pPr>
            <a:r>
              <a:rPr lang="en-US" sz="2100" dirty="0" smtClean="0">
                <a:sym typeface="Wingdings" pitchFamily="2" charset="2"/>
              </a:rPr>
              <a:t>How Can We Help Each Other</a:t>
            </a:r>
          </a:p>
          <a:p>
            <a:pPr marL="463550" lvl="1" indent="-461963" algn="just" defTabSz="1019175" eaLnBrk="0" hangingPunct="0">
              <a:lnSpc>
                <a:spcPct val="150000"/>
              </a:lnSpc>
              <a:buClr>
                <a:schemeClr val="folHlink"/>
              </a:buClr>
              <a:buSzPct val="125000"/>
              <a:buFont typeface="+mj-lt"/>
              <a:buAutoNum type="arabicPeriod"/>
            </a:pPr>
            <a:r>
              <a:rPr lang="en-US" sz="2100" dirty="0" smtClean="0">
                <a:sym typeface="Wingdings" pitchFamily="2" charset="2"/>
              </a:rPr>
              <a:t>Contact Information</a:t>
            </a:r>
          </a:p>
          <a:p>
            <a:pPr marL="463550" lvl="1" indent="-461963" algn="just" defTabSz="1019175" eaLnBrk="0" hangingPunct="0">
              <a:lnSpc>
                <a:spcPct val="150000"/>
              </a:lnSpc>
              <a:buClr>
                <a:schemeClr val="folHlink"/>
              </a:buClr>
              <a:buSzPct val="125000"/>
              <a:buFont typeface="+mj-lt"/>
              <a:buAutoNum type="arabicPeriod"/>
            </a:pPr>
            <a:endParaRPr lang="en-US" sz="2100" dirty="0" smtClean="0">
              <a:sym typeface="Wingdings" pitchFamily="2" charset="2"/>
            </a:endParaRPr>
          </a:p>
          <a:p>
            <a:pPr marL="463550" lvl="1" indent="-461963" algn="just" defTabSz="1019175" eaLnBrk="0" hangingPunct="0">
              <a:lnSpc>
                <a:spcPct val="150000"/>
              </a:lnSpc>
              <a:buClr>
                <a:schemeClr val="folHlink"/>
              </a:buClr>
              <a:buSzPct val="125000"/>
              <a:buFont typeface="+mj-lt"/>
              <a:buAutoNum type="arabicPeriod"/>
            </a:pPr>
            <a:endParaRPr lang="en-US" sz="2100" dirty="0" smtClean="0">
              <a:sym typeface="Wingdings" pitchFamily="2" charset="2"/>
            </a:endParaRPr>
          </a:p>
          <a:p>
            <a:pPr marL="463550" lvl="1" indent="-461963" algn="just" defTabSz="1019175" eaLnBrk="0" hangingPunct="0">
              <a:lnSpc>
                <a:spcPct val="150000"/>
              </a:lnSpc>
              <a:buClr>
                <a:schemeClr val="folHlink"/>
              </a:buClr>
              <a:buSzPct val="125000"/>
              <a:buFont typeface="+mj-lt"/>
              <a:buAutoNum type="arabicPeriod"/>
            </a:pPr>
            <a:endParaRPr lang="en-US" sz="2100" dirty="0" smtClean="0">
              <a:sym typeface="Wingdings" pitchFamily="2" charset="2"/>
            </a:endParaRPr>
          </a:p>
        </p:txBody>
      </p:sp>
    </p:spTree>
    <p:custDataLst>
      <p:tags r:id="rId1"/>
    </p:custData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99" y="2286000"/>
            <a:ext cx="348172" cy="307777"/>
          </a:xfrm>
          <a:prstGeom prst="rect">
            <a:avLst/>
          </a:prstGeom>
          <a:noFill/>
        </p:spPr>
        <p:txBody>
          <a:bodyPr wrap="none" rtlCol="0">
            <a:spAutoFit/>
          </a:bodyPr>
          <a:lstStyle/>
          <a:p>
            <a:r>
              <a:rPr lang="en-US" dirty="0" smtClean="0"/>
              <a:t>   </a:t>
            </a:r>
            <a:endParaRPr lang="en-US" dirty="0"/>
          </a:p>
        </p:txBody>
      </p:sp>
      <p:sp>
        <p:nvSpPr>
          <p:cNvPr id="6" name="Title 5"/>
          <p:cNvSpPr>
            <a:spLocks noGrp="1"/>
          </p:cNvSpPr>
          <p:nvPr>
            <p:ph type="title"/>
          </p:nvPr>
        </p:nvSpPr>
        <p:spPr/>
        <p:txBody>
          <a:bodyPr/>
          <a:lstStyle/>
          <a:p>
            <a:r>
              <a:rPr lang="en-US" sz="2800" dirty="0" smtClean="0"/>
              <a:t>Mission</a:t>
            </a:r>
            <a:r>
              <a:rPr lang="en-US" dirty="0" smtClean="0"/>
              <a:t> </a:t>
            </a:r>
            <a:r>
              <a:rPr lang="en-US" sz="2800" dirty="0" smtClean="0"/>
              <a:t>Statement</a:t>
            </a:r>
            <a:endParaRPr lang="en-US" sz="2800" dirty="0"/>
          </a:p>
        </p:txBody>
      </p:sp>
      <p:sp>
        <p:nvSpPr>
          <p:cNvPr id="7" name="Content Placeholder 6"/>
          <p:cNvSpPr>
            <a:spLocks noGrp="1"/>
          </p:cNvSpPr>
          <p:nvPr>
            <p:ph idx="1"/>
          </p:nvPr>
        </p:nvSpPr>
        <p:spPr>
          <a:xfrm>
            <a:off x="1143000" y="1295400"/>
            <a:ext cx="7853362" cy="5562600"/>
          </a:xfrm>
        </p:spPr>
        <p:txBody>
          <a:bodyPr/>
          <a:lstStyle/>
          <a:p>
            <a:pPr marL="0"/>
            <a:r>
              <a:rPr lang="en-US" sz="2000" dirty="0" smtClean="0"/>
              <a:t>Our mission is to uphold the fiduciary responsibility for the University of California in preserving the integrity of endowment and investment requests of individual donors and UC affiliated organizations. </a:t>
            </a:r>
          </a:p>
          <a:p>
            <a:r>
              <a:rPr lang="en-US" sz="2000" dirty="0" smtClean="0"/>
              <a:t>We accomplish this by:</a:t>
            </a:r>
          </a:p>
          <a:p>
            <a:pPr>
              <a:buFont typeface="Arial" pitchFamily="34" charset="0"/>
              <a:buChar char="•"/>
            </a:pPr>
            <a:r>
              <a:rPr lang="en-US" sz="2000" dirty="0" smtClean="0"/>
              <a:t>Assuring timely and accurate processing of financial and fund accounting transactions in the Regents EIA general ledger</a:t>
            </a:r>
          </a:p>
          <a:p>
            <a:pPr>
              <a:buFont typeface="Arial" pitchFamily="34" charset="0"/>
              <a:buChar char="•"/>
            </a:pPr>
            <a:r>
              <a:rPr lang="en-US" sz="2000" dirty="0" smtClean="0"/>
              <a:t>Assuring accurate reporting of accounting transactions to all our customers and the UC Annual Financial Report.</a:t>
            </a:r>
          </a:p>
          <a:p>
            <a:pPr>
              <a:buFont typeface="Arial" pitchFamily="34" charset="0"/>
              <a:buChar char="•"/>
            </a:pPr>
            <a:r>
              <a:rPr lang="en-US" sz="2000" dirty="0" smtClean="0"/>
              <a:t>Planning and implementing new policies and procedures.</a:t>
            </a:r>
          </a:p>
          <a:p>
            <a:pPr>
              <a:buFont typeface="Arial" pitchFamily="34" charset="0"/>
              <a:buChar char="•"/>
            </a:pPr>
            <a:r>
              <a:rPr lang="en-US" sz="2000" dirty="0" smtClean="0"/>
              <a:t>Serving as an information resource.</a:t>
            </a:r>
          </a:p>
          <a:p>
            <a:pPr>
              <a:buFont typeface="Arial" pitchFamily="34" charset="0"/>
              <a:buChar char="•"/>
            </a:pPr>
            <a:endParaRPr lang="en-US" sz="1800" b="1" dirty="0" smtClean="0"/>
          </a:p>
          <a:p>
            <a:endParaRPr lang="en-US" sz="1800" dirty="0" smtClean="0"/>
          </a:p>
          <a:p>
            <a:endParaRPr lang="en-US" sz="1800" dirty="0" smtClean="0"/>
          </a:p>
          <a:p>
            <a:endParaRPr lang="en-US" sz="1800" dirty="0" smtClean="0"/>
          </a:p>
          <a:p>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10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1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10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2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Rectangle 21"/>
          <p:cNvSpPr>
            <a:spLocks noChangeArrowheads="1"/>
          </p:cNvSpPr>
          <p:nvPr/>
        </p:nvSpPr>
        <p:spPr bwMode="auto">
          <a:xfrm>
            <a:off x="0" y="0"/>
            <a:ext cx="1005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049" name="Group 1"/>
          <p:cNvGrpSpPr>
            <a:grpSpLocks noChangeAspect="1"/>
          </p:cNvGrpSpPr>
          <p:nvPr/>
        </p:nvGrpSpPr>
        <p:grpSpPr bwMode="auto">
          <a:xfrm>
            <a:off x="762000" y="686114"/>
            <a:ext cx="8686800" cy="6096000"/>
            <a:chOff x="3360" y="1637"/>
            <a:chExt cx="13680" cy="9720"/>
          </a:xfrm>
        </p:grpSpPr>
        <p:sp>
          <p:nvSpPr>
            <p:cNvPr id="2068" name="AutoShape 20"/>
            <p:cNvSpPr>
              <a:spLocks noChangeAspect="1" noChangeArrowheads="1" noTextEdit="1"/>
            </p:cNvSpPr>
            <p:nvPr/>
          </p:nvSpPr>
          <p:spPr bwMode="auto">
            <a:xfrm>
              <a:off x="3360" y="1637"/>
              <a:ext cx="13680" cy="972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67" name="_s1032"/>
            <p:cNvSpPr>
              <a:spLocks noChangeShapeType="1"/>
            </p:cNvSpPr>
            <p:nvPr/>
          </p:nvSpPr>
          <p:spPr bwMode="auto">
            <a:xfrm rot="16200000" flipV="1">
              <a:off x="8959" y="5306"/>
              <a:ext cx="2795" cy="72"/>
            </a:xfrm>
            <a:prstGeom prst="bentConnector3">
              <a:avLst>
                <a:gd name="adj1" fmla="val 7694"/>
              </a:avLst>
            </a:prstGeom>
            <a:no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6" name="_s1033"/>
            <p:cNvSpPr>
              <a:spLocks noChangeShapeType="1"/>
            </p:cNvSpPr>
            <p:nvPr/>
          </p:nvSpPr>
          <p:spPr bwMode="auto">
            <a:xfrm rot="5400000" flipH="1">
              <a:off x="11748" y="3124"/>
              <a:ext cx="1944" cy="4800"/>
            </a:xfrm>
            <a:prstGeom prst="bentConnector2">
              <a:avLst/>
            </a:prstGeom>
            <a:no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5" name="_s1030"/>
            <p:cNvSpPr>
              <a:spLocks noChangeShapeType="1"/>
            </p:cNvSpPr>
            <p:nvPr/>
          </p:nvSpPr>
          <p:spPr bwMode="auto">
            <a:xfrm rot="16200000">
              <a:off x="7009" y="3064"/>
              <a:ext cx="1823" cy="4800"/>
            </a:xfrm>
            <a:prstGeom prst="bentConnector2">
              <a:avLst/>
            </a:prstGeom>
            <a:no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4" name="_s1031"/>
            <p:cNvSpPr>
              <a:spLocks noChangeArrowheads="1"/>
            </p:cNvSpPr>
            <p:nvPr/>
          </p:nvSpPr>
          <p:spPr bwMode="auto">
            <a:xfrm>
              <a:off x="9000" y="2851"/>
              <a:ext cx="2520" cy="1055"/>
            </a:xfrm>
            <a:prstGeom prst="roundRect">
              <a:avLst>
                <a:gd name="adj" fmla="val 0"/>
              </a:avLst>
            </a:prstGeom>
            <a:solidFill>
              <a:srgbClr val="BBE0E3"/>
            </a:solidFill>
            <a:ln w="9525" cmpd="dbl">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W. Kevin Kendall</a:t>
              </a:r>
              <a:endParaRPr kumimoji="0" lang="en-US" sz="1200" b="1" i="0" u="none" strike="noStrike" cap="none" normalizeH="0" baseline="0" dirty="0" smtClean="0">
                <a:ln>
                  <a:noFill/>
                </a:ln>
                <a:solidFill>
                  <a:schemeClr val="tx1"/>
                </a:solidFill>
                <a:effectLst/>
                <a:latin typeface="Arial" pitchFamily="34" charset="0"/>
              </a:endParaRPr>
            </a:p>
          </p:txBody>
        </p:sp>
        <p:sp>
          <p:nvSpPr>
            <p:cNvPr id="2063" name="_s1032"/>
            <p:cNvSpPr>
              <a:spLocks noChangeArrowheads="1"/>
            </p:cNvSpPr>
            <p:nvPr/>
          </p:nvSpPr>
          <p:spPr bwMode="auto">
            <a:xfrm>
              <a:off x="4500" y="6375"/>
              <a:ext cx="2160" cy="1085"/>
            </a:xfrm>
            <a:prstGeom prst="roundRect">
              <a:avLst>
                <a:gd name="adj" fmla="val 16667"/>
              </a:avLst>
            </a:prstGeom>
            <a:solidFill>
              <a:srgbClr val="BBE0E3"/>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Ana Lee</a:t>
              </a:r>
              <a:endParaRPr kumimoji="0" lang="en-US" sz="1200" b="1" i="0" u="none" strike="noStrike" cap="none" normalizeH="0" baseline="0" dirty="0" smtClean="0">
                <a:ln>
                  <a:noFill/>
                </a:ln>
                <a:solidFill>
                  <a:schemeClr val="tx1"/>
                </a:solidFill>
                <a:effectLst/>
                <a:latin typeface="Arial" pitchFamily="34" charset="0"/>
              </a:endParaRPr>
            </a:p>
          </p:txBody>
        </p:sp>
        <p:sp>
          <p:nvSpPr>
            <p:cNvPr id="2062" name="AutoShape 14"/>
            <p:cNvSpPr>
              <a:spLocks noChangeArrowheads="1"/>
            </p:cNvSpPr>
            <p:nvPr/>
          </p:nvSpPr>
          <p:spPr bwMode="auto">
            <a:xfrm>
              <a:off x="14040" y="6375"/>
              <a:ext cx="2160" cy="1094"/>
            </a:xfrm>
            <a:prstGeom prst="roundRect">
              <a:avLst>
                <a:gd name="adj" fmla="val 16667"/>
              </a:avLst>
            </a:prstGeom>
            <a:solidFill>
              <a:srgbClr val="BBE0E3"/>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Kim Williams</a:t>
              </a:r>
              <a:endParaRPr kumimoji="0" lang="en-US" sz="1200" b="1" i="0" u="none" strike="noStrike" cap="none" normalizeH="0" baseline="0" dirty="0" smtClean="0">
                <a:ln>
                  <a:noFill/>
                </a:ln>
                <a:solidFill>
                  <a:schemeClr val="tx1"/>
                </a:solidFill>
                <a:effectLst/>
                <a:latin typeface="Arial" pitchFamily="34" charset="0"/>
              </a:endParaRPr>
            </a:p>
          </p:txBody>
        </p:sp>
        <p:sp>
          <p:nvSpPr>
            <p:cNvPr id="2061" name="_s1038"/>
            <p:cNvSpPr>
              <a:spLocks noChangeArrowheads="1"/>
            </p:cNvSpPr>
            <p:nvPr/>
          </p:nvSpPr>
          <p:spPr bwMode="auto">
            <a:xfrm>
              <a:off x="9240" y="6375"/>
              <a:ext cx="2160" cy="1094"/>
            </a:xfrm>
            <a:prstGeom prst="roundRect">
              <a:avLst>
                <a:gd name="adj" fmla="val 16667"/>
              </a:avLst>
            </a:prstGeom>
            <a:solidFill>
              <a:srgbClr val="BBE0E3"/>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Helen Zhu</a:t>
              </a:r>
              <a:endParaRPr kumimoji="0" lang="en-US" sz="1200" b="1" i="0" u="none" strike="noStrike" cap="none" normalizeH="0" baseline="0" dirty="0" smtClean="0">
                <a:ln>
                  <a:noFill/>
                </a:ln>
                <a:solidFill>
                  <a:schemeClr val="tx1"/>
                </a:solidFill>
                <a:effectLst/>
                <a:latin typeface="Arial" pitchFamily="34" charset="0"/>
              </a:endParaRPr>
            </a:p>
          </p:txBody>
        </p:sp>
        <p:sp>
          <p:nvSpPr>
            <p:cNvPr id="2060" name="_s1123"/>
            <p:cNvSpPr>
              <a:spLocks noChangeArrowheads="1"/>
            </p:cNvSpPr>
            <p:nvPr/>
          </p:nvSpPr>
          <p:spPr bwMode="auto">
            <a:xfrm>
              <a:off x="4500" y="8319"/>
              <a:ext cx="2160" cy="1085"/>
            </a:xfrm>
            <a:prstGeom prst="roundRect">
              <a:avLst>
                <a:gd name="adj" fmla="val 16667"/>
              </a:avLst>
            </a:prstGeom>
            <a:solidFill>
              <a:srgbClr val="BBE0E3"/>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Justin Wong</a:t>
              </a:r>
              <a:endParaRPr kumimoji="0" lang="en-US" sz="1200" b="1" i="0" u="none" strike="noStrike" cap="none" normalizeH="0" baseline="0" dirty="0" smtClean="0">
                <a:ln>
                  <a:noFill/>
                </a:ln>
                <a:solidFill>
                  <a:schemeClr val="tx1"/>
                </a:solidFill>
                <a:effectLst/>
                <a:latin typeface="Arial" pitchFamily="34" charset="0"/>
              </a:endParaRPr>
            </a:p>
          </p:txBody>
        </p:sp>
        <p:sp>
          <p:nvSpPr>
            <p:cNvPr id="2059" name="_s1041"/>
            <p:cNvSpPr>
              <a:spLocks noChangeArrowheads="1"/>
            </p:cNvSpPr>
            <p:nvPr/>
          </p:nvSpPr>
          <p:spPr bwMode="auto">
            <a:xfrm>
              <a:off x="14040" y="8319"/>
              <a:ext cx="2160" cy="1094"/>
            </a:xfrm>
            <a:prstGeom prst="roundRect">
              <a:avLst>
                <a:gd name="adj" fmla="val 16667"/>
              </a:avLst>
            </a:prstGeom>
            <a:solidFill>
              <a:srgbClr val="BBE0E3"/>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Johnny Wu</a:t>
              </a:r>
              <a:endParaRPr kumimoji="0" lang="en-US" sz="1200" b="1" i="0" u="none" strike="noStrike" cap="none" normalizeH="0" baseline="0" dirty="0" smtClean="0">
                <a:ln>
                  <a:noFill/>
                </a:ln>
                <a:solidFill>
                  <a:schemeClr val="tx1"/>
                </a:solidFill>
                <a:effectLst/>
                <a:latin typeface="Arial" pitchFamily="34" charset="0"/>
              </a:endParaRPr>
            </a:p>
          </p:txBody>
        </p:sp>
        <p:sp>
          <p:nvSpPr>
            <p:cNvPr id="2058" name="Text Box 10"/>
            <p:cNvSpPr txBox="1">
              <a:spLocks noChangeArrowheads="1"/>
            </p:cNvSpPr>
            <p:nvPr/>
          </p:nvSpPr>
          <p:spPr bwMode="auto">
            <a:xfrm>
              <a:off x="4200" y="5160"/>
              <a:ext cx="2563" cy="85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Investment Accounting</a:t>
              </a:r>
              <a:endParaRPr kumimoji="0" lang="en-US" sz="1200" b="0" i="0" u="none" strike="noStrike" cap="none" normalizeH="0" baseline="0" dirty="0" smtClean="0">
                <a:ln>
                  <a:noFill/>
                </a:ln>
                <a:solidFill>
                  <a:schemeClr val="tx1"/>
                </a:solidFill>
                <a:effectLst/>
                <a:latin typeface="Arial" pitchFamily="34" charset="0"/>
              </a:endParaRPr>
            </a:p>
          </p:txBody>
        </p:sp>
        <p:sp>
          <p:nvSpPr>
            <p:cNvPr id="2057" name="Text Box 9"/>
            <p:cNvSpPr txBox="1">
              <a:spLocks noChangeArrowheads="1"/>
            </p:cNvSpPr>
            <p:nvPr/>
          </p:nvSpPr>
          <p:spPr bwMode="auto">
            <a:xfrm>
              <a:off x="13680" y="5160"/>
              <a:ext cx="2893" cy="972"/>
            </a:xfrm>
            <a:prstGeom prst="rect">
              <a:avLst/>
            </a:prstGeom>
            <a:solidFill>
              <a:srgbClr val="FFFFFF"/>
            </a:solidFill>
            <a:ln w="9525">
              <a:noFill/>
              <a:miter lim="800000"/>
              <a:headEnd/>
              <a:tailEnd/>
            </a:ln>
          </p:spPr>
          <p:txBody>
            <a:bodyPr vert="horz" wrap="square" lIns="91440" tIns="27432" rIns="91440" bIns="2743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Pool Processing &amp; Fund Administration Accounting</a:t>
              </a:r>
              <a:endParaRPr kumimoji="0" lang="en-US" sz="1200" b="0" i="0" u="none" strike="noStrike" cap="none" normalizeH="0" baseline="0" dirty="0" smtClean="0">
                <a:ln>
                  <a:noFill/>
                </a:ln>
                <a:solidFill>
                  <a:schemeClr val="tx1"/>
                </a:solidFill>
                <a:effectLst/>
                <a:latin typeface="Arial" pitchFamily="34" charset="0"/>
              </a:endParaRPr>
            </a:p>
          </p:txBody>
        </p:sp>
        <p:sp>
          <p:nvSpPr>
            <p:cNvPr id="2056" name="Text Box 8"/>
            <p:cNvSpPr txBox="1">
              <a:spLocks noChangeArrowheads="1"/>
            </p:cNvSpPr>
            <p:nvPr/>
          </p:nvSpPr>
          <p:spPr bwMode="auto">
            <a:xfrm>
              <a:off x="9000" y="5160"/>
              <a:ext cx="2563" cy="972"/>
            </a:xfrm>
            <a:prstGeom prst="rect">
              <a:avLst/>
            </a:prstGeom>
            <a:solidFill>
              <a:srgbClr val="FFFFFF"/>
            </a:solidFill>
            <a:ln w="9525">
              <a:noFill/>
              <a:miter lim="800000"/>
              <a:headEnd/>
              <a:tailEnd/>
            </a:ln>
          </p:spPr>
          <p:txBody>
            <a:bodyPr vert="horz" wrap="square" lIns="91440" tIns="27432" rIns="91440" bIns="2743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Administration &amp; Operations Accounting</a:t>
              </a:r>
              <a:endParaRPr kumimoji="0" lang="en-US" sz="1200" b="0" i="0" u="none" strike="noStrike" cap="none" normalizeH="0" baseline="0" dirty="0" smtClean="0">
                <a:ln>
                  <a:noFill/>
                </a:ln>
                <a:solidFill>
                  <a:schemeClr val="tx1"/>
                </a:solidFill>
                <a:effectLst/>
                <a:latin typeface="Arial" pitchFamily="34" charset="0"/>
              </a:endParaRPr>
            </a:p>
          </p:txBody>
        </p:sp>
        <p:sp>
          <p:nvSpPr>
            <p:cNvPr id="2053" name="AutoShape 5"/>
            <p:cNvSpPr>
              <a:spLocks noChangeArrowheads="1"/>
            </p:cNvSpPr>
            <p:nvPr/>
          </p:nvSpPr>
          <p:spPr bwMode="auto">
            <a:xfrm>
              <a:off x="13080" y="2851"/>
              <a:ext cx="2400" cy="972"/>
            </a:xfrm>
            <a:prstGeom prst="roundRect">
              <a:avLst>
                <a:gd name="adj" fmla="val 0"/>
              </a:avLst>
            </a:prstGeom>
            <a:solidFill>
              <a:srgbClr val="BBE0E3"/>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rPr>
                <a:t>Suzanne Cross</a:t>
              </a:r>
              <a:endParaRPr kumimoji="0" lang="en-US" sz="1200" b="1" i="0" u="none" strike="noStrike" cap="none" normalizeH="0" baseline="0" dirty="0" smtClean="0">
                <a:ln>
                  <a:noFill/>
                </a:ln>
                <a:solidFill>
                  <a:schemeClr val="tx1"/>
                </a:solidFill>
                <a:effectLst/>
                <a:latin typeface="Arial" pitchFamily="34" charset="0"/>
              </a:endParaRPr>
            </a:p>
          </p:txBody>
        </p:sp>
        <p:sp>
          <p:nvSpPr>
            <p:cNvPr id="2052" name="AutoShape 4"/>
            <p:cNvSpPr>
              <a:spLocks noChangeShapeType="1"/>
            </p:cNvSpPr>
            <p:nvPr/>
          </p:nvSpPr>
          <p:spPr bwMode="auto">
            <a:xfrm rot="10800000">
              <a:off x="11520" y="3337"/>
              <a:ext cx="1577" cy="1"/>
            </a:xfrm>
            <a:prstGeom prst="straightConnector1">
              <a:avLst/>
            </a:prstGeom>
            <a:noFill/>
            <a:ln w="2857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1" name="AutoShape 3"/>
            <p:cNvSpPr>
              <a:spLocks noChangeShapeType="1"/>
            </p:cNvSpPr>
            <p:nvPr/>
          </p:nvSpPr>
          <p:spPr bwMode="auto">
            <a:xfrm>
              <a:off x="14177" y="3988"/>
              <a:ext cx="1"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26" name="Straight Connector 25"/>
          <p:cNvCxnSpPr>
            <a:stCxn id="2062" idx="2"/>
            <a:endCxn id="2059" idx="0"/>
          </p:cNvCxnSpPr>
          <p:nvPr/>
        </p:nvCxnSpPr>
        <p:spPr bwMode="auto">
          <a:xfrm>
            <a:off x="8229600" y="4343400"/>
            <a:ext cx="0" cy="533400"/>
          </a:xfrm>
          <a:prstGeom prst="line">
            <a:avLst/>
          </a:prstGeom>
          <a:noFill/>
          <a:ln w="28575" cap="flat" cmpd="sng" algn="ctr">
            <a:solidFill>
              <a:schemeClr val="tx1"/>
            </a:solidFill>
            <a:prstDash val="sysDot"/>
            <a:round/>
            <a:headEnd type="none" w="med" len="med"/>
            <a:tailEnd type="none" w="med" len="med"/>
          </a:ln>
          <a:effectLst/>
        </p:spPr>
      </p:cxnSp>
      <p:cxnSp>
        <p:nvCxnSpPr>
          <p:cNvPr id="27" name="Straight Connector 26"/>
          <p:cNvCxnSpPr/>
          <p:nvPr/>
        </p:nvCxnSpPr>
        <p:spPr bwMode="auto">
          <a:xfrm>
            <a:off x="2133600" y="4343400"/>
            <a:ext cx="0" cy="533400"/>
          </a:xfrm>
          <a:prstGeom prst="line">
            <a:avLst/>
          </a:prstGeom>
          <a:noFill/>
          <a:ln w="28575" cap="flat" cmpd="sng" algn="ctr">
            <a:solidFill>
              <a:schemeClr val="tx1"/>
            </a:solidFill>
            <a:prstDash val="sysDot"/>
            <a:round/>
            <a:headEnd type="none" w="med" len="med"/>
            <a:tailEnd type="none" w="med" len="med"/>
          </a:ln>
          <a:effectLst/>
        </p:spPr>
      </p:cxnSp>
      <p:sp>
        <p:nvSpPr>
          <p:cNvPr id="28" name="Rectangle 27"/>
          <p:cNvSpPr/>
          <p:nvPr/>
        </p:nvSpPr>
        <p:spPr>
          <a:xfrm>
            <a:off x="6781800" y="1066800"/>
            <a:ext cx="1981632" cy="276999"/>
          </a:xfrm>
          <a:prstGeom prst="rect">
            <a:avLst/>
          </a:prstGeom>
        </p:spPr>
        <p:txBody>
          <a:bodyPr wrap="none">
            <a:spAutoFit/>
          </a:bodyPr>
          <a:lstStyle/>
          <a:p>
            <a:pPr lvl="0" algn="ctr"/>
            <a:r>
              <a:rPr lang="en-US" sz="1200" b="1" dirty="0" smtClean="0">
                <a:latin typeface="Arial" pitchFamily="34" charset="0"/>
                <a:ea typeface="Times New Roman" pitchFamily="18" charset="0"/>
              </a:rPr>
              <a:t>Planned Giving Services</a:t>
            </a:r>
            <a:endParaRPr lang="en-US" sz="1200" dirty="0" smtClean="0">
              <a:latin typeface="Arial" pitchFamily="34" charset="0"/>
            </a:endParaRPr>
          </a:p>
        </p:txBody>
      </p:sp>
      <p:sp>
        <p:nvSpPr>
          <p:cNvPr id="29" name="TextBox 28"/>
          <p:cNvSpPr txBox="1"/>
          <p:nvPr/>
        </p:nvSpPr>
        <p:spPr>
          <a:xfrm>
            <a:off x="1752600" y="6629400"/>
            <a:ext cx="5105400" cy="707886"/>
          </a:xfrm>
          <a:prstGeom prst="rect">
            <a:avLst/>
          </a:prstGeom>
          <a:noFill/>
        </p:spPr>
        <p:txBody>
          <a:bodyPr wrap="square" rtlCol="0">
            <a:spAutoFit/>
          </a:bodyPr>
          <a:lstStyle/>
          <a:p>
            <a:r>
              <a:rPr lang="en-US" sz="2000" b="1" u="sng" dirty="0" smtClean="0">
                <a:solidFill>
                  <a:schemeClr val="bg2">
                    <a:lumMod val="60000"/>
                    <a:lumOff val="40000"/>
                  </a:schemeClr>
                </a:solidFill>
              </a:rPr>
              <a:t>Location: UCOP 1111 Franklin Street, 10</a:t>
            </a:r>
            <a:r>
              <a:rPr lang="en-US" sz="2000" b="1" u="sng" baseline="30000" dirty="0" smtClean="0">
                <a:solidFill>
                  <a:schemeClr val="bg2">
                    <a:lumMod val="60000"/>
                    <a:lumOff val="40000"/>
                  </a:schemeClr>
                </a:solidFill>
              </a:rPr>
              <a:t>th</a:t>
            </a:r>
            <a:r>
              <a:rPr lang="en-US" sz="2000" b="1" u="sng" dirty="0" smtClean="0">
                <a:solidFill>
                  <a:schemeClr val="bg2">
                    <a:lumMod val="60000"/>
                    <a:lumOff val="40000"/>
                  </a:schemeClr>
                </a:solidFill>
              </a:rPr>
              <a:t> floor</a:t>
            </a:r>
            <a:endParaRPr lang="en-US" sz="2000" b="1" u="sng" dirty="0">
              <a:solidFill>
                <a:schemeClr val="bg2">
                  <a:lumMod val="60000"/>
                  <a:lumOff val="40000"/>
                </a:schemeClr>
              </a:solidFill>
            </a:endParaRPr>
          </a:p>
        </p:txBody>
      </p:sp>
      <p:sp>
        <p:nvSpPr>
          <p:cNvPr id="31" name="Rectangle 2"/>
          <p:cNvSpPr>
            <a:spLocks noGrp="1" noChangeArrowheads="1"/>
          </p:cNvSpPr>
          <p:nvPr>
            <p:ph type="title"/>
          </p:nvPr>
        </p:nvSpPr>
        <p:spPr>
          <a:xfrm>
            <a:off x="685800" y="381000"/>
            <a:ext cx="8686800" cy="288925"/>
          </a:xfrm>
        </p:spPr>
        <p:txBody>
          <a:bodyPr/>
          <a:lstStyle/>
          <a:p>
            <a:pPr lvl="1"/>
            <a:r>
              <a:rPr lang="en-US" sz="2300" dirty="0" smtClean="0"/>
              <a:t>Organizational Chart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2" y="838200"/>
            <a:ext cx="8153401" cy="304800"/>
          </a:xfrm>
        </p:spPr>
        <p:txBody>
          <a:bodyPr/>
          <a:lstStyle/>
          <a:p>
            <a:pPr lvl="1"/>
            <a:r>
              <a:rPr lang="en-US" sz="2300" dirty="0" smtClean="0"/>
              <a:t>Experience</a:t>
            </a:r>
          </a:p>
        </p:txBody>
      </p:sp>
      <p:sp>
        <p:nvSpPr>
          <p:cNvPr id="93188" name="AutoShape 4" descr="data:image/jpg;base64,/9j/4AAQSkZJRgABAQAAAQABAAD/2wCEAAkGBhQSDhQQEA8QEBQUEBkQFA4QFhEQFBAQFBwWFRUQFRQYHycqFxkjGRUTHy8iIycsLCwsFR4xQTIqNSYrLSkBCQoKBQUFDQUFDSkYEhgpKSkpKSkpKSkpKSkpKSkpKSkpKSkpKSkpKSkpKSkpKSkpKSkpKSkpKSkpKSkpKSkpKf/AABEIAMwA9wMBIgACEQEDEQH/xAAbAAACAwEBAQAAAAAAAAAAAAAABAMFBgECB//EAEkQAAIBAQMEDQkIAQMDBQEAAAECAwAEERIFEyFTBhQVIzEzUVJzkZKT0iIyQVRxsbLR0wc0QmFiY3Kis0OBoSR0dRY1NsHCCP/EABQBAQAAAAAAAAAAAAAAAAAAAAD/xAAUEQEAAAAAAAAAAAAAAAAAAAAA/9oADAMBAAIRAxEAPwD7PLaXzhRERrkViWcp5xYXABTzf+a5nJtXF3j/AE67H94foo/ilpqgUzk2ri7x/p0ZybVxd4/06booFM5Nq4u8f6dGcm1cXeP9Om6KBTOTauLvH+nRnJtXF3j/AE6booFM5Nq4u8f6dGcm1cXeP9Om6KBTOTauLvH+nRnJtXF3j/TrL5O+0FpctS5KNjwtCpkefPBlzVyFXC4LyTnI9HovOnRV3YNl1kmWV4bVFKsK4pShLZpdOluTzT1Ggdzk2ri7x/p0ZybVxd4/06rZNnNhWBLQ1tgELsUSYtcjuvnKG4CR/wDR5KnynssslnEZtFqihEq4o84cOcGjzb+HhGj86BvOTauLvH+nRnJtXF3j/TqOfL0CWiOzPMizSrijhN+J106VHpHknqqHZRsijsNjltc2IpGAcK6WdmIVUH5liBQNZybVxd4/06M5Nq4u8f6dYXYr9sAtNshslpsEtia0xCazu7iRZkYMVbzVuDBWuOm8i6qu1f8A9ARLLI0eT55bLHMIXtiuo8psWErGRpvCORew0D0UH07OTauLvH+nRnJtXF3j/TrH7LPtjsNiiVlfbUsiJIlniNzZuRQ6u7Eb2CjAgHSbxo9Ij2WfbNZLEqLcbROwUtZYmF8IYBt8e64EXjRw/kKDaZybVxd4/wBOjOTauLvH+nTQNdoFM5Nq4u8f6dGcm1cXeP8ATpuigUzk2ri7x/p0ZybVxd4/06booFM5Nq4u8f6dGcm1cXeP9Om6KBTOTauLvH+nRnJtXF3j/TpuigWs1oYuyOiqQqterFwQxYelRd5v/NFcj+8P0UfxS0UBH94foo/ilpqlY/vD9FH8UtNUBRRRQFFFFAUUUUBRRRQfJtjv/wA5yh/2Q+Gx1P8AZMdGWf8AyU3/AOqNhViefZPlDKcattUxbWSZlZBLKogVgmIDEAYXvI/Llq+H2evFPa3sVuazJbWMk0LRJNhka/FJC5YYCcR4Qw6hQfNNkf8A8Lyb/wB2nvtNfTPtY2ObcyTMqm6WAbbhN9xDxXkge1cS+0jkrxsk+zGO05Ns+TYp2s8NnZXBwCV3KBlUkkgaS7k6NJPopj/0VO00882UM7JLYmsKnMIiQxu2JmCB/KY/meTkuoEfs0tj5QUZXnW5mgWxwryLHcbTLcDozk4YfxiWtXsgyLBarM0FrQPCbnZWZox5BxAllIIAIv4fRSOwfYtudYlsYmz6ozFHKCMgOS5U3E3+UW06OGvOz/ItoteTZrLZJEiklATHIWVc2SM4pKgnSt44PTQfKNg9lGU9kBtkCFLFk6IQ2cHEd7jVo7OgLabz5chvvI4Dw18/yd/7Ba//ACFl+C019m+znYRlbJ7xwSTZP2mHd5o4gxlkLKbjiMYvN+AcPAt1Ze0fYdlBBNYoJrIbJLaUnz0hkEqiISKgKheG6Q3gX3kDSNNAl9p2S4l2O5JtCwxrK8MKvMqqHdRZxcGYC9rsK3X8F1TfbrkyJLPk2ZIY0kkRs5KiqrS3JBdjYDyrrzw8tbn7QvsymteS7HYbJJENq4VxTlkxIkebB8lW0nQaj+077NrTlGz2KKzvZ1azKwcys6gkrGow4UN+lDw3eig+lrwV2uCu0BRRRQFFFFAUUUUBRRRQKx/eH6KP4paKI/vD9FH8UtFBE8xW0PdG771HpUxi7ypecwqXbjery9cHjoRv+ofoo/ilpLZRY89Y5IlMt7YQDCY8YuZTiukIV1F17KfOUMum+6gd22/q8vXB46NuN6vL1weOvncOxm1XPnLLGpkzUxWJohEjR2aeJogpbyTnGW4C8DH51wJGm2FZJls2ejm0qrJFBKSpaSzIt8eO4+egbNknhzd/poL7bjery9cHjo243q8vXB46ZxjlFUmzHJW2rC9mUm+Ro1xIQGjGcQmUEkaVALcuigstuN6vL1weOjbjery9cHjr53FsZtmcd7TDtgSSvJLEjxYZJpbJCiugZh5CTCdBfcRjVrvSHtj2xy1w2yB5TnUJU2h2dTdaYbKIBaUBN5Ehd1bRffGhu0mg223G9Xl64PHRtxvV5euDx0xjHKK7jHKKBbbbery9cHjo22/q8vXB46zuXtjQmyhFKIUZTZ5xLKSuic7W2uTeb9Gae64XDTzjfl//AEraTHZcVlJzUMEMqE2aQsYbLaonNzOAymWWIAk+jFoABoPpW3G9Xl64PHRtxvV5euDx1NEwwjgGgaL77vyvr3jHKKBbbjery9cHjo22/q8vXB46yez3Y5NaZFay6C9knsssiuEZL83PAwvIv32HBo9ExqqtOxm0GYytZsRlsV7qu12CWyV7TK6B2cFcBmj8pb8QQLwUH0Hbjery9cHjo243q8vXB46zmwTJMsAkzq5lGis6LAWVrpo4gs81ykhcTYRoOnNk+nTrMY5RQLbcb1eXrg8dG239Xl64PHXu1QJIhjkCurC5kPAw5DyivmE2wu07TjWODNynJ1viluaC9rRNm1gQnHdeVQjEOD0kUH0zbjery9cHjo243q8vXB46yWxzIU0dsxPFgRbRaZw+KMqUnWEIoAN+IYXBF1wwfmL9tjHKKBbbjery9cHjo22/q8vXB46YxjlFfPdkWxSeaXKEixK2cezmAERFnwizrI6uXGFQElBQ3Yr7+Sg3W3G9Xl64PHRtxvV5euDx1kth+RZ4bYzzxYFFmkhxhozGzm1TyjNqGJSMxyIVU+aLlvJWtrjHKKBfbjery9cHjo243q8vXB46ZxjlFZjZ3k2SeFBAhkdHMixnNtDI2BkzVoVmXyGDsMS6UNzeigvttt6vL1weOjbjery9cHjr59lLY5aZXtDtZseeezWlAXibMyJaFE0VzPdi2qkIJGgiMjhYg/RbNCkaLGgCqihFUcCqouAH+1AvZZS08l6Mm9x6GwG/TLzWNFSRH/qH6KP4paKCM2ZGtD40Rroo/OUNd5UvLU250Wpj7C/KvMf3h+ij+KWmqBfc6LUx9hflRudFqY+wvypiigrrZk+O+Peo+NH4F5G/KmdzotTH2F+Vebbwx9KPc1NUC+50Wpj7C/Kjc6LUx9hflTFFAq+TorjvMXBzF+VQ2DJ8eZj3qPi1/AvIPyp5+A+yocn8TH0a+4UBudFqY+wvyo3Oi1MfYX5UxRQL7nRamPsL8qVsmT48cu9R8aPwLq4vyqypSx+fN0o/xxUHvc6LUx9hflRudFqY+wvypiigX3Oi1MfYX5UtJk+PPoM1H5j/AIF5Y/yqxpWXj4/4P746D1udFqY+wvyo3Oi1MfYX5UxRQL7nRamPsL8qWyjk+MQvvUfBzF+VWNK5T4l/ZQLSmBbQlnMK45EaRd6GHCmENe911/lDRw03udFqY+wvypa15NdrXDOsiKsSupjKMzPnMN5DhgFuwj8J9NWNAvudFqY+wvyrm50Wpj7C/KmaKCpgssawu+11kIkluREjLNdI9yi+4dZAr3kzMzxCRYFXynQo6IGSSNmjdDdeLwysLwSDdoJFdzLvZpEhlEMjPKFlK5zAxkfysN4vu9tS5GsBhgWIlDhvF8augN5JvON3JY33lixJJJ9NBLudFqY+wvyo3Oi1MfYX5UxRQJWaBVncIqrvUfmgLfpl5KK9x/eH6KP4paKAj+8P0UfxS01Ve9mDWhyS4uiTzXkT8UvoUi+oMmzQzhs29ovRgrJI1rhdSQGF6SEG4ggg3XUFvRSu5y86XvZ/FRucvOl72fxUBbeGPpR7mpqqy2ZPW+PypeNA42fkb9Vcvhz+1s7Jnc0Zs3nbReIwQuI+Vo0kDTw6eQ0FpRSu5y86XvZ/FRucvOl72fxUDD8B9lQ5P4mPo19wrw+TluPlS8Gtn8VVrSwwwQmRrR5YVFWM2yZmbAXICR4j5qseD0UF7RSi5PUi/FN/vLOP+MVd3OXnS97P4qBqlLH583Sj/HFXdzl50vez+KkM1HGJ5JJJFRJLyxln0DNxcjaT/wA0FzRSFmsySIHU2gAi8B3tUTf7o5BH+4qXc5edL3s/ioGqVl4+P+D++Ojc5edL3s/ipaTJ655Bil8x/wDVn5Y/1UFnRVPHaIWtG18VqElzMA+3UVlQqGZZGuVgC68BPnCntzl50vez+KgapXKfEv7KNzl50vez+Klso5PUQucUvBrZ/FQWdFU9qtMEcqxPLMHbDoD2pgucYpHjcG5MTgquIi8i4U9ucvOl72fxUDVcpbc5edL3s/io3OXnS97P4qAyd5h6WX/I9NVTJHFFA8skkqqskhLZ2c6BI40ANeSdAuGkk1PYFimjzkbzFbyumS0oyspKsrKzAqQQRcRQWVFK7nLzpe9n8VG5y86XvZ/FQEf3h+ij+KWio7LAFnkALHe4/OZ39MvOJurtB6Xj5LuHNJdfy3y0lkDJskbTySiNDNKJc1E7zKpwqrNnHVSSSOC64AC7009H94foo/ilpqgKKKKBW28MfSj3NVbZ9jWC37aWWQqyTY43IN8kpgII8m/CFhu0nRhQDQKsrbwx9KPc1NUBRRRQeX4D7KoMsZJe0WKJI0jZwgKSSSSwmBzGUEyNGpJYYjovF950ir9+A+yocn8TH0a+4UEsSkKATiIABY6MRHpr3RRQFUeVcmG0Q2iJSt+fjkAYsqsYhZ5QjFdIDYMJI0gG/TV5Slj8+bpR/jioIcgWB4bOI5CCcbsFVmdY0d2dIVZgCyopCgkDzeADQLGiigKVl4+P+D++OmqVl4+P+D++OghsuTmFpltEhUllWKIC/e4VGI33/iaRmJu9Cx8lWFFFAUrlPiX9lNUrlPiX9lBTZY2OSS22O0KUAXM3MWdWjzUrSSDNgXTB1KqMZGAriGmtHRRQFFFFBVS2ITWWWIqHxPLcpZovLEjlTnFBKEMAcQBIuvr1seyU0EJV2xO8rzOcTP5TknDiYAtcMIvuF919w4Azk7zD0sv+R6aoCiiigVj+8P0UfxS0UR/eH6KP4paKCJoS1oe6R03qPQojN/lS85TUu1G18vVD4KE49+ij+KWsFbYGay3CK1OBugIQ8dqZ1tkkoexS+WMQOAvhkOhb+EGg3u1G18vVD4KNqNr5eqHwUyvBprtBWWyytfHv8vGj0Q8jfopnaja+Xqh8FFt4Y+lHuaqdyBb7ViFpwtYogWUWrDiUzYhEyi4NhePRGcRJ5RQXG1G18vVD4KNqNr5eqHwUpsVJ3PswYOrCzRqyyK6OHVQrBlYAg3g8NWtAo9ka47/LwckPgqGwWVszHv8ALxa+iHkH6KffgPsrPZe+4QECYkTWV7oRM5uWSJnLLECSuAOSCLtHsoLnaja+Xqh8FG1G18vVD4KpMlopynM6QyQ4Y2jYmKZBanLIzTNIVwsFuCppJ8qT8N1+loFdqNr5eqHwUrZLK2Obf5eNHoh1cX6KtKrZLsFpxY7sRvzecx3ZqPzc35V/8dNAxtRtfL1Q+Cjaja+Xqh8FZGzw4hkwiGXPpHCJC0FoSQRqjKwM7ACNVbGWQ6X8kaL1v3FArtRtfL1Q+ClpLK2fTf5fMf0Q8sf6Ks6Vl4+P+D++OgNqNr5eqHwUbUbXy9UPgrP2mKZrZa0s+cUvHZ/LlNpjjuUy55YZSrBWwsnmaAWvuvvqz2IxOuTrMsqlHWzorIS5KkKBccQBvuuvvHDfw8NA7tRtfL1Q+Clso2Vsy+/y8HJD4Ks6VynxL+ygNqNr5eqHwUbUbXy9UPgqpyyP+vg4+42edGZFndFxBMN4UFQ2hrr9Po9NR7BYM3Z3jCAIkgRJhDJZWtCiOO+V45NOLFiUn04KC62o2vl6ofBRtRtfL1Q+CmqKCssFlbAd/l42T0Q6x/0UztRtfL1Q+CoobsxJixXY5r8GPFdjkvw4PKvu4MOnk01jbAJg1gYxO+CyWSNY54J2Ky42jtjlzdmZEQI2JxewW4X3m8NvtRtfL1Q+Cjaja+Xqh8FNUUCNliKzyXuz73HpbALtMvNArte4/vD9FH8UtFAR/eH6KP4paapBse2HwYOKjvxYudLyVLv37X96Bqild+/a/vRv37X96AtvDH0o9zU1VbbM7fHxXGjn8jUxv37X96Bqild+/a/vRv37X96Bh+A+yocn8TH0a+4V4fO3HiuD9dQ2DO5mPiuLXn8goLGild+/a/vRv37X96BqlLH583Sj/HFXd+/a/vS1kzuObiuNHP1cVBZ0Urvv7X96N+/a/vQNUrLx8f8AB/fHRv37X96XlzufTivMfn8sdBZUUrv37X96N+/a/vQNUrlPiX9lG/ftf3pfKOdzL8VwfroLKild+/a/vRv37X96Bqild+/a/vRv37X96Ayf5h6WX/I9NVWZPzuA8VxsnP1j0zvv7X96Bqild+/a/vRv37X96Aj+8P0UfxS0VHZcWfkx4eKjuw38svLXaD2nHv0UfxS1lpbbJJY2C2yQzm3TWWF4jEuJzI6pjUKb1jjUuRw4YzWpj+8P0UfxS1LFZEXzY0XTi8lVGm66/R6btFB7QXAC8m4XXm68/mbq9UUUCtt4Y+lHuas3l/K8iS2tEtAF0FkMaEoubaaaSJ/KuJQMAgLkHBeGuN1x0lt4Y+lHuapGsaEsTGhLLhYlVJZToKk+kXAaPyoK3Ypa2ksitIzMwkljJYqxGblkQJjGh8IULi/Fhv8ATVxXmOMKoVQFAFwVQAABwAAcAr1QeX4D7KosrWxorHZ3WbNb/ZUYnB5cbyRI8flcF6s3Bp0VevwH2UrZbOrwRh0Vxm1NzAML8N19x9poKLI1un3RkhlZ2GCaRhigeNFEqLZcAQ4o74i4IcC9ozdfcTWpqOOBVLFVVSxxMVABZuC83cJqSgKqLbaESK0vLM0CBwWlQgMowQ6F0HSeAAC8k6NN1W9JWeIM0ysoYGUXqwBB3uLhBoMfZMrziWIPaWLA2YLBihfOx2iedJBIUG+OkKLeVNwaFjwE372oEsUYKlY4wUvCkKowBvOC6NF/puqegKVl4+P+D++OmqVl4+P+D++OgzNuykwktpgtrYYrNIWLtC4jtS3FViUjQEW9WvvF7qNLK12oyfNjhje8NijVsQuN5IGnRQbBHexzUd7C5jhW9hw3E3adIHVU0cYUBVAUDQFAAAHIAKD1SuU+Jf2U1SuU+Jf2UFRlu2XW2COO0sj3h5IS0YjFm8oM7qwvLMblW433reNCvXvYjazJHK4naeIzbw8jI7mLAl7EqB5LOJGW/ThYcAIAuJLIjMGaNGYcDMqkj06CeCuwWVEvCIiXm8hFC3nlN1BLRRRQVjzKllleSUwopmLTAgGNQ8l7gkG672Vm0yhIIrLIbW+I2tUzbSQs+1pZykayRBd8coVQ6QU0t5RU4tZYkBjYMAQZZQQdIIzj6CK9pk+JSpWKMFb8JCqCuLhwm7Rf+VAxRRRQKx/eH6KP4paKI/vD9FH8UtFBE0rC0PhjL71HpvUXeVLy1Ltl9Se0leWYCWQsbgIUJOkXC+a81hJbfM1ikksUkkkJnzoAtDPPCiiERxMzksodhJIy33gMF0XtcG92xJqD2ko2xJqD2kpkV2grbZaHvj3k8aPxJyNTG2X1J7SUW3hj6Ue5qymW7Sj2u0Rx202ZkszJK0k8qrnHERQpFjGBUQEl0w8Zwk47g1e2H1J7SUbYk1B7SUnsVtOOyI1x8+RQxklnEgV3USrJISzIwAYXngYXXi41bUCj2h7jvJ4OclQ2C0PmY95PFr+JOQU+/AfZWW2U2pFsESGVoZJFCQyiWSzrHKU46RlIBVBe2Fr7yAACSKDQ7Yk1J7SUbYk1B7SVnNjmUXa3zLI2cLGYkB5f+njilVYFaInCokiZXVgAThY+VebtbQK7Yk1B7SUtZLQ+ObeTxo/Emriqzqkynao44LU85cRhxizbPG58iEBVZSCCSQOEDTpIF9BY7ZfUntJRtiTUHtJWXyVAZGsaraJZGVTPLLFaJ5IhCjMI7OSGwynGwTEwJZYHv03VsqBXbEmoPaSl5LQ+fTeT5j/iTljqypWXj4/4P746A2y+pPaSjbEmpPaSsTlnKKma0Zi0sgWSOKVJJ5rjJn487IVxXwQKt8ZZbgc4dFygnVbFJmawws5ctg0s5LFriQGDHS6kAFWOkrcTpJoHNsSag9pKXyjaHzL7yeDnJVlSuU+Jf2UBth9Se0lG2H1J7SVQ7IrSu3YIY7QYJyMeJpXWPNnGqpmS2GV3fRdcSApN4IW/mwSWRklxPnIwyKkmee1q8gRc80czgYlLXcGgHFwG8AL/AGxJqD2ko2xJqD2kpqigrMn2h8B3k8bJ+JNY9M7ZfUntJS+NBZpDK5RMcuNwzR4Vzj3tjUgr7QRdWIsVukvjBnlJEsYsuGWZ0nvtjraMBJ3+MQZsXvfcl5Fw00G/2xJqD2ko2xJqD2kpqigRssjGeTEmDeo9F4N+mXkrte4/vD9FH8UtFAR/eH6KP4paapB7SFtD3hzfFH5qSP8Ail9Kg1LuivNl7qfw0DVFK7orzZe6n8NG6K82Xup/DQFt4Y+lHuamqrLZlBb4/Jl40Hip+Rv00zuivNl7qfw0DVFK7orzZe6n8NG6K82Xup/DQMPwH2VDk/iY+jX3CvD5RW4+TLwaqfw1DYMoLmY/Jl4tf9KfkH6aCxopXdFebL3U/ho3RXmy91P4aBqlLH583Sj/ABxV3dFebL3U/hpWyZQXHL5MvGj/AEp9XF+mgtKKV3RXmy91P4aN0V5svdT+GgapWXj4/wCD++OjdFebL3U/hpaTKC59Dhl8x/8ASn5Y/wBNBZ0UruivNl7qfw0borzZe6n8NA1SuU+Jf2UborzZe6n8NLZRygphcYZeDVT+Ggs6KV3RXmy91P4aN0V5svdT+GgaopXdFebL3U/ho3RXmy91P4aAyf5h6WX/ACPTVVtitoVSCso3yQ8VNwM7EHzeQimN0V5svdT+GgaopXdFebL3U/ho3RXmy91P4aAj+8P0UfxS0VHZZw08hAYb3H5yunpl5wF9doPace/RR++Ws2mVLQglRpsTRZQs0V80ceNrPO8KMRmiFAYu5U3EgC4i/SNIovncHSM0guPp0y0uuxuyiPNCyWfN487m82mHOAXB7rvOAAAPoAHJQWIrtFFArbeGPpR7mpqlbbwx9KPc1NUBRRRQeX4D7KhyfxMfRr7hUz8B9lQ5P4mPo19woGKKKKApSx+fN0o/xxU3Slj8+bpR/jioG6KKKApWXj4/4P746apWXj4/4P746BqiiigKVynxL+ymqVynxL+ygaoqqyjbLQryCOHEqwl0IXEWkANy3Y1v03DDovvvxClLLb7aSMdniUZ3Cbr783jhGIeVzHmOnV8A4CGgorPPly2AkDJZIBcBs/HpCC8NddwPwL+fDcNNRTZatocFbBemZDmMkFhKTpjx4gDcLuBeXhoNNRWbbLNtJI2jm1uUh8SzkG/SMAZMRuI9IAuJvPBXVy5bMRG5puvOEmVV0KwAv0HhGn/jTw0GjorO2fLdsJIbJ5QXMQ2NTdcGwrd+I4govvA0k8FxMliyra2mVZLEEjbCMQkDFD5RZjo0i7ALtGkNpN4oLSP7w/RR/FLRRH94foo/ilooIzaUW0PjdVvijuxELf5UvLU26MWuj7a/OpytcwDkFBDujFro+2vzo3Ri10fbX51NgHIKMA5BQIWy3x3x77HxoPnryN+dM7oxa6Ptr86nwDkFcwDkFBDujFro+2vzo3Ri10fbX51NgHIKMA5BQLvlCK477Hwc9fnUNgyhHmY99j4tfxLyD86ewDkFGAcgoId0YtdH21+dG6MWuj7a/OpsA5BRgHIKCHdGLXR9tfnStkt8eOXfY+NH4l1cX51YYByCu4ByCgg3Ri10fbX50boxa6Ptr86mwDkFGAcgoId0YtdH21+dLSW+PPoc7H5j/jXlT86fwDkFdwDkFBBujFro+2vzo3Ri10fbX51NgHIKMA5BQQ7oxa6Ptr86Wyjb4zC4EsfBz1+dP4ByCu4ByCgg3Ri1sfbX50boxa6Ptr86mwDkFGAcgoId0YtdH21+dG6MWtj7a/OpsA5BRgHIKCHdGLXR9tfnRujFrY+2vzqbAOQUYByCgh3Ri1sfbX50boxa6Ptr86mwDkFGAcgoFLNOrTuVZW3uPzSGu0y8lFOAUUH/2Q=="/>
          <p:cNvSpPr>
            <a:spLocks noChangeAspect="1" noChangeArrowheads="1"/>
          </p:cNvSpPr>
          <p:nvPr/>
        </p:nvSpPr>
        <p:spPr bwMode="auto">
          <a:xfrm>
            <a:off x="79375" y="-727075"/>
            <a:ext cx="1828800" cy="150495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8" name="Rectangle 7"/>
          <p:cNvSpPr>
            <a:spLocks noChangeArrowheads="1"/>
          </p:cNvSpPr>
          <p:nvPr/>
        </p:nvSpPr>
        <p:spPr bwMode="gray">
          <a:xfrm>
            <a:off x="685800" y="1447800"/>
            <a:ext cx="9372600" cy="5029200"/>
          </a:xfrm>
          <a:prstGeom prst="rect">
            <a:avLst/>
          </a:prstGeom>
          <a:noFill/>
          <a:ln w="9525">
            <a:noFill/>
            <a:miter lim="800000"/>
            <a:headEnd/>
            <a:tailEnd/>
          </a:ln>
        </p:spPr>
        <p:txBody>
          <a:bodyPr lIns="91429" tIns="36571" rIns="36571" bIns="36571"/>
          <a:lstStyle/>
          <a:p>
            <a:pPr marL="458788" lvl="1" indent="-457200" algn="just" defTabSz="1019175" eaLnBrk="0" hangingPunct="0">
              <a:buClr>
                <a:schemeClr val="folHlink"/>
              </a:buClr>
              <a:buSzPct val="125000"/>
            </a:pPr>
            <a:endParaRPr lang="en-US" sz="2400" dirty="0" smtClean="0">
              <a:sym typeface="Wingdings" pitchFamily="2" charset="2"/>
            </a:endParaRPr>
          </a:p>
          <a:p>
            <a:pPr marL="458788" lvl="1" indent="-457200" defTabSz="1019175" eaLnBrk="0" hangingPunct="0">
              <a:lnSpc>
                <a:spcPct val="150000"/>
              </a:lnSpc>
              <a:buClr>
                <a:schemeClr val="bg1">
                  <a:lumMod val="50000"/>
                </a:schemeClr>
              </a:buClr>
              <a:buSzPct val="125000"/>
              <a:buFont typeface="Wingdings" pitchFamily="2" charset="2"/>
              <a:buChar char="Ø"/>
            </a:pPr>
            <a:r>
              <a:rPr lang="en-US" sz="2100" dirty="0" smtClean="0">
                <a:sym typeface="Wingdings" pitchFamily="2" charset="2"/>
              </a:rPr>
              <a:t>Kevin: Joined UCOP 2001, previously @ USF (1989)</a:t>
            </a:r>
          </a:p>
          <a:p>
            <a:pPr marL="458788" lvl="1" indent="-457200" defTabSz="1019175" eaLnBrk="0" hangingPunct="0">
              <a:lnSpc>
                <a:spcPct val="150000"/>
              </a:lnSpc>
              <a:buClr>
                <a:schemeClr val="bg1">
                  <a:lumMod val="50000"/>
                </a:schemeClr>
              </a:buClr>
              <a:buSzPct val="125000"/>
              <a:buFont typeface="Wingdings" pitchFamily="2" charset="2"/>
              <a:buChar char="Ø"/>
            </a:pPr>
            <a:r>
              <a:rPr lang="en-US" sz="2100" dirty="0" smtClean="0">
                <a:sym typeface="Wingdings" pitchFamily="2" charset="2"/>
              </a:rPr>
              <a:t>Ana: Joined UCOP 2007, previously @ Stanford (1999)</a:t>
            </a:r>
          </a:p>
          <a:p>
            <a:pPr marL="458788" lvl="1" indent="-457200" defTabSz="1019175" eaLnBrk="0" hangingPunct="0">
              <a:lnSpc>
                <a:spcPct val="150000"/>
              </a:lnSpc>
              <a:buClr>
                <a:schemeClr val="bg1">
                  <a:lumMod val="50000"/>
                </a:schemeClr>
              </a:buClr>
              <a:buSzPct val="125000"/>
              <a:buFont typeface="Wingdings" pitchFamily="2" charset="2"/>
              <a:buChar char="Ø"/>
            </a:pPr>
            <a:r>
              <a:rPr lang="en-US" sz="2100" dirty="0" smtClean="0">
                <a:sym typeface="Wingdings" pitchFamily="2" charset="2"/>
              </a:rPr>
              <a:t>Helen: Joined UCOP 2008, previously @ San Francisco Art Institute (2000)</a:t>
            </a:r>
          </a:p>
          <a:p>
            <a:pPr marL="458788" lvl="1" indent="-457200" defTabSz="1019175" eaLnBrk="0" hangingPunct="0">
              <a:lnSpc>
                <a:spcPct val="150000"/>
              </a:lnSpc>
              <a:buClr>
                <a:schemeClr val="bg1">
                  <a:lumMod val="50000"/>
                </a:schemeClr>
              </a:buClr>
              <a:buSzPct val="125000"/>
              <a:buFont typeface="Wingdings" pitchFamily="2" charset="2"/>
              <a:buChar char="Ø"/>
            </a:pPr>
            <a:r>
              <a:rPr lang="en-US" sz="2100" dirty="0" smtClean="0">
                <a:sym typeface="Wingdings" pitchFamily="2" charset="2"/>
              </a:rPr>
              <a:t>Kim: Joined UCOP prior to 2001, previously @ position in private sector</a:t>
            </a:r>
          </a:p>
          <a:p>
            <a:pPr marL="458788" lvl="1" indent="-457200" defTabSz="1019175" eaLnBrk="0" hangingPunct="0">
              <a:lnSpc>
                <a:spcPct val="150000"/>
              </a:lnSpc>
              <a:buClr>
                <a:schemeClr val="bg1">
                  <a:lumMod val="50000"/>
                </a:schemeClr>
              </a:buClr>
              <a:buSzPct val="125000"/>
              <a:buFont typeface="Wingdings" pitchFamily="2" charset="2"/>
              <a:buChar char="Ø"/>
            </a:pPr>
            <a:r>
              <a:rPr lang="en-US" sz="2100" dirty="0" smtClean="0">
                <a:sym typeface="Wingdings" pitchFamily="2" charset="2"/>
              </a:rPr>
              <a:t>Justin: Joined UCOP 2009, previously @ position in nonprofit sector</a:t>
            </a:r>
          </a:p>
          <a:p>
            <a:pPr marL="458788" lvl="1" indent="-457200" defTabSz="1019175" eaLnBrk="0" hangingPunct="0">
              <a:lnSpc>
                <a:spcPct val="150000"/>
              </a:lnSpc>
              <a:buClr>
                <a:schemeClr val="bg1">
                  <a:lumMod val="50000"/>
                </a:schemeClr>
              </a:buClr>
              <a:buSzPct val="125000"/>
              <a:buFont typeface="Wingdings" pitchFamily="2" charset="2"/>
              <a:buChar char="Ø"/>
            </a:pPr>
            <a:r>
              <a:rPr lang="en-US" sz="2100" dirty="0" smtClean="0">
                <a:sym typeface="Wingdings" pitchFamily="2" charset="2"/>
              </a:rPr>
              <a:t>Johnny: Joined UCOP 2011, previously @ Union Bank (2010)</a:t>
            </a:r>
          </a:p>
          <a:p>
            <a:pPr marL="458788" lvl="1" indent="-457200" defTabSz="1019175" eaLnBrk="0" hangingPunct="0">
              <a:lnSpc>
                <a:spcPct val="150000"/>
              </a:lnSpc>
              <a:buClr>
                <a:schemeClr val="bg1">
                  <a:lumMod val="50000"/>
                </a:schemeClr>
              </a:buClr>
              <a:buSzPct val="125000"/>
              <a:buFont typeface="Wingdings" pitchFamily="2" charset="2"/>
              <a:buChar char="Ø"/>
            </a:pPr>
            <a:r>
              <a:rPr lang="en-US" sz="2100" dirty="0" smtClean="0">
                <a:sym typeface="Wingdings" pitchFamily="2" charset="2"/>
              </a:rPr>
              <a:t>Suzanne: Joined UCOP 2003, previously @ State Street Global Advisors (</a:t>
            </a:r>
            <a:r>
              <a:rPr lang="en-US" sz="2100" dirty="0" err="1" smtClean="0">
                <a:sym typeface="Wingdings" pitchFamily="2" charset="2"/>
              </a:rPr>
              <a:t>SSgA</a:t>
            </a:r>
            <a:r>
              <a:rPr lang="en-US" sz="2100" dirty="0" smtClean="0">
                <a:sym typeface="Wingdings" pitchFamily="2" charset="2"/>
              </a:rPr>
              <a:t>) (1987)</a:t>
            </a:r>
          </a:p>
          <a:p>
            <a:pPr marL="915988" lvl="2" indent="-457200" defTabSz="1019175" eaLnBrk="0" hangingPunct="0">
              <a:buClr>
                <a:schemeClr val="bg1">
                  <a:lumMod val="50000"/>
                </a:schemeClr>
              </a:buClr>
              <a:buSzPct val="125000"/>
              <a:buFont typeface="Wingdings" pitchFamily="2" charset="2"/>
              <a:buChar char="Ø"/>
            </a:pPr>
            <a:endParaRPr lang="en-US" sz="2000" dirty="0" smtClean="0">
              <a:sym typeface="Wingdings" pitchFamily="2" charset="2"/>
            </a:endParaRPr>
          </a:p>
          <a:p>
            <a:pPr marL="915988" lvl="2" indent="-457200" algn="just" defTabSz="1019175" eaLnBrk="0" hangingPunct="0">
              <a:buClr>
                <a:schemeClr val="bg1">
                  <a:lumMod val="50000"/>
                </a:schemeClr>
              </a:buClr>
              <a:buSzPct val="125000"/>
              <a:buFont typeface="Trebuchet MS" pitchFamily="34" charset="0"/>
              <a:buChar char="—"/>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endParaRPr lang="en-US" sz="2000" dirty="0" smtClean="0">
              <a:sym typeface="Wingdings" pitchFamily="2" charset="2"/>
            </a:endParaRPr>
          </a:p>
          <a:p>
            <a:pPr marL="915988" lvl="2" indent="-457200" algn="just" defTabSz="1019175" eaLnBrk="0" hangingPunct="0">
              <a:buClr>
                <a:schemeClr val="folHlink"/>
              </a:buClr>
              <a:buSzPct val="125000"/>
            </a:pPr>
            <a:endParaRPr lang="en-US" sz="2000" dirty="0" smtClean="0">
              <a:sym typeface="Wingdings" pitchFamily="2" charset="2"/>
            </a:endParaRPr>
          </a:p>
          <a:p>
            <a:pPr marL="915988" lvl="2" indent="-457200" algn="just" defTabSz="1019175" eaLnBrk="0" hangingPunct="0">
              <a:buClr>
                <a:schemeClr val="bg1">
                  <a:lumMod val="50000"/>
                </a:schemeClr>
              </a:buClr>
              <a:buSzPct val="125000"/>
            </a:pPr>
            <a:r>
              <a:rPr lang="en-US" sz="2000" dirty="0" smtClean="0">
                <a:sym typeface="Wingdings" pitchFamily="2" charset="2"/>
              </a:rPr>
              <a:t>       </a:t>
            </a:r>
          </a:p>
        </p:txBody>
      </p:sp>
      <p:sp>
        <p:nvSpPr>
          <p:cNvPr id="20488" name="AutoShape 8" descr="data:image/jpg;base64,/9j/4AAQSkZJRgABAQAAAQABAAD/2wCEAAkGBhQSERUUEhQWFRUWGCIZGRcYGBgeHhofHyAgIh4bGiAeHCYkIBwkHxgcIjAgIycpLCwsHiAxNTAqNScrLSkBCQoKDgwOGg8PGjUiHyU1KTArKywsLyo1LTIuNDA0LCwvLywsLCosLC4qNCotMiw1LCwpNTUqMiosLDQpLyopLP/AABEIAJMAlAMBIgACEQEDEQH/xAAcAAACAwADAQAAAAAAAAAAAAAABgQFBwECAwj/xABDEAACAQIEAwUECAMFCAMAAAABAgMEEQAFEiEGMUETIlFhcQcygaEUI0JSYpGxwXKCkhUzwtHSFiRDU1Rj4fA0otP/xAAaAQACAwEBAAAAAAAAAAAAAAAABQEDBAIG/8QAMhEAAQMBBgQEBQUBAQAAAAAAAQACAxEEEiExQVETImFxBYGxwTKRoeHwFCNCUtEzJP/aAAwDAQACEQMRAD8A3HBgwYEIwYMQs2ziKmjMszhEHU9T4AcyfIYEKbiiz7jWlpNpZRr/AOWnef8AIcvjbGZ8Ue1KeoulPeCLxH94w8z9keQ388Uc/D/Z0sdXrWVXk0uov3Tzs556jv8A54FvjsTjQyYVy3P+eabsw9sE0jaKOnAvyL3dj6Ku3zOKVM7zWrmaATSLIBcoCsVrc+gPzx7cQ0q0dXSVVOvZwSKjpa+1rawep2O/rh3009RmaOh7OeIBvKeJ12It1F/y+UqxwijaHNZWoOJxxG+iy6kyuerSeVp2P0ddbB5JSTz5C9umPCjyB5KWWpWSywsAy6pA1zyIt64aeG0CT5pCqXHZSaQbn3WNh8/ljz9n1GamlrqVQAzqrBj4gnngWlxaA43RQXdBkc1VPJW00EM4q5FWa+he1cnbmSGuLf54vBxrm1Hb6THrXxkjtf8AnTbHjxDonzKmolBEcBWHbmeRY4541z0rVyy09WQyER9jZwNtj+FlvfngVfDa+6CwVIJ1GuGXqQmfJfa/TSWFQrQN4nvJ+Y3HxGHilq0kUPGyup5MpBB+IxiNHlNNFQLNWJJqnlIjKGzKoG7WOxF+mI9S1RlNTanmNmUSDbuurctaHa/z88QqX2NrnERHfPWmdCt8wYS+D/aXFV2imtDOdgL91/4D4/hO/rh0wJe5pYbrhQowYMGBcowYMGBCMGDEPN81jpoXmlNkQXPn4AeJJ2AwIUTiXiaKihMkp3OyIObnwH7npjCeIOIpq2XtJ2vb3EHuoPBR4+J5nFxPJLmUstZUhhTwjcLvpXpGn4j1b4nphdrae1pFjZInJ7PUb7A7i9he2JT2w2djHVf8Xp076r3/ALCl+j/SNP1N7avO9reuLfhDP441lpqjaCoBBe1yjWsG9MUozmbsux7R+zvfTc25Wt6eWOMnyWaqcLCpN/tW287eQ8TtiQCVptL2sjP6g64Uz6eauuIc1hWiipEm7cxyF+10lVUEWCLq3PO+IBzOqqHhaNG1xIERkUqbLy35n1thtyTgFIp4g4SYSqxVw9wWUcrjpe3u/thliEcM9PKCiRyRtFJ2Zsgdee/rf8ueLLgGtUjNvdSjG0xOJxOOeGSzJOG655WBUiQjU+p2Bt4sbAW9Tjj/AGVq0V2WwEZAc6mXTfcXt6jDvBXRxTtaaNkddLKyyOhAOy6j3ibb35dMcVeaU3Y1McN1EkqlVIb3Ra58hzsMWCOp+E6brOfEJqHn9PLRIwoK6mkE+h1cbiQb3J/iAvtjwzLPWmssscaOW1M4jCO1+d+h8dsajmeaQ2qGWVZFkiWGKNSb38SCNreOI9fw/A5WGRV7Ong1TuFFyxGw88cXB2VzPEJA4FwDqeR+irss4mimlkQKrwQ0l4I5VU2dFuTvzJ35Hlir4Vzn6VmUclaEfUpVNQUICBttytzHqcV2a8FvEkcsR/vAWWIklgo68ttvhiPlmY07osNasiiInS0YXUAdyrg+8Cdww8cVuaQtkL4ZGkMzIy1GGY30qrHiOdZRMtTDHTVMJBXQthICfcIB57hg3gMMHAHtJIK01Y172EczfJZP2b8/HECalhzCparmDQUUaKutti5XYAeJPlc4qcxkXMpysQihCLohjIs0gHJb/eIHX0xyrDGx7LpFKZn+vTr1Gi3fHOM69mXGbP8A7nUk9qm0bNzYDmjX+0vzHpjRcQlT2Fji1yMGDBgXCMY57TOIjVVS0kbARxNZiTZTIdiSfBL29b+GNJ4wz36JRyzfaA0oPF22X57/AAxivD9FTS9oKuZonf8Au30ki97sznwP7nAt1jjBJkdkOlcftmruIVmUvf8AvqRjvYgxup/MKx/9vgz3MKKTTVRsW7pjWjYbI1rX22CC99uZxa161GW08MSRiqp7M0zadSNc+6PugKLg+JwgyRJUVD9mnZw3vpBJsvRbnqf0vjtrS80C0OkYGGeTTUfy0oRoT6LjJ8sEzK0h0xXte19Xidvsjw6402uijoVjeFLMCOzYMSJktdtYsAvMWHp4YquGfZ8s+XxS08nZTd4Opu0blXYbjmpsLXX8jjpWZJmMaCJ4HkjU6h2TK638QCQw9LY0sMZoCab9UktMs0ry92O3RTcx4sBYCGJAqHVESpBjYjvWsbHfxGF6WdmN2JO5O56k3J+JOO6ZZUk2FHU3847fMnE+k4Mr5P8AgJCPGaQfomo41tfBFkfdL3MnkzHsqrADhnpOBYAbVNS87dYqdSFH8RW7W9WGJ+YcJZa4tFHLEyixenWS6+TixBbxBBOOTbm1wGC7FidTEpJxPy3OGh1LpWRJLa0e9mty89sTpOA6i2qmqIKlfA9x/iRdb+oGK2fIa1Pfo5vVNDj5Nf5Ys/UQyCjvqq+BNGatTdwxnaSTF3sZirc+6sSKO6qet9z5HFBxRwOjU30jtk7QsSCospueSfeF77ciOVsVsWU1THu0dRf8SBR+bNbDN/slX1rKat1p41AAVLM9rdAO4pPjv6YxP4bXcrsNvZbIzIRUihGR91mBrZSop5HIVH90nuqT9oeVt8NJroMtQpCVnrTzmAukV+iX5m3XFZxXw3HFV1CU4t2WgC5JLdwFtRPMsTf1xC4cyT6U5BlSJFXW7ObWXqQOp8sZ3NpQ6HJejs1oZOwiQ0u/EBr1+ymZjVS1B+mRIVMITtJh1k++RyBvzA+PPGz8I8RLW0qTDZvddfuuOY9Oo8iMZrnT0soSKOujipYwAEWOQszW3dwAAxPjyx19mOdinrmp9eqKfuqehZb6W8tS3H5Y4VVojD4rwFKdDl3OtfVbNgwYMQlayr2zZoS8FMvQGVh4k91P8WI2Y5PTyLHRmr+jyU6AMki2RmI1Fg1xvdrfDFB7Q63tMyqD0QhB/KB+5OKf6NNKrSWdwtgW3Ntja/lZT+WJT2z2f9ljr13M+emfRWea0VTQIVaVeymUj6uQMrqLXNhy9cc5RS6Ixf3m7zep6fAWGKONS7InQty6Acz+mNOXhBGjBE4STQpZZBZbvuoDefxxsszmxm87slPjPEcRCMaYnSu30V57KZP9ydfuTyD8zq/xYc8Z/wCy2TS9bDcHTIri3I6l03HxjONAxlkFHFZmGrQjC5xShkeOEn6pkdnAJBYjSqg25p3zcddsMeFXM6phWPqAKKkaoBz7xcuT5dxBsPDHC6StUVTa2BFkQmyabAC5BsgsG2t1v+gtM+QAQhTuY7G4I2Wxvq+yfKxJ8MSUymIKb9q5N+Ya9jzFkAvfzvjqkkct9cco03UdyX3DbZrBbHb3T+WJQouWO0kEkx1CWLdZQLMe6CVvYaxcHYi364ecudmiQyW1FQTblcjCfS1UUOtfrG7QjZlIAttsdAFt+puQOuGHhR5DSx9p4WQ9SgHdLeDEdMCFcWxwcc46u1hc9MQhYnmsuusq28ahh/SAv+HCrmNP2crAcm7w/wAQ/Pf44asgy2Sr1umkBmaRnYhVAdyRcnyxB4wyZoVRiUbvbMjagfskbdQbYZSXTCG1xGKpsMr4rWH/AMSaH0UPhzhw1bOFdFKIWsxO/h08bDFYkxikDoe9GwZSPFTcW/LHeigkdtMSuzHogJPlyx7V+R1EIvNDIgva7KbX9eWFy9m4Vc5r3YHABfROW1omhjlXlIgcfzAH98GFr2W1vaZbEDzjLR/kxt8iMc4heTIoaFY1nsmuqqG+9NIf/uR+2Pel4lmjpnpgbxOTqBv5bDwsRf1xa5BSu+YVMSAdo/0hVuQLElrb9MT67gZ/otOGemikQuJGaRBe5Gm5HPrt0xK9A2eMMZHING+maT8pW86+Ssf0H741mljmWmkK1MM8K3uJUe2w2CluvgPG2MwpqQw1jRkq2kMuobht1Nx5EY1nM4quSK0lPTBADbvnu7cwL2v4Y0D/AJgdTskVuN61Pd0FM9lndBUyx1Q7GZ4e0iIJTTvoNwDqB6McXyZjWA//ADZz6iL/APPC3VvoaKT7ji/o3dP6jDFhN41JLBaOQ0BCYeCRQz2fnbUg0/xerZ1VgXNbKB4lYv8ARiG3F1Rdh9MnOkgGyRHmbA+5yvt8D4YqM6ru/pDAqosVvzc3sr87Cy/54rsmo2MkWgllVRdtQtsNmt1J5BTuBvimIy8LiSPK7mMXH4MUYO5/CnX+16z/AKyX+mL/AEYP7YrP+sl/pi/0Y8CcTcxykwdne/1iBz/F9ofC64wttFpcxzw7AUTN9msrXtYW4mv0VRWcb1MJbXU1Fl66Id/NbruPTzxJy/jGomH1dbIdgbFIgbHrYpyxXZxkqTAnTd7WG9r23Hx8DhTiun1kcl2jQBgTfvbePIDSdvEY3QyOnj5XkOCWzsbZpedgLTktHbPK3pVuP5Iv9GIWb8Q1qwSk1bnuHbs4t7i1vd88egOKriBrrHH9+QX9F7x/QYyWa0WiWVsd7MhbrTZrPFC6S7kCvfIKCV17CIjdBqBIAIX188duMMhngpD2ugIL6dJBIPvG9v4cSOH8lNTIyh9AVSxNidrgWAHPniHxdTQJTusUryNZg2pSoG1hsd73OPbSkBxaNtum/ZeGirQOO+/XbuvXh6oqGy8JQMFmErGUBlDlSBoIvzXptibPQ10cVUcwmvEYT3WkVrubaNC9CDhTyWjo2jH0ieSKTXayR6hpsLHpY3v44vM94ZpVNTarlklgS5R08LADV1AuOQwrXr3taJCNzWt3HMZH3Vr7Mc37KlkX/vE8x1RDgxVcCZMJYJGsx+tI28kTBiEptH/V3cqDm+SM+cTU6toMk572+wcaj8LHHrPT5VGljJUzOGsWQKoPmNQItt6nFr7T42psyiqo+bKGB6aozYj4qV+eK5OJ6BQzLl4Mjb9+QsgPPYeHliU2hL3xtIrQCnKQMRue1FU5rli01VCYyWikUPGWsDpkB2PmCLYcMtyyEaJZ6mLTsxj7zsR1BHQ4Q8+zqWrk7SSwYABAosqhfdCjwBw98HZ7EKc637PUysdKhmkBFmi9L/vjTG48MtH5VKfEoHMlY+TUfUfZL9dArh0BupuAfLof0OJ+UVfaQox961m/iXY/MYl5/lfZ6XSF4om7q6zdiR9ojmLjp5Ypctl7OZkPuy95fJwO8PiLH4HGXxmHj2YSt/j6LnwSfgWkxOyd6qjrJjIxk7q8tmsB3zbY26ou/Pc+eGrh2ALFEHuq2uwSxIub3F9jzwqzqL6WcqyKGI7rFSj/AA5hybfHDLw83+7oCQSt1axB3BPhhTbTdiaQMAR6Jl4bzzPDjiQemqfcv4TglCukzOtxtZf6TtceBGL3O8jWpVQxKlTcEW8Nxv0/ywt8FIFM0zNpRQFJJsL8yT6C354v6XPoanXGjENYgXupItbUv/t8aoOG6McoF7TdZ7TxWynmJu67JQzvLYYbokrvJ4WWy/xH9hv6YzvPl0PKl9pANJA2TkzX8Llb2w4NGVJVtmUkH1BscJmarG9Q8mvu6bFtV+YK91eouBve18YbK+9O6jboG3dbrbHds7S514kg1PbRMWQsDALX2ZhuST7x6kXPriHVPrqWPSJdA/ibdvlpGPTLpuwowzA7AkAm5NydIv1vcfnjyy6kawWxZ2NzYXJZtzb443eEWe/anzHJtfmsfi9puWSOEZuA+Svciy5ZO8KlYJQe6GuNgL31XFt+nlit9oNVLbs53SRu6upbd4MdXMWvsMMmR0FJOAGR43iF5L7owUd4t908/DlhAzsdtUiKBSQCSqDc973R5kKPnh5K+t4+oGvXsk1khvSMZpXHHQYkqFRUUkh+qRnK2PdF7eBPl54mNn7t9JLgNJUABnva1iCbAC2+kY4yTP5qR3MVgWUo11F9/UX2O9vLFbPIbksO9zItbf0/bGBe2cLziXgUGR+vstk9kdDbL9R+3K7C/wAF/wAODDHwnln0eigiPNIxq/iO7fMnBiF5R7rzi7dUntUyTt6Euou8B7QeOnk4/p3+GMVp5dLK3OxB2Nvnj6akQEEEXBFiD1x89cX8PGiqnisdHvRnxQ8v6fdPpiQmvhswBMTsiu+dZmlZPHpSOnGlUJ3Cg9SfAXJ3A9cc8OZnJRVJQgBgTYMLgN1Hx94HFrl3CkFPGJ8xkADDVFDGwLP13tfunl++IGY0s+YmSpSBY440G47oAX3bE+84H6Y6Y66aru0sZNHw2HlGRO/TeuRTpHQiSQzVMokiZbICQZHJGwjUe6QxthWznJpY+7Ipjcd5CbbEciCNj4H448uFM6jL2murrYh1AJBBBDqDsb2sR0vh0qqZJhJPJrEUjkwQi2uRyANY58yOX542B93A4tI/PuvMvjdXZ4KzyrfXokWwLOFlT8QBuD0OobX8CMdKPNuwfcMUkF7nne4GgL0ZQdx/4xdZxw1PTfXNHqFh2iqQduYvb3ZB08eV8VUlOwRWiYNCdybAlgTye5BUi/vkki3TCWaJsf7TsWnI+3cJtHI9/wC/Hg4fEPfsfymaZ4aotGBqulywA2Fz1I6npvyt0xyD1GxHIjmD4jCNLmU/amOnL6UUaRzPXpbvA/ePMWxzV5xVqCSXUdLqFufAGw6DCx1hkc4G+Om/RPI7ZGI/h75Z664q/wA/z898XLO7BSwA5tYHYc2t4DmRiiy7LCWEOq/LUQd1AJ0kHe1rEbW7zHEmmpmkO4fW2+qxGm45g6bAG29hfzxPp6AralpQWlKjtJPuKBzJOwNuQ5DnjW3l/bjxe7X3PZLHVkPElwjbkPYBdZ3EkgVf7qHYficbfEKNvU+WGDIeyimtU9pE22lxcGM87kW6jb4nHTK+HQ1PJ2RIlgO8e3u77qRuWuOfl54sq3PYGpFeo0yVAQpfcWH3pDbmOlvhzOPQQxtgiELMdzrXfskU0rp5TM/DYdNu6j8f1saWkYr2pBv2Z7rIf7u/42uPLCRl9JVxr9MjVx3yO1Ucm6/C218dFhkrJD2SkrGjOB5KN3PnbYDF/k3GpikZ1YxxRxBUp9yrmwFj/MSxbmcUyOyYDUBOrFZ3xgy3auOh0G3c+2Km5PmseZERVdOCVBZ6mOyMth7z7biwsfPpivyaD+0s2U2+rDayP+3HbSD5khQfG5x34vq6d4Ip1hMFTPdmVWsujlqI8G6ctr3vh49lXDP0emM0gtJPY781Qe6PjfV8RilWyuayMuaKVwA2/tr5aJ4GDBgxCVIws8ecJCup7LYTR96Mn5qfJv1scM2DApaS01C+fOG6eF6lY63tAF7gUnTZgdo2v7ovcbWth4nyipromgqYhRRRENCQRpAGxRhq72xuD0I88S/aN7P/AKRepph9eB30/wCaB1H4x8+WM1jqpquSOGWciw0L2jEBbDZTfkSRbf44lN2u/Uc4dQjPpTUDrqpGY5NHNK30AOwiAuSyh3I5vGvM3te2+PXh3iwwyxmYXMZ2vspvz/gb5Xxd8JcPxgGariaAUhuXuR2jXuFIPUbbqd9hiLUZdBUQyZhVyNGsspRI4kU2P4r2HIfH44sZIWqq0QxzmhrUUo7M10Gtd9KK2zLOo/o/ZwlmMrmSZ22JN9l8CPj0wsKWhYvGCynd4x1/Ev4vLritraVqUr2MweORdac7WuR3lO6tcHYHHaLPz9uP4qb/ACNjjR/55ojFIM0rNltsEgmiFe3+Zq17UNUxTQ98SqVa3QL1PgRfl445zSTtaiOnN9HvvbrsbA+C7b/DFSudpG3aRlgT78bK1n89gbN59euPes4pRyOzDIStmkZG1KPursbm/U7DHnZbFJHMGsxFKB1fkT2T6K2sfCXPBaa1Laem9Va5jmZv2UPv/abpGPPxbwHxxK4bqxTlk0o6yCzmW5BN76mI358//GFmPOI410xq7edrX8yTzOCnq56iRYogFZzpAG5JPmdh+WHlls1nssRbWrjmUmtDrbbZL4bRoyrgPNNOd8QxQTCWnIiOgA6Ba7Ed7Qp3tv8AK+FijpZswmEa2HNgpYC9t7n7zeQx3zLI4oNampWSoU2ZQrEH7w1nmR4cueGhEpjTxZiiHXAFV4IiFAYHuux5hT6XOB8xIujAfma0w2NsVJHczjlhgDpgc675LrwFmFIs8UcsRhnS69pr2cnYpICPOwGIPEGX0bPO8btSyQmxp2QEEg27hB68/K+O3tEh1NT1ahU+kRBioIuGHXx6jfEfK8pqM4qy7WVRYSShdlAFrD70hHj6nFK3YAce8QDnjXHbHOv0zUrgrh2TMqrt6glooyNZP2yPdjHSw2v5bdcbWBbEXK8rjp4liiXSiCwH7nxJ6nEvEJVNKZXXsthsEYMGDAqUYMGDAhGErjb2cR1l5YbR1HU/Zk8n8/xDfxvh1wYF01xYbzTQr59zjMKuNBRVZdVRgwVtzYbd0/aXqN/yw28I5M5crGY5sulJZtZW69224O6uPL1xo2b5HDVJ2c8ayL58x5qeYPmMZtnvshlS7UUutT/wpDZvQMNm/mHxwLeLS2Rtx3L5Yd6aHqkLNYAkzor60Riqt4gHY465dQGaVYlIDObDVe1/DYHHfM8lnpjaeF4/Nl7vwYXU/niJHJ1U/EHHSfMe17KRuBO6n57k7Us7wsysVPNSD+duR8sQAMcySFjdiSeVz5Y64FawODQHHFW2dcNyUyRO5QiVdS2YH15bWG2/niJlOZvTzJNHbUhuL8j5HHjNVO/vMzAcrk7WFtvDYAY8l3OkbseQG5/Ib4FUBRlJiOui0TKqxKudA2VpaZtUsh12sftqbAAcyfE4o3z1KGtqPogV4GBTS+6HzPiAb28cScm4OzOoQJeSGG23auyrbyQG55+Aw/cM+zGmpSHk+vlH2nA0qfwpyHqbnEJK6aKOo+IZUBNO9T7JJyDgaqzGQT1TNHEepFmYdFjX7K9L29BjXctyyOnjWKFAiLyA/U+J8ziUMGIS+WZ0h5vIbIwYMGBVIwYMGBCMGDBgQjBgwYEIxwcc4MCF0dAQQQCPA4o8x4HoZbl6aK/io0n81tjnBgQFl/GHDFPC47JCu527ST92wsUNErmzXO4+0w/Q4MGJXfFeP5H5rWeHfZ/QsoZqcMfxPI3yLEYcKHKIYBaGKOP+BQP0GOMGIXJJOamY5wYMChGDBgwIRgwYMCEYMGDAhf/Z"/>
          <p:cNvSpPr>
            <a:spLocks noChangeAspect="1" noChangeArrowheads="1"/>
          </p:cNvSpPr>
          <p:nvPr/>
        </p:nvSpPr>
        <p:spPr bwMode="auto">
          <a:xfrm>
            <a:off x="127000" y="-658813"/>
            <a:ext cx="1371600" cy="13620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490" name="AutoShape 10" descr="data:image/jpg;base64,/9j/4AAQSkZJRgABAQAAAQABAAD/2wCEAAkGBhQSERUUEhQWFRUWGCIZGRcYGBgeHhofHyAgIh4bGiAeHCYkIBwkHxgcIjAgIycpLCwsHiAxNTAqNScrLSkBCQoKDgwOGg8PGjUiHyU1KTArKywsLyo1LTIuNDA0LCwvLywsLCosLC4qNCotMiw1LCwpNTUqMiosLDQpLyopLP/AABEIAJMAlAMBIgACEQEDEQH/xAAcAAACAwADAQAAAAAAAAAAAAAABgQFBwECAwj/xABDEAACAQIEAwUECAMFCAMAAAABAgMEEQAFEiEGMUETIlFhcQcygaEUI0JSYpGxwXKCkhUzwtHSFiRDU1Rj4fA0otP/xAAaAQACAwEBAAAAAAAAAAAAAAAABQEDBAIG/8QAMhEAAQMBBgQEBQUBAQAAAAAAAQACAxEEEiExQVETImFxBYGxwTKRoeHwFCNCUtEzJP/aAAwDAQACEQMRAD8A3HBgwYEIwYMQs2ziKmjMszhEHU9T4AcyfIYEKbiiz7jWlpNpZRr/AOWnef8AIcvjbGZ8Ue1KeoulPeCLxH94w8z9keQ388Uc/D/Z0sdXrWVXk0uov3Tzs556jv8A54FvjsTjQyYVy3P+eabsw9sE0jaKOnAvyL3dj6Ku3zOKVM7zWrmaATSLIBcoCsVrc+gPzx7cQ0q0dXSVVOvZwSKjpa+1rawep2O/rh3009RmaOh7OeIBvKeJ12It1F/y+UqxwijaHNZWoOJxxG+iy6kyuerSeVp2P0ddbB5JSTz5C9umPCjyB5KWWpWSywsAy6pA1zyIt64aeG0CT5pCqXHZSaQbn3WNh8/ljz9n1GamlrqVQAzqrBj4gnngWlxaA43RQXdBkc1VPJW00EM4q5FWa+he1cnbmSGuLf54vBxrm1Hb6THrXxkjtf8AnTbHjxDonzKmolBEcBWHbmeRY4541z0rVyy09WQyER9jZwNtj+FlvfngVfDa+6CwVIJ1GuGXqQmfJfa/TSWFQrQN4nvJ+Y3HxGHilq0kUPGyup5MpBB+IxiNHlNNFQLNWJJqnlIjKGzKoG7WOxF+mI9S1RlNTanmNmUSDbuurctaHa/z88QqX2NrnERHfPWmdCt8wYS+D/aXFV2imtDOdgL91/4D4/hO/rh0wJe5pYbrhQowYMGBcowYMGBCMGDEPN81jpoXmlNkQXPn4AeJJ2AwIUTiXiaKihMkp3OyIObnwH7npjCeIOIpq2XtJ2vb3EHuoPBR4+J5nFxPJLmUstZUhhTwjcLvpXpGn4j1b4nphdrae1pFjZInJ7PUb7A7i9he2JT2w2djHVf8Xp076r3/ALCl+j/SNP1N7avO9reuLfhDP441lpqjaCoBBe1yjWsG9MUozmbsux7R+zvfTc25Wt6eWOMnyWaqcLCpN/tW287eQ8TtiQCVptL2sjP6g64Uz6eauuIc1hWiipEm7cxyF+10lVUEWCLq3PO+IBzOqqHhaNG1xIERkUqbLy35n1thtyTgFIp4g4SYSqxVw9wWUcrjpe3u/thliEcM9PKCiRyRtFJ2Zsgdee/rf8ueLLgGtUjNvdSjG0xOJxOOeGSzJOG655WBUiQjU+p2Bt4sbAW9Tjj/AGVq0V2WwEZAc6mXTfcXt6jDvBXRxTtaaNkddLKyyOhAOy6j3ibb35dMcVeaU3Y1McN1EkqlVIb3Ra58hzsMWCOp+E6brOfEJqHn9PLRIwoK6mkE+h1cbiQb3J/iAvtjwzLPWmssscaOW1M4jCO1+d+h8dsajmeaQ2qGWVZFkiWGKNSb38SCNreOI9fw/A5WGRV7Ong1TuFFyxGw88cXB2VzPEJA4FwDqeR+irss4mimlkQKrwQ0l4I5VU2dFuTvzJ35Hlir4Vzn6VmUclaEfUpVNQUICBttytzHqcV2a8FvEkcsR/vAWWIklgo68ttvhiPlmY07osNasiiInS0YXUAdyrg+8Cdww8cVuaQtkL4ZGkMzIy1GGY30qrHiOdZRMtTDHTVMJBXQthICfcIB57hg3gMMHAHtJIK01Y172EczfJZP2b8/HECalhzCparmDQUUaKutti5XYAeJPlc4qcxkXMpysQihCLohjIs0gHJb/eIHX0xyrDGx7LpFKZn+vTr1Gi3fHOM69mXGbP8A7nUk9qm0bNzYDmjX+0vzHpjRcQlT2Fji1yMGDBgXCMY57TOIjVVS0kbARxNZiTZTIdiSfBL29b+GNJ4wz36JRyzfaA0oPF22X57/AAxivD9FTS9oKuZonf8Au30ki97sznwP7nAt1jjBJkdkOlcftmruIVmUvf8AvqRjvYgxup/MKx/9vgz3MKKTTVRsW7pjWjYbI1rX22CC99uZxa161GW08MSRiqp7M0zadSNc+6PugKLg+JwgyRJUVD9mnZw3vpBJsvRbnqf0vjtrS80C0OkYGGeTTUfy0oRoT6LjJ8sEzK0h0xXte19Xidvsjw6402uijoVjeFLMCOzYMSJktdtYsAvMWHp4YquGfZ8s+XxS08nZTd4Opu0blXYbjmpsLXX8jjpWZJmMaCJ4HkjU6h2TK638QCQw9LY0sMZoCab9UktMs0ry92O3RTcx4sBYCGJAqHVESpBjYjvWsbHfxGF6WdmN2JO5O56k3J+JOO6ZZUk2FHU3847fMnE+k4Mr5P8AgJCPGaQfomo41tfBFkfdL3MnkzHsqrADhnpOBYAbVNS87dYqdSFH8RW7W9WGJ+YcJZa4tFHLEyixenWS6+TixBbxBBOOTbm1wGC7FidTEpJxPy3OGh1LpWRJLa0e9mty89sTpOA6i2qmqIKlfA9x/iRdb+oGK2fIa1Pfo5vVNDj5Nf5Ys/UQyCjvqq+BNGatTdwxnaSTF3sZirc+6sSKO6qet9z5HFBxRwOjU30jtk7QsSCospueSfeF77ciOVsVsWU1THu0dRf8SBR+bNbDN/slX1rKat1p41AAVLM9rdAO4pPjv6YxP4bXcrsNvZbIzIRUihGR91mBrZSop5HIVH90nuqT9oeVt8NJroMtQpCVnrTzmAukV+iX5m3XFZxXw3HFV1CU4t2WgC5JLdwFtRPMsTf1xC4cyT6U5BlSJFXW7ObWXqQOp8sZ3NpQ6HJejs1oZOwiQ0u/EBr1+ymZjVS1B+mRIVMITtJh1k++RyBvzA+PPGz8I8RLW0qTDZvddfuuOY9Oo8iMZrnT0soSKOujipYwAEWOQszW3dwAAxPjyx19mOdinrmp9eqKfuqehZb6W8tS3H5Y4VVojD4rwFKdDl3OtfVbNgwYMQlayr2zZoS8FMvQGVh4k91P8WI2Y5PTyLHRmr+jyU6AMki2RmI1Fg1xvdrfDFB7Q63tMyqD0QhB/KB+5OKf6NNKrSWdwtgW3Ntja/lZT+WJT2z2f9ljr13M+emfRWea0VTQIVaVeymUj6uQMrqLXNhy9cc5RS6Ixf3m7zep6fAWGKONS7InQty6Acz+mNOXhBGjBE4STQpZZBZbvuoDefxxsszmxm87slPjPEcRCMaYnSu30V57KZP9ydfuTyD8zq/xYc8Z/wCy2TS9bDcHTIri3I6l03HxjONAxlkFHFZmGrQjC5xShkeOEn6pkdnAJBYjSqg25p3zcddsMeFXM6phWPqAKKkaoBz7xcuT5dxBsPDHC6StUVTa2BFkQmyabAC5BsgsG2t1v+gtM+QAQhTuY7G4I2Wxvq+yfKxJ8MSUymIKb9q5N+Ya9jzFkAvfzvjqkkct9cco03UdyX3DbZrBbHb3T+WJQouWO0kEkx1CWLdZQLMe6CVvYaxcHYi364ecudmiQyW1FQTblcjCfS1UUOtfrG7QjZlIAttsdAFt+puQOuGHhR5DSx9p4WQ9SgHdLeDEdMCFcWxwcc46u1hc9MQhYnmsuusq28ahh/SAv+HCrmNP2crAcm7w/wAQ/Pf44asgy2Sr1umkBmaRnYhVAdyRcnyxB4wyZoVRiUbvbMjagfskbdQbYZSXTCG1xGKpsMr4rWH/AMSaH0UPhzhw1bOFdFKIWsxO/h08bDFYkxikDoe9GwZSPFTcW/LHeigkdtMSuzHogJPlyx7V+R1EIvNDIgva7KbX9eWFy9m4Vc5r3YHABfROW1omhjlXlIgcfzAH98GFr2W1vaZbEDzjLR/kxt8iMc4heTIoaFY1nsmuqqG+9NIf/uR+2Pel4lmjpnpgbxOTqBv5bDwsRf1xa5BSu+YVMSAdo/0hVuQLElrb9MT67gZ/otOGemikQuJGaRBe5Gm5HPrt0xK9A2eMMZHING+maT8pW86+Ssf0H741mljmWmkK1MM8K3uJUe2w2CluvgPG2MwpqQw1jRkq2kMuobht1Nx5EY1nM4quSK0lPTBADbvnu7cwL2v4Y0D/AJgdTskVuN61Pd0FM9lndBUyx1Q7GZ4e0iIJTTvoNwDqB6McXyZjWA//ADZz6iL/APPC3VvoaKT7ji/o3dP6jDFhN41JLBaOQ0BCYeCRQz2fnbUg0/xerZ1VgXNbKB4lYv8ARiG3F1Rdh9MnOkgGyRHmbA+5yvt8D4YqM6ru/pDAqosVvzc3sr87Cy/54rsmo2MkWgllVRdtQtsNmt1J5BTuBvimIy8LiSPK7mMXH4MUYO5/CnX+16z/AKyX+mL/AEYP7YrP+sl/pi/0Y8CcTcxykwdne/1iBz/F9ofC64wttFpcxzw7AUTN9msrXtYW4mv0VRWcb1MJbXU1Fl66Id/NbruPTzxJy/jGomH1dbIdgbFIgbHrYpyxXZxkqTAnTd7WG9r23Hx8DhTiun1kcl2jQBgTfvbePIDSdvEY3QyOnj5XkOCWzsbZpedgLTktHbPK3pVuP5Iv9GIWb8Q1qwSk1bnuHbs4t7i1vd88egOKriBrrHH9+QX9F7x/QYyWa0WiWVsd7MhbrTZrPFC6S7kCvfIKCV17CIjdBqBIAIX188duMMhngpD2ugIL6dJBIPvG9v4cSOH8lNTIyh9AVSxNidrgWAHPniHxdTQJTusUryNZg2pSoG1hsd73OPbSkBxaNtum/ZeGirQOO+/XbuvXh6oqGy8JQMFmErGUBlDlSBoIvzXptibPQ10cVUcwmvEYT3WkVrubaNC9CDhTyWjo2jH0ieSKTXayR6hpsLHpY3v44vM94ZpVNTarlklgS5R08LADV1AuOQwrXr3taJCNzWt3HMZH3Vr7Mc37KlkX/vE8x1RDgxVcCZMJYJGsx+tI28kTBiEptH/V3cqDm+SM+cTU6toMk572+wcaj8LHHrPT5VGljJUzOGsWQKoPmNQItt6nFr7T42psyiqo+bKGB6aozYj4qV+eK5OJ6BQzLl4Mjb9+QsgPPYeHliU2hL3xtIrQCnKQMRue1FU5rli01VCYyWikUPGWsDpkB2PmCLYcMtyyEaJZ6mLTsxj7zsR1BHQ4Q8+zqWrk7SSwYABAosqhfdCjwBw98HZ7EKc637PUysdKhmkBFmi9L/vjTG48MtH5VKfEoHMlY+TUfUfZL9dArh0BupuAfLof0OJ+UVfaQox961m/iXY/MYl5/lfZ6XSF4om7q6zdiR9ojmLjp5Ypctl7OZkPuy95fJwO8PiLH4HGXxmHj2YSt/j6LnwSfgWkxOyd6qjrJjIxk7q8tmsB3zbY26ou/Pc+eGrh2ALFEHuq2uwSxIub3F9jzwqzqL6WcqyKGI7rFSj/AA5hybfHDLw83+7oCQSt1axB3BPhhTbTdiaQMAR6Jl4bzzPDjiQemqfcv4TglCukzOtxtZf6TtceBGL3O8jWpVQxKlTcEW8Nxv0/ywt8FIFM0zNpRQFJJsL8yT6C354v6XPoanXGjENYgXupItbUv/t8aoOG6McoF7TdZ7TxWynmJu67JQzvLYYbokrvJ4WWy/xH9hv6YzvPl0PKl9pANJA2TkzX8Llb2w4NGVJVtmUkH1BscJmarG9Q8mvu6bFtV+YK91eouBve18YbK+9O6jboG3dbrbHds7S514kg1PbRMWQsDALX2ZhuST7x6kXPriHVPrqWPSJdA/ibdvlpGPTLpuwowzA7AkAm5NydIv1vcfnjyy6kawWxZ2NzYXJZtzb443eEWe/anzHJtfmsfi9puWSOEZuA+Svciy5ZO8KlYJQe6GuNgL31XFt+nlit9oNVLbs53SRu6upbd4MdXMWvsMMmR0FJOAGR43iF5L7owUd4t908/DlhAzsdtUiKBSQCSqDc973R5kKPnh5K+t4+oGvXsk1khvSMZpXHHQYkqFRUUkh+qRnK2PdF7eBPl54mNn7t9JLgNJUABnva1iCbAC2+kY4yTP5qR3MVgWUo11F9/UX2O9vLFbPIbksO9zItbf0/bGBe2cLziXgUGR+vstk9kdDbL9R+3K7C/wAF/wAODDHwnln0eigiPNIxq/iO7fMnBiF5R7rzi7dUntUyTt6Euou8B7QeOnk4/p3+GMVp5dLK3OxB2Nvnj6akQEEEXBFiD1x89cX8PGiqnisdHvRnxQ8v6fdPpiQmvhswBMTsiu+dZmlZPHpSOnGlUJ3Cg9SfAXJ3A9cc8OZnJRVJQgBgTYMLgN1Hx94HFrl3CkFPGJ8xkADDVFDGwLP13tfunl++IGY0s+YmSpSBY440G47oAX3bE+84H6Y6Y66aru0sZNHw2HlGRO/TeuRTpHQiSQzVMokiZbICQZHJGwjUe6QxthWznJpY+7Ipjcd5CbbEciCNj4H448uFM6jL2murrYh1AJBBBDqDsb2sR0vh0qqZJhJPJrEUjkwQi2uRyANY58yOX542B93A4tI/PuvMvjdXZ4KzyrfXokWwLOFlT8QBuD0OobX8CMdKPNuwfcMUkF7nne4GgL0ZQdx/4xdZxw1PTfXNHqFh2iqQduYvb3ZB08eV8VUlOwRWiYNCdybAlgTye5BUi/vkki3TCWaJsf7TsWnI+3cJtHI9/wC/Hg4fEPfsfymaZ4aotGBqulywA2Fz1I6npvyt0xyD1GxHIjmD4jCNLmU/amOnL6UUaRzPXpbvA/ePMWxzV5xVqCSXUdLqFufAGw6DCx1hkc4G+Om/RPI7ZGI/h75Z664q/wA/z898XLO7BSwA5tYHYc2t4DmRiiy7LCWEOq/LUQd1AJ0kHe1rEbW7zHEmmpmkO4fW2+qxGm45g6bAG29hfzxPp6AralpQWlKjtJPuKBzJOwNuQ5DnjW3l/bjxe7X3PZLHVkPElwjbkPYBdZ3EkgVf7qHYficbfEKNvU+WGDIeyimtU9pE22lxcGM87kW6jb4nHTK+HQ1PJ2RIlgO8e3u77qRuWuOfl54sq3PYGpFeo0yVAQpfcWH3pDbmOlvhzOPQQxtgiELMdzrXfskU0rp5TM/DYdNu6j8f1saWkYr2pBv2Z7rIf7u/42uPLCRl9JVxr9MjVx3yO1Ucm6/C218dFhkrJD2SkrGjOB5KN3PnbYDF/k3GpikZ1YxxRxBUp9yrmwFj/MSxbmcUyOyYDUBOrFZ3xgy3auOh0G3c+2Km5PmseZERVdOCVBZ6mOyMth7z7biwsfPpivyaD+0s2U2+rDayP+3HbSD5khQfG5x34vq6d4Ip1hMFTPdmVWsujlqI8G6ctr3vh49lXDP0emM0gtJPY781Qe6PjfV8RilWyuayMuaKVwA2/tr5aJ4GDBgxCVIws8ecJCup7LYTR96Mn5qfJv1scM2DApaS01C+fOG6eF6lY63tAF7gUnTZgdo2v7ovcbWth4nyipromgqYhRRRENCQRpAGxRhq72xuD0I88S/aN7P/AKRepph9eB30/wCaB1H4x8+WM1jqpquSOGWciw0L2jEBbDZTfkSRbf44lN2u/Uc4dQjPpTUDrqpGY5NHNK30AOwiAuSyh3I5vGvM3te2+PXh3iwwyxmYXMZ2vspvz/gb5Xxd8JcPxgGariaAUhuXuR2jXuFIPUbbqd9hiLUZdBUQyZhVyNGsspRI4kU2P4r2HIfH44sZIWqq0QxzmhrUUo7M10Gtd9KK2zLOo/o/ZwlmMrmSZ22JN9l8CPj0wsKWhYvGCynd4x1/Ev4vLritraVqUr2MweORdac7WuR3lO6tcHYHHaLPz9uP4qb/ACNjjR/55ojFIM0rNltsEgmiFe3+Zq17UNUxTQ98SqVa3QL1PgRfl445zSTtaiOnN9HvvbrsbA+C7b/DFSudpG3aRlgT78bK1n89gbN59euPes4pRyOzDIStmkZG1KPursbm/U7DHnZbFJHMGsxFKB1fkT2T6K2sfCXPBaa1Laem9Va5jmZv2UPv/abpGPPxbwHxxK4bqxTlk0o6yCzmW5BN76mI358//GFmPOI410xq7edrX8yTzOCnq56iRYogFZzpAG5JPmdh+WHlls1nssRbWrjmUmtDrbbZL4bRoyrgPNNOd8QxQTCWnIiOgA6Ba7Ed7Qp3tv8AK+FijpZswmEa2HNgpYC9t7n7zeQx3zLI4oNampWSoU2ZQrEH7w1nmR4cueGhEpjTxZiiHXAFV4IiFAYHuux5hT6XOB8xIujAfma0w2NsVJHczjlhgDpgc675LrwFmFIs8UcsRhnS69pr2cnYpICPOwGIPEGX0bPO8btSyQmxp2QEEg27hB68/K+O3tEh1NT1ahU+kRBioIuGHXx6jfEfK8pqM4qy7WVRYSShdlAFrD70hHj6nFK3YAce8QDnjXHbHOv0zUrgrh2TMqrt6glooyNZP2yPdjHSw2v5bdcbWBbEXK8rjp4liiXSiCwH7nxJ6nEvEJVNKZXXsthsEYMGDAqUYMGDAhGErjb2cR1l5YbR1HU/Zk8n8/xDfxvh1wYF01xYbzTQr59zjMKuNBRVZdVRgwVtzYbd0/aXqN/yw28I5M5crGY5sulJZtZW69224O6uPL1xo2b5HDVJ2c8ayL58x5qeYPmMZtnvshlS7UUutT/wpDZvQMNm/mHxwLeLS2Rtx3L5Yd6aHqkLNYAkzor60Riqt4gHY465dQGaVYlIDObDVe1/DYHHfM8lnpjaeF4/Nl7vwYXU/niJHJ1U/EHHSfMe17KRuBO6n57k7Us7wsysVPNSD+duR8sQAMcySFjdiSeVz5Y64FawODQHHFW2dcNyUyRO5QiVdS2YH15bWG2/niJlOZvTzJNHbUhuL8j5HHjNVO/vMzAcrk7WFtvDYAY8l3OkbseQG5/Ib4FUBRlJiOui0TKqxKudA2VpaZtUsh12sftqbAAcyfE4o3z1KGtqPogV4GBTS+6HzPiAb28cScm4OzOoQJeSGG23auyrbyQG55+Aw/cM+zGmpSHk+vlH2nA0qfwpyHqbnEJK6aKOo+IZUBNO9T7JJyDgaqzGQT1TNHEepFmYdFjX7K9L29BjXctyyOnjWKFAiLyA/U+J8ziUMGIS+WZ0h5vIbIwYMGBVIwYMGBCMGDBgQjBgwYEIxwcc4MCF0dAQQQCPA4o8x4HoZbl6aK/io0n81tjnBgQFl/GHDFPC47JCu527ST92wsUNErmzXO4+0w/Q4MGJXfFeP5H5rWeHfZ/QsoZqcMfxPI3yLEYcKHKIYBaGKOP+BQP0GOMGIXJJOamY5wYMChGDBgwIRgwYMCEYMGDAhf/Z"/>
          <p:cNvSpPr>
            <a:spLocks noChangeAspect="1" noChangeArrowheads="1"/>
          </p:cNvSpPr>
          <p:nvPr/>
        </p:nvSpPr>
        <p:spPr bwMode="auto">
          <a:xfrm>
            <a:off x="127000" y="-658813"/>
            <a:ext cx="1371600" cy="1362076"/>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496" name="AutoShape 16" descr="data:image/jpg;base64,/9j/4AAQSkZJRgABAQAAAQABAAD/2wBDAAkGBwgHBgkIBwgKCgkLDRYPDQwMDRsUFRAWIB0iIiAdHx8kKDQsJCYxJx8fLT0tMTU3Ojo6Iys/RD84QzQ5Ojf/2wBDAQoKCg0MDRoPDxo3JR8lNzc3Nzc3Nzc3Nzc3Nzc3Nzc3Nzc3Nzc3Nzc3Nzc3Nzc3Nzc3Nzc3Nzc3Nzc3Nzc3Nzf/wAARCABxAOUDASIAAhEBAxEB/8QAGwAAAgIDAQAAAAAAAAAAAAAAAAYFBwEDBAL/xABOEAABAwMBBAUHBwcJBwUAAAABAgMEAAURBgcSITETFkFRkxQiVmFxgbIyNTZzdJHTFSM0QnKhsSYzN1JigrPBwhckZHWSouElQ1OF0f/EABgBAQEBAQEAAAAAAAAAAAAAAAADAgQB/8QAKhEAAwACAQQBAwIHAAAAAAAAAAECAxESEyExQQQUM1EiMiNhgZGx0fD/2gAMAwEAAhEDEQA/AHbXT9wiaj02zDukuOzcZnk77TSkhO6E5yMpJB9ean9ZF9rTFykxJb8V6LGdfbcZIB3kIUQDkHIyOVL+07/dJmmLy8D5Hb7olUpwDPRIUMb59QPOpTV12gydMzIcOXHkyrjGXHiNMupWp5biSkYAPEDeyTyABJwKA6HNQ2mxJgwrtclIfeQAhySD55xkkrwE9/dW62apst3kvxrfODkiO2HHGi2tCgg8lYUASOXEd476XNoDkWPcdGokusJKLu2T0igOAbUM4PZnHHvxXl+SwjbNFBfaClWNSMb4yVdLkD2444oCVtGore3Du8+TfjKiMzVBSnIqmhDGB+aPm5OOeT38ak3dTWdq3MXFcwCG+d1p3o1kLJ4DHDtyMd+eGaV9CrhT7jrSEtxp1L91c3mgsHfbLaUk47Rzrj0PHmGX1WnJcUxpuWpfSrzh5BGYw9eApSsdm4mgHS6altFqWUTpRQpLfSuBLS19Ej+svdB3Bz4nHI9xrE/VFlty4iZk9DQmbpjuFKi2vPLzwN3lx58uNI1uMZOttVW+/XZ2AqS+28030qGRKY3ABhZG8QBkYSoczXvWKbFGtejY1tVFFsbvjAaSV7yCgBwEgqzlOTz4igHCPrGwSoSZkW4JeZU+WEdG2tS1uAZKUpA3lcCDwHKuLUGprcvTkiXGva7YnpOi8sMNaywtJBIUhSeBwcecBzrn1fbmLhdLauBqBNnvLCHXYrpQlaXm1bqV5Srgrknt7qVdSXmdcdluqE3hUNx6PIEZEyJ5rUvCm/OTnmRyOOHm+qgHq+arhWOZaYshLzqrgvdQ4hpRSlISSVHAPHhyHHjnkK7WdRWl26C1olgzygL8n3FBQTjOcEcB66VNVzIybnoSWZDIjeXEdNvjc4skDjy58K2a7WmA9Z9aW4h9Nvc6KWWCF9LFcO6rGPlbqsEDvzQDbAvNvuEmRGiPlb0YgPILaklBPIHIHt9nGttyucO2MpdmvBtK1htAwVKcUeSUpGSo+oDsrk05CdjwFPy07syY6qTIT/VUrGE/3UhKf7tLmqpQt+0DTEy4HctxakMIdUcNtyFgbuT2EgFI9poBlt+oLXchK8kk764n6QyptSXGuGfOQQFDI5cOPZSXsyZt168su0tov3Vq6SHEylpWFhBJSlO8cZTu8NzkO4GpBLaJO1Py+A4ksRbSWZ7qFApCivLaFHlvYyr1DHeM6tkD7LljnttvNuLTdJSlBKgSAV8D7D30BPaz1B1dtTb7LHlE2S+iLDj72A68s4SCe7mT7K1M6blvMBd1vtzdmKGVLiyDHbQe5CE8MD+1vHvqL2qw5qrdabvb4y5S7NcWprkdsZUttOd7A7//ADTBbdTWS42xNwjXOKqNubylqeSnc7woE+aR2g8qAEzWbDborV3uS5D5/NpcU3l19Q7kIBKjjngdmeFRt8n2rUuirvIhO+UsssPjI3m1NuoQTgg4IIPfURe9VWhy82R6I7CjvSmZIZus5WG2mkqCVbgJAUVFIIyRw48c4MTpabHTpbX0d6XvPiZMdUXwG3FIcaG4sowMBXZwHqoCXt90ahaB0sl28rtjjzMXD3k5d6UYTlBOCBvZxk141tMiv690zarhl6AUSXH4y2VLbWrcwglOCFYye/HPhUPdZsUbH9NrElkhK4AV+cHApUjeHtHbU1qSbFG07SCvKmN0x5hB6QY85A3ePr7KAZRPs2mmGLUhS0BlneRHZQ4+ttvOMkJClBOeGT3cOVe39U2Riyt3lc9tVuXykNpU4n37oOO7jyPClvSs1ELWurYt1dQzLefbkRy6oJ6SOEbqd3PMJ5HuzS6tlMbZ1ruUkhu3zpklyBk4C0HAynPYog476AfjrfTYMvdujbgiIS5ILSFrDaTyJKQff3duKw3rjTTjsVtF1aJllKWVbqtxSlAFKd7GArBHmk5rhuLkIbMpTsdbCWfyOpCVIICR+a+SPf2d9KmoJMP/AGQaaUl5gJSbfyWPNUN3e944599APMm6M9cIUAXdbTnQub1vMY4fOAd8OEfqjsB7a3XLVtitbjiJ09LfRLCHVhtakNKPILWAUpPEcCRzFLuo50VO03SSvKmQlUWZg9IMechO79+OHfSjq68xLlo7U0S1OR4TTct7NuZR0kmQtLgLjzvMoTnJ5cAB53ZQF15orlt0pmZAjyYzqXmXW0qQ4g5CgRzBFFAdKkpWkpUApJGCCMgjurkhWm2QHFuQbdEjOL+WtlhKCr2kDjWm822ZcA0Id4l20oJ3jGQ0orzjnvpVy9XfUZ1bvHplePAi/hUBPvRIsg5fjsuHG7laArh3caDCiF3pTGZLmQd/oxnI5HNQHVu8emV48CL+FR1bvHplePAi/hUBPsw4rC99mMy2rGN5DYBx3cK2JbbStS0oSFLwVKA4qxyzS51bvHplePAi/hUdW7x6ZXjwIv4VATsu3wpu55ZEjyNw5T0zSV7vsyOFenYkV7HTR2XMDA30A4HdxqA6t3j0yvHgRfwqOrd49Mrx4EX8KgJyXboM1tDcyHGfQj5CXWkqCfYCOFbDEjKaQyY7RaR8hBQN1PsHZS/1bvHplePAi/hUdW7x6ZXjwIv4VATj1vgvRhGehx3GAchpbSSkHvwRioa6RZtwuUO2Nwuhs7Kg9JfKkAOlPFDSUjjjewVEgDCccc146t3j0yvHgRfwq89Xbv6ZXjwIv4VAM45VrkR2JLK2ZLLbrSxhTbiQpKh6waW06fuqiQnWl3JHAgMxeHt/NV76t3j0yvHgRfwqAn2IcWPH8njxmWmMEdEhsJTx58BwrLMWMwoqYjtNqIwShABI91L/AFbvHplePAi/hUdW7x6ZXjwIv4VAM3Co9yx2h2R5S7a4K3856VUdBVn24zUT1bvHplePAi/hUdW7x6ZXjwIv4VAT70OK+WlPx2XCyd5srQDuHvGeXuoXEiuKcU5HZUpwALKkAlQHLPfioA6bvHplePAi/hVjq7d/TK8eBF/CoCeMCEUhJiR90EqA6JOMngTyoMCEoAGJHIAAGWk8AOQ5Uvp0/dVk7mtLucHBwzFOD4Ve+rd49Mrx4EX8KgJ2ZAhTtzy2JHkbhynpmkr3T6sjhWxyOy62G3Gm1oSQQlSQQMcuFL3Vu8emV48CL+FR1bvHplePAi/hUBPiJFDPQiOyGs53NwbufZXnyCFuhPkkfdBJA6JOMnn2VBdW7x6ZXjwIv4VHVu8emV48CL+FQE6YEMkExI5KQAD0SeGOXZ2V6bhRGnHnG4zKFvfzqktgFz9o9vvqA6t3j0yvHgRfwqOrd49Mrx4EX8KgGJtppltLTTaG20DCUJAAA7gKK1QIzkaI2xIlOy3EDBfeCQtfrISAPuFFAJN419d7KwiRdNKPx2Vq3AtUtChvYJx5oPca1WzaNc7q0t226Ulym0K3VKaeBAPPHye7Fde2FIOi3SeaZLRH/V/5qP2H/MNw+1/6BXYpjovJx7nK3fV4bN83aPPte6u76UnxGScdIpfD78Y/fTRprU9s1JHU7bXiVI/nGXBurb7sju9YyKk5UZmXGdjyWkusuJKVoUMhQPYapHRrTll2opt8VSlNJkvR1Z/WbAVjP/SD7qxMRkl6WmjVXWOkm9pl60VhPKjeGcVzHQZorGRRnhQGaKxvCjIoAPKq32lab6Gyz7u1dLoXErDhYXJJaAUoAgJ4YAz+6rIyKWNph/kPdvqk/GmqYaayLRPKk4Ys7Dsm2XQnOfKUcTz+RVnVWOw75ruv2lPwVZu8K38ntlozg+2jNFYJAozwqBYzRWMijeFACuVVbtN00qDZX7qxdbo4vyhO+0/KKmwlasYCeGMEjHqq0s0nbWvoPM+sZ/xE1b47ayIlmScMj9inHS8o88zl8f7jdWFVe7E/otJ+3L+BurBzivPkfdoYPtozRWN4UZFSKmaKxvCjIoDNFY3hRkUBmisZFFAJO2D6FP8A2hn4hSlsu1IzZLTMZdt9ylFcne3okUupHmgYJHI8KbdsH0Le+0M/EKjdh3zDcPtf+gV2w19K9/n/AEclpvOtfg6rttPt8aMpEaHMRPV5rbU1kspBPaonsFednGlWoq13+ZOj3CfJ3jvx1hbbe8cqwe1R7T7adrnbYV0iLjXCM3IZUMFLic49Y7j6xVIz1Ttm+sVogvOLiK3XA2o8HmiTwV/aGCM+od5FZxJZJcR2f+TWRuKVX3ReylBtJJOEgZJJ5VWzF6umu9QSINnmu2+yRP52SwMOu9gwezPHHqGT2Cp7X116LQU2bFWcSWUIbV/ZcKRn7iaS9l9yuMKzSWrPYH7g+7JJU+XEtMoASAAVHmRxOAO2s4sb6bv2e5LXNR6JTVel7rp+Cq76cvd0UqON99h+QXMpHNQzwOOZBGMVPbPNYjU8FbUkJRcI4HSpTwC0nksD+I7D7RXlVv1ldUFM65wLWysYU1DY6ZeDzG8vh91bdLaCtWm5KZcRcl2UElHSOOcMHmN0YH35ryql49V59BTSvc+CH2hWu9QLXOvETUlwCW1hfkoIShKCoDAKcHhntpb0HqS9qts2Ba0v3C7yHgtDkhwqbjt7oBWoqPfnA7/32FtJH8iLr9Un400s7DgPyTdDgZ8pSM/3BVIpfTttb0zNp9ZJPycdusGtYGrbXIuNwfkMvPjp3GX1LQlIBJCkkAAEDA4Y9hpw2lj+Qt2z/wDEn4000YFLG0z6D3X6tPxpqSyO8ktr8FOHCGkLOw/5ruv2lPwUya0Q7Girua9Ry7XGYawptltCt9WTjG8OZ5YpF2YahgafsNzenrUXHJSUsx2xvOPK3BwSntrs0re4uttWqVfeAjjft0EnLQI5qP8AWWBjn68cqtlx11av0iWK105n2zu0Zb9Y3WO3cLvfpkRhRSptno0FbieeTkcAfv8AZVivuIZZW66oIbbSVKUTwAHEmvYHCk7avNXD0XKS2cGQtDGR3E5P7gRXPt5bS8F0unDeyFt90uu0C8SkQ5j9tsMUgKUx5rr5PLzuzPPHYMcya06t0/d9Kxvyzp29XJbTJBfZkPl3Az8rjwI7wR681z7N7ndomnDGs2nnpjq31rXKcdS0zngOZ4nGOymh20avvLLjV1u0G3RnUlK2IMfpFFJ5grXw5dwror+Hk124r0Qlc497Z1aC1W3qi2KWtKW5rBCZDaeXHkoeo/uORXNtZ+g836xn/ETXXpXRNq0w8p+CqQ4+tvcW465nI/ZGB2VybWvoPN+sZ/xE1KeDzrh42UfLpPl50R+xP6LSfty/gbp0vVyjWi2P3CardYYRvKPae4D1k4FJWxP6Kyftqvgbrl23zVtWu3QkHzX31OLHHjuAYH3qz7q1ePqfIc/zPJrjhTPen0XnXodudxuEq32oLKI8SGvoyvHMlXM45es55YqM1RHv2gZLFxtd2lyrY4sJU1LcLgSrnuqz2HsIwR92ZXSV0v6NNW6FY9NqLbbCf97mvhttRPEqCRlSgSSc8KkZmmNQ6gjKjaivbLURZBXFgRhg4OR568nmOwVrlxv9WuP4M65T23v8knaronV2mRJtst2C86Ala28KWwsEFQ48D7e45qsdTXvVWnL+u3zb7LUwClSXkoRlTR/WAxzHHh3irV0zpi3aZYdZtofIeILinXCreI4DhyHuFLG2Gx+XWRu6so/PwFeeQObSuf3HB++s4ahZdeme5Zt49vyhv0/EeiwcSLq/c+lV0iH3kpBCSBgDdAGO330sa/butpt0+9RdRzGEoKejihtBQCSBgHGfXWdkV7Fy02ITqsyLeQ0cniWzxQf4j+7W3VzYv2p7Pp5I3o7J8vm924nghJ9pzWFLjK0/RptVjTXs82WxajmWqLJnaquLEh1oLW0hlrCM8ccU91FO2BRU3kpv1/ZFFjX/ADEra/8AQt77Qz8VRmw4j8hXAdvlY+AV3a3s+qtRR5FtYZtSICnUrbcU8sOkJORkYI51EaX0trjTCZCLcuzqbfIK0vOLVxHDIwkV0y5fx3G1vZCt9blrsWkTVH7XpSblq5iHCHSvMMJYKUcSXFKJCf3p++nZ+FtEnIUy5Ps8FChguR0qUsezI4V0aR2f2+wyfL5Lq59xyVB90YCCeZSOPHieJJPGs4nOGube2ayKsq4paR51laHTs0cgoG+7EisqIB59Huk/uSaXNiN3aAn2hxYDilCQyP6wwEqx9yTVrKQlSSlQBBGCDyNVHqHZtdLfdBctJOgpC99toOBDjJ7kk8COOOOOHDjTFc1FY6et+BkmppXPfRbtYyAare33baUUBhyyQ1L5dNIwj791zj7hTBZbBc1T27rqW5eUzGs9DHj5QwzkYJx+sccMmo1j4eWik3y8I2bSfoRdvqh8SaV9hx/9Jug/4lJ/7BTBraBqG8Q5NrtjNu8ifbSFOvvLS4DnJwkJIxwHHNL2j9M6w0oZQitWiQ3ICSpLslYwoZwQQjuNWjj0HLffZOt9VVos+lfaZ9B7t9Un400xsqcLCC8Epd3RvpScgK7ceqlbXEDUV5hybXbWLd5E+2kKefeWlwHOTgBJHYKji/etlcn7WKuxOBDdauE5xhtUpp5LbbqhkoSU5OO7NRm0rTj+nr03frQVNR3nek3m/wD2Hs5+48x68juqc0fpnWGlfKhFZtEhEjdKkOyVpwoZwQQj11YMyE1c7a5DuLLbiHm915sHI9eD6jyPqrpvNwzO09pkJx8sSlrTIjQ+qmNT2lLwCUTGgEyGR+qrvH9k9nvHZXBtahLmaLkrbTvGM4h8j1A4P7iaVoOz3U9gvqpun5sQtoJDZecUkrQf1VpCcH/9GeFWZBTLk2zcvUeMl9xKkutMqK2yDkcyATkYzUr4Y7Vw9o3PK4c0hC2J3VtVtmWlagHmnemQk/rIUAD9xH7xVmDlVP3bZ1fLLdRcdIvFaEq3m0hwIda9XHgoe/3GpuBdtpLqQyuyQUqxgvyCEY9ZCV8fcK3mxzkrnDWmZx24XGkyxc0n7WT/ACHmfWM/4ia7LFYJzU5N0v8Ac1TbgElLaGxuMMJPMJSOZ9Zrg11atSX6K/a4LFtEBam1B1x9Yc80hWMBJHMd9Sx6nInvwUttw+xw7Ez/ACWlD/jl/A3XJtwhuLtttmpBKGHlNrI7N4DH70494r3o/T+sdKx5LEZm0SW3lhZDklad1WMcMI7sfdT5drdGu9tfgTm99h9G6sdo7iO4g8RVKtRn5p7Wycw6xcGLWym7NXDSUaOFAvQh0Lie4AndPsKcfcac+VUydFau0rdFS9NueUt8QFNrSCpPctCuB92fdTLDuO0eckMqtVthZ4GQ8eXrCQs5+6vMuKXTqGtM9x5GlxpPZYGa1ymG5UZ1h9AW06goWk9oIwaiNOWJy2Kfl3Ce9PuMkAPPuHCQBnCUI5JAyanDwFc77PsXXddyiNNS1aE149DmuFMUKVHeWocC2eKF/wAD7zVlaCYdltTdRykbsi7O77aVDi2wng2n7uPvpd2j2GPetY2OLHViXKQpMkJHyWUnO/6j8oDv4d1WZHabYYbZZQENtpCUISMBIAwAK6s+RVKft+f6HPhhqmvSPeKKzRXIdJjIoyKjrxYLTe0tJu9vjzEtElsPI3t0nGcfdUZ1A0j6O27wRQDJkUZFLfUDSPo7bvBFHUDSPo7bvBFAMmRRkUt9QNI+jtu8EUdQNI+jtu8EUAyZFGRS31A0j6O27wRR1A0j6O27wRQDJkUZFLfUDSPo7bvBFHUDSPo7bvBFAMmRRkUt9QNI+jtu8EUdQNI+jtu8EUAyZFGRS31A0j6O27wRR1A0j6O27wRQDJkUZFLfUDSPo7bvBFHUDSPo7bvBFAMmRRkUt9QNI+jtu8EUdQNI+jtu8EUAyZFGRS31A0j6O27wRR1A0j6O27wRQDJkUZFLfUDSPo7bvBFHUDSPo7bvBFAMmRRkUt9QNI+jtu8EUdQNI+jtu8EUAyZFctyuEW2QX5kx1LTDKCtaj3f5nsx31CL0FpIA7unbcTjhlkUhzdmN1uU0LRDsdnjg4CIgUTg8yTu8T7wPUK3jlU/1PSMXTS7LuM+z1t67zLjqycgpcmq6GKgj+bYSeXvI/wC0ntp5SRjupZa2f6TShKV2KC4pKQCtxoFSvWT3176gaR9Hrd4IpkrlTa8HsTxWmMmRRXPAgxbdDahwGEMRmhhtpsYSkeqisGhY1tqi46duFoYiQ4r7dzkpioU66tJQ4o8yAk+by9dY1dqi6WK6WaHGiQn03SQIyVuPLSW3DjJIAOU8fbUHtiUwqfpBp98NA3hsqId6NSU8AVZBBHt7K5NoUWBa9Q6KdRNfIVdUKJlXBx4BHm+cN9RwPWKAtJyQywhKpLzbWeGVqABPqzXtTraW+kU4kIxneJ4Y781VG0GfbJF2v0FHk7s38kcVz1haUgpJQiM3zK1EglQPDhwOMVravNrb0ToZMp5t91YS20h6SERUuIQAovnByEZGE8893YBbTTzTyAtl1DiCcBSFAj91YZksSCoMPtuFBwoIWDg+vFU/o4xH9La3tf5WjW4vXN0IeaT0aG0ObqULCc5S2o4HsPOpnQL86Bqw2O522yrkNW/eTcbSAkdGFABLiRyyeI4DkcdtAO+qL2xpyxTLvKQtbUZveKEc1EnAHvJFctqk6hekxnJzFsMJ9srUYry1KaOMp4ngsHlkAezFdepDa/yQ83fi0Lc/usu9KcI89QSMns4kceykC22lekdZ2eBpi9yJdtnFzym2OvdMI7YTnpAf1RnA9Z4ZPYBZz0hllSEuPNoUs4SlSwCr2d9Klxvd0h7RLTaenZ/Jk2K86pBawpBQP62eXI8qWLMLPdb/AKzgayXHTLVKCWxKcCFJigeZ0ajjAHA5T2kE866dSs2uXtK0lElGO/EVAfSlLrm8lY3fNzk+cDjt50BZbTrbyAtpxC0HkpKgQffXlElhx1bTbzanEfLQlYJT7R2VUOn5D0DS+0SNp1SUvRrhJMRmORlpGACUJHLABxjtFepqIUiz6AnaY6EXRUlhGWMdIpvcy8HCOJAIO9ntznnQFuPyWI4SX3m2t44TvrCcn1ZpU2m3q6af00bpaJDTa23W0LS6zvhQWoJ4cRjGc9tQUBUG4a31lB1UI5CWmhGTLwAmLuneKN7kMkEkdvspcuS5bewOMm6uqDhfb6HpjhRa6YFHPj8nj7MUBd6c441reksMFIeebbKjhO+sDJ9Wa9NOIdbDjS0rQrilSTkH2Gqyt64Fx1JrmFqwMFxG6GRKxhMTdOCjPIciSO0g86AZ9o+oZWm9MuTbf0XlS3W2Wy6MhO8oDex24FS9mZnsMOJuFxTPy4Sy6lgNkI4YCt04JBzxAHsqobymQnYhZV3zBkpktFpT/wDOBrpDu8+PyMe7FXVFSwiM2IobDAT+bDWN3HZjHDFAKFy1RfGNao01Dg29anoplsvPPuJG4CRhWEnjwPLIqS0hqhF/t0t+VG8hkQpbkOS0twKSlxGM7quGRxpP1Mu3PbZbc3PmoYbRZ1pUtMsslCt9RA3kqBBxxxmuC1hczZ9rW3obTNs8Evi1SVNAl4BKiTkDzyDjz+ZyeNAW75SxvIT07W8sApG+POz3d9YelR2FJS++02VnCQtYG97M1TL1ws639mD7UqEXGEttyHQtOWwG0gJWezzgrAPbmu7WzMqBeL7fojtju8LcS1Nt1y4OshCANxsnlkHeAHMnkTzAsm4T5jF3t0WLFZejPqWJLqpCUKYATlOEHirJ4cK7zKjpKwX2gUDKgVjzR6+6qz1Y9FXrDZ5OdYaiPuqWpxLpAcbSW0FKVE8eBJHHtz30O26yTNslxjz40FxpdnStTTgTurc6TziocirHHj7aAs9C0OJC0LSpBGQoHINeGH2H0lTDrbiQcEoUFDPuqjoU2WjYXJFueKkszVNvhtW8W45d84cDkAjny4E09WKDYY0mXdoeoGOnmQCVIg7jbSW0jg4Gk5O8kY4k57KAd0SY6nlMofaLqflNhY3h7RWVSWEPJYU+0l1XJsrAUfdVR6TRN07qCwWuYxY7xHfW75Jc4OPKUApJK194IVxPHnzzjOmT5ZYbk5cEJs2orZPu4cTvcJzThcACU9pKCMAdmOQGcAXPRRRQCRrr9Nj/AGdX8a06n+RA+wpoooDa3/SHa/8Aln+RqClfRK1f83X8SqKKAmbz84ax+wsfCqtexz5kl/aP8hRRQDPrD6NXH6g0i7EP0Sf7UUUUB72kfSqy/to+Kpi//SqN7WPioooDZo351kfUH46iNnv0tv37S/4iiigM7VPnixfWf51Pa1/Q4P1v+miigJrTfzFC+qFI+076QWT9r/M0UUBPa6/R4f1iv4VOWD5igfZ0fwoooBH1L89T/rUfCmnqP81I+p/yNFFAVjZ/oh/9418YrdqH+lWN7W/4UUUBO63+dY/1X+o1qmfSmX+25/gmiigOjSXzfePqk/AqonZX+hXr6yiigNGyP5yuf7J+KtenP6VZ31z38KKKAteiiigP/9k="/>
          <p:cNvSpPr>
            <a:spLocks noChangeAspect="1" noChangeArrowheads="1"/>
          </p:cNvSpPr>
          <p:nvPr/>
        </p:nvSpPr>
        <p:spPr bwMode="auto">
          <a:xfrm>
            <a:off x="127001" y="-422273"/>
            <a:ext cx="1743076" cy="8667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20498" name="AutoShape 18" descr="data:image/jpg;base64,/9j/4AAQSkZJRgABAQAAAQABAAD/2wBDAAkGBwgHBgkIBwgKCgkLDRYPDQwMDRsUFRAWIB0iIiAdHx8kKDQsJCYxJx8fLT0tMTU3Ojo6Iys/RD84QzQ5Ojf/2wBDAQoKCg0MDRoPDxo3JR8lNzc3Nzc3Nzc3Nzc3Nzc3Nzc3Nzc3Nzc3Nzc3Nzc3Nzc3Nzc3Nzc3Nzc3Nzc3Nzc3Nzf/wAARCABxAOUDASIAAhEBAxEB/8QAGwAAAgIDAQAAAAAAAAAAAAAAAAYFBwEDBAL/xABOEAABAwMBBAUHBwcJBwUAAAABAgMEAAURBgcSITETFkFRkxQiVmFxgbIyNTZzdJHTFSM0QnKhsSYzN1JigrPBwhckZHWSouElQ1OF0f/EABgBAQEBAQEAAAAAAAAAAAAAAAADAgQB/8QAKhEAAwACAQQBAwIHAAAAAAAAAAECAxESEyExQQQUM1EiMiNhgZGx0fD/2gAMAwEAAhEDEQA/AHbXT9wiaj02zDukuOzcZnk77TSkhO6E5yMpJB9ean9ZF9rTFykxJb8V6LGdfbcZIB3kIUQDkHIyOVL+07/dJmmLy8D5Hb7olUpwDPRIUMb59QPOpTV12gydMzIcOXHkyrjGXHiNMupWp5biSkYAPEDeyTyABJwKA6HNQ2mxJgwrtclIfeQAhySD55xkkrwE9/dW62apst3kvxrfODkiO2HHGi2tCgg8lYUASOXEd476XNoDkWPcdGokusJKLu2T0igOAbUM4PZnHHvxXl+SwjbNFBfaClWNSMb4yVdLkD2444oCVtGore3Du8+TfjKiMzVBSnIqmhDGB+aPm5OOeT38ak3dTWdq3MXFcwCG+d1p3o1kLJ4DHDtyMd+eGaV9CrhT7jrSEtxp1L91c3mgsHfbLaUk47Rzrj0PHmGX1WnJcUxpuWpfSrzh5BGYw9eApSsdm4mgHS6altFqWUTpRQpLfSuBLS19Ej+svdB3Bz4nHI9xrE/VFlty4iZk9DQmbpjuFKi2vPLzwN3lx58uNI1uMZOttVW+/XZ2AqS+28030qGRKY3ABhZG8QBkYSoczXvWKbFGtejY1tVFFsbvjAaSV7yCgBwEgqzlOTz4igHCPrGwSoSZkW4JeZU+WEdG2tS1uAZKUpA3lcCDwHKuLUGprcvTkiXGva7YnpOi8sMNaywtJBIUhSeBwcecBzrn1fbmLhdLauBqBNnvLCHXYrpQlaXm1bqV5Srgrknt7qVdSXmdcdluqE3hUNx6PIEZEyJ5rUvCm/OTnmRyOOHm+qgHq+arhWOZaYshLzqrgvdQ4hpRSlISSVHAPHhyHHjnkK7WdRWl26C1olgzygL8n3FBQTjOcEcB66VNVzIybnoSWZDIjeXEdNvjc4skDjy58K2a7WmA9Z9aW4h9Nvc6KWWCF9LFcO6rGPlbqsEDvzQDbAvNvuEmRGiPlb0YgPILaklBPIHIHt9nGttyucO2MpdmvBtK1htAwVKcUeSUpGSo+oDsrk05CdjwFPy07syY6qTIT/VUrGE/3UhKf7tLmqpQt+0DTEy4HctxakMIdUcNtyFgbuT2EgFI9poBlt+oLXchK8kk764n6QyptSXGuGfOQQFDI5cOPZSXsyZt168su0tov3Vq6SHEylpWFhBJSlO8cZTu8NzkO4GpBLaJO1Py+A4ksRbSWZ7qFApCivLaFHlvYyr1DHeM6tkD7LljnttvNuLTdJSlBKgSAV8D7D30BPaz1B1dtTb7LHlE2S+iLDj72A68s4SCe7mT7K1M6blvMBd1vtzdmKGVLiyDHbQe5CE8MD+1vHvqL2qw5qrdabvb4y5S7NcWprkdsZUttOd7A7//ADTBbdTWS42xNwjXOKqNubylqeSnc7woE+aR2g8qAEzWbDborV3uS5D5/NpcU3l19Q7kIBKjjngdmeFRt8n2rUuirvIhO+UsssPjI3m1NuoQTgg4IIPfURe9VWhy82R6I7CjvSmZIZus5WG2mkqCVbgJAUVFIIyRw48c4MTpabHTpbX0d6XvPiZMdUXwG3FIcaG4sowMBXZwHqoCXt90ahaB0sl28rtjjzMXD3k5d6UYTlBOCBvZxk141tMiv690zarhl6AUSXH4y2VLbWrcwglOCFYye/HPhUPdZsUbH9NrElkhK4AV+cHApUjeHtHbU1qSbFG07SCvKmN0x5hB6QY85A3ePr7KAZRPs2mmGLUhS0BlneRHZQ4+ttvOMkJClBOeGT3cOVe39U2Riyt3lc9tVuXykNpU4n37oOO7jyPClvSs1ELWurYt1dQzLefbkRy6oJ6SOEbqd3PMJ5HuzS6tlMbZ1ruUkhu3zpklyBk4C0HAynPYog476AfjrfTYMvdujbgiIS5ILSFrDaTyJKQff3duKw3rjTTjsVtF1aJllKWVbqtxSlAFKd7GArBHmk5rhuLkIbMpTsdbCWfyOpCVIICR+a+SPf2d9KmoJMP/AGQaaUl5gJSbfyWPNUN3e944599APMm6M9cIUAXdbTnQub1vMY4fOAd8OEfqjsB7a3XLVtitbjiJ09LfRLCHVhtakNKPILWAUpPEcCRzFLuo50VO03SSvKmQlUWZg9IMechO79+OHfSjq68xLlo7U0S1OR4TTct7NuZR0kmQtLgLjzvMoTnJ5cAB53ZQF15orlt0pmZAjyYzqXmXW0qQ4g5CgRzBFFAdKkpWkpUApJGCCMgjurkhWm2QHFuQbdEjOL+WtlhKCr2kDjWm822ZcA0Id4l20oJ3jGQ0orzjnvpVy9XfUZ1bvHplePAi/hUBPvRIsg5fjsuHG7laArh3caDCiF3pTGZLmQd/oxnI5HNQHVu8emV48CL+FR1bvHplePAi/hUBPsw4rC99mMy2rGN5DYBx3cK2JbbStS0oSFLwVKA4qxyzS51bvHplePAi/hUdW7x6ZXjwIv4VATsu3wpu55ZEjyNw5T0zSV7vsyOFenYkV7HTR2XMDA30A4HdxqA6t3j0yvHgRfwqOrd49Mrx4EX8KgJyXboM1tDcyHGfQj5CXWkqCfYCOFbDEjKaQyY7RaR8hBQN1PsHZS/1bvHplePAi/hUdW7x6ZXjwIv4VATj1vgvRhGehx3GAchpbSSkHvwRioa6RZtwuUO2Nwuhs7Kg9JfKkAOlPFDSUjjjewVEgDCccc146t3j0yvHgRfwq89Xbv6ZXjwIv4VAM45VrkR2JLK2ZLLbrSxhTbiQpKh6waW06fuqiQnWl3JHAgMxeHt/NV76t3j0yvHgRfwqAn2IcWPH8njxmWmMEdEhsJTx58BwrLMWMwoqYjtNqIwShABI91L/AFbvHplePAi/hUdW7x6ZXjwIv4VAM3Co9yx2h2R5S7a4K3856VUdBVn24zUT1bvHplePAi/hUdW7x6ZXjwIv4VAT70OK+WlPx2XCyd5srQDuHvGeXuoXEiuKcU5HZUpwALKkAlQHLPfioA6bvHplePAi/hVjq7d/TK8eBF/CoCeMCEUhJiR90EqA6JOMngTyoMCEoAGJHIAAGWk8AOQ5Uvp0/dVk7mtLucHBwzFOD4Ve+rd49Mrx4EX8KgJ2ZAhTtzy2JHkbhynpmkr3T6sjhWxyOy62G3Gm1oSQQlSQQMcuFL3Vu8emV48CL+FR1bvHplePAi/hUBPiJFDPQiOyGs53NwbufZXnyCFuhPkkfdBJA6JOMnn2VBdW7x6ZXjwIv4VHVu8emV48CL+FQE6YEMkExI5KQAD0SeGOXZ2V6bhRGnHnG4zKFvfzqktgFz9o9vvqA6t3j0yvHgRfwqOrd49Mrx4EX8KgGJtppltLTTaG20DCUJAAA7gKK1QIzkaI2xIlOy3EDBfeCQtfrISAPuFFAJN419d7KwiRdNKPx2Vq3AtUtChvYJx5oPca1WzaNc7q0t226Ulym0K3VKaeBAPPHye7Fde2FIOi3SeaZLRH/V/5qP2H/MNw+1/6BXYpjovJx7nK3fV4bN83aPPte6u76UnxGScdIpfD78Y/fTRprU9s1JHU7bXiVI/nGXBurb7sju9YyKk5UZmXGdjyWkusuJKVoUMhQPYapHRrTll2opt8VSlNJkvR1Z/WbAVjP/SD7qxMRkl6WmjVXWOkm9pl60VhPKjeGcVzHQZorGRRnhQGaKxvCjIoAPKq32lab6Gyz7u1dLoXErDhYXJJaAUoAgJ4YAz+6rIyKWNph/kPdvqk/GmqYaayLRPKk4Ys7Dsm2XQnOfKUcTz+RVnVWOw75ruv2lPwVZu8K38ntlozg+2jNFYJAozwqBYzRWMijeFACuVVbtN00qDZX7qxdbo4vyhO+0/KKmwlasYCeGMEjHqq0s0nbWvoPM+sZ/xE1b47ayIlmScMj9inHS8o88zl8f7jdWFVe7E/otJ+3L+BurBzivPkfdoYPtozRWN4UZFSKmaKxvCjIoDNFY3hRkUBmisZFFAJO2D6FP8A2hn4hSlsu1IzZLTMZdt9ylFcne3okUupHmgYJHI8KbdsH0Le+0M/EKjdh3zDcPtf+gV2w19K9/n/AEclpvOtfg6rttPt8aMpEaHMRPV5rbU1kspBPaonsFednGlWoq13+ZOj3CfJ3jvx1hbbe8cqwe1R7T7adrnbYV0iLjXCM3IZUMFLic49Y7j6xVIz1Ttm+sVogvOLiK3XA2o8HmiTwV/aGCM+od5FZxJZJcR2f+TWRuKVX3ReylBtJJOEgZJJ5VWzF6umu9QSINnmu2+yRP52SwMOu9gwezPHHqGT2Cp7X116LQU2bFWcSWUIbV/ZcKRn7iaS9l9yuMKzSWrPYH7g+7JJU+XEtMoASAAVHmRxOAO2s4sb6bv2e5LXNR6JTVel7rp+Cq76cvd0UqON99h+QXMpHNQzwOOZBGMVPbPNYjU8FbUkJRcI4HSpTwC0nksD+I7D7RXlVv1ldUFM65wLWysYU1DY6ZeDzG8vh91bdLaCtWm5KZcRcl2UElHSOOcMHmN0YH35ryql49V59BTSvc+CH2hWu9QLXOvETUlwCW1hfkoIShKCoDAKcHhntpb0HqS9qts2Ba0v3C7yHgtDkhwqbjt7oBWoqPfnA7/32FtJH8iLr9Un400s7DgPyTdDgZ8pSM/3BVIpfTttb0zNp9ZJPycdusGtYGrbXIuNwfkMvPjp3GX1LQlIBJCkkAAEDA4Y9hpw2lj+Qt2z/wDEn4000YFLG0z6D3X6tPxpqSyO8ktr8FOHCGkLOw/5ruv2lPwUya0Q7Girua9Ry7XGYawptltCt9WTjG8OZ5YpF2YahgafsNzenrUXHJSUsx2xvOPK3BwSntrs0re4uttWqVfeAjjft0EnLQI5qP8AWWBjn68cqtlx11av0iWK105n2zu0Zb9Y3WO3cLvfpkRhRSptno0FbieeTkcAfv8AZVivuIZZW66oIbbSVKUTwAHEmvYHCk7avNXD0XKS2cGQtDGR3E5P7gRXPt5bS8F0unDeyFt90uu0C8SkQ5j9tsMUgKUx5rr5PLzuzPPHYMcya06t0/d9Kxvyzp29XJbTJBfZkPl3Az8rjwI7wR681z7N7ndomnDGs2nnpjq31rXKcdS0zngOZ4nGOymh20avvLLjV1u0G3RnUlK2IMfpFFJ5grXw5dwror+Hk124r0Qlc497Z1aC1W3qi2KWtKW5rBCZDaeXHkoeo/uORXNtZ+g836xn/ETXXpXRNq0w8p+CqQ4+tvcW465nI/ZGB2VybWvoPN+sZ/xE1KeDzrh42UfLpPl50R+xP6LSfty/gbp0vVyjWi2P3CardYYRvKPae4D1k4FJWxP6Kyftqvgbrl23zVtWu3QkHzX31OLHHjuAYH3qz7q1ePqfIc/zPJrjhTPen0XnXodudxuEq32oLKI8SGvoyvHMlXM45es55YqM1RHv2gZLFxtd2lyrY4sJU1LcLgSrnuqz2HsIwR92ZXSV0v6NNW6FY9NqLbbCf97mvhttRPEqCRlSgSSc8KkZmmNQ6gjKjaivbLURZBXFgRhg4OR568nmOwVrlxv9WuP4M65T23v8knaronV2mRJtst2C86Ala28KWwsEFQ48D7e45qsdTXvVWnL+u3zb7LUwClSXkoRlTR/WAxzHHh3irV0zpi3aZYdZtofIeILinXCreI4DhyHuFLG2Gx+XWRu6so/PwFeeQObSuf3HB++s4ahZdeme5Zt49vyhv0/EeiwcSLq/c+lV0iH3kpBCSBgDdAGO330sa/butpt0+9RdRzGEoKejihtBQCSBgHGfXWdkV7Fy02ITqsyLeQ0cniWzxQf4j+7W3VzYv2p7Pp5I3o7J8vm924nghJ9pzWFLjK0/RptVjTXs82WxajmWqLJnaquLEh1oLW0hlrCM8ccU91FO2BRU3kpv1/ZFFjX/ADEra/8AQt77Qz8VRmw4j8hXAdvlY+AV3a3s+qtRR5FtYZtSICnUrbcU8sOkJORkYI51EaX0trjTCZCLcuzqbfIK0vOLVxHDIwkV0y5fx3G1vZCt9blrsWkTVH7XpSblq5iHCHSvMMJYKUcSXFKJCf3p++nZ+FtEnIUy5Ps8FChguR0qUsezI4V0aR2f2+wyfL5Lq59xyVB90YCCeZSOPHieJJPGs4nOGube2ayKsq4paR51laHTs0cgoG+7EisqIB59Huk/uSaXNiN3aAn2hxYDilCQyP6wwEqx9yTVrKQlSSlQBBGCDyNVHqHZtdLfdBctJOgpC99toOBDjJ7kk8COOOOOHDjTFc1FY6et+BkmppXPfRbtYyAare33baUUBhyyQ1L5dNIwj791zj7hTBZbBc1T27rqW5eUzGs9DHj5QwzkYJx+sccMmo1j4eWik3y8I2bSfoRdvqh8SaV9hx/9Jug/4lJ/7BTBraBqG8Q5NrtjNu8ifbSFOvvLS4DnJwkJIxwHHNL2j9M6w0oZQitWiQ3ICSpLslYwoZwQQjuNWjj0HLffZOt9VVos+lfaZ9B7t9Un400xsqcLCC8Epd3RvpScgK7ceqlbXEDUV5hybXbWLd5E+2kKefeWlwHOTgBJHYKji/etlcn7WKuxOBDdauE5xhtUpp5LbbqhkoSU5OO7NRm0rTj+nr03frQVNR3nek3m/wD2Hs5+48x68juqc0fpnWGlfKhFZtEhEjdKkOyVpwoZwQQj11YMyE1c7a5DuLLbiHm915sHI9eD6jyPqrpvNwzO09pkJx8sSlrTIjQ+qmNT2lLwCUTGgEyGR+qrvH9k9nvHZXBtahLmaLkrbTvGM4h8j1A4P7iaVoOz3U9gvqpun5sQtoJDZecUkrQf1VpCcH/9GeFWZBTLk2zcvUeMl9xKkutMqK2yDkcyATkYzUr4Y7Vw9o3PK4c0hC2J3VtVtmWlagHmnemQk/rIUAD9xH7xVmDlVP3bZ1fLLdRcdIvFaEq3m0hwIda9XHgoe/3GpuBdtpLqQyuyQUqxgvyCEY9ZCV8fcK3mxzkrnDWmZx24XGkyxc0n7WT/ACHmfWM/4ia7LFYJzU5N0v8Ac1TbgElLaGxuMMJPMJSOZ9Zrg11atSX6K/a4LFtEBam1B1x9Yc80hWMBJHMd9Sx6nInvwUttw+xw7Ez/ACWlD/jl/A3XJtwhuLtttmpBKGHlNrI7N4DH70494r3o/T+sdKx5LEZm0SW3lhZDklad1WMcMI7sfdT5drdGu9tfgTm99h9G6sdo7iO4g8RVKtRn5p7Wycw6xcGLWym7NXDSUaOFAvQh0Lie4AndPsKcfcac+VUydFau0rdFS9NueUt8QFNrSCpPctCuB92fdTLDuO0eckMqtVthZ4GQ8eXrCQs5+6vMuKXTqGtM9x5GlxpPZYGa1ymG5UZ1h9AW06goWk9oIwaiNOWJy2Kfl3Ce9PuMkAPPuHCQBnCUI5JAyanDwFc77PsXXddyiNNS1aE149DmuFMUKVHeWocC2eKF/wAD7zVlaCYdltTdRykbsi7O77aVDi2wng2n7uPvpd2j2GPetY2OLHViXKQpMkJHyWUnO/6j8oDv4d1WZHabYYbZZQENtpCUISMBIAwAK6s+RVKft+f6HPhhqmvSPeKKzRXIdJjIoyKjrxYLTe0tJu9vjzEtElsPI3t0nGcfdUZ1A0j6O27wRQDJkUZFLfUDSPo7bvBFHUDSPo7bvBFAMmRRkUt9QNI+jtu8EUdQNI+jtu8EUAyZFGRS31A0j6O27wRR1A0j6O27wRQDJkUZFLfUDSPo7bvBFHUDSPo7bvBFAMmRRkUt9QNI+jtu8EUdQNI+jtu8EUAyZFGRS31A0j6O27wRR1A0j6O27wRQDJkUZFLfUDSPo7bvBFHUDSPo7bvBFAMmRRkUt9QNI+jtu8EUdQNI+jtu8EUAyZFGRS31A0j6O27wRR1A0j6O27wRQDJkUZFLfUDSPo7bvBFHUDSPo7bvBFAMmRRkUt9QNI+jtu8EUdQNI+jtu8EUAyZFctyuEW2QX5kx1LTDKCtaj3f5nsx31CL0FpIA7unbcTjhlkUhzdmN1uU0LRDsdnjg4CIgUTg8yTu8T7wPUK3jlU/1PSMXTS7LuM+z1t67zLjqycgpcmq6GKgj+bYSeXvI/wC0ntp5SRjupZa2f6TShKV2KC4pKQCtxoFSvWT3176gaR9Hrd4IpkrlTa8HsTxWmMmRRXPAgxbdDahwGEMRmhhtpsYSkeqisGhY1tqi46duFoYiQ4r7dzkpioU66tJQ4o8yAk+by9dY1dqi6WK6WaHGiQn03SQIyVuPLSW3DjJIAOU8fbUHtiUwqfpBp98NA3hsqId6NSU8AVZBBHt7K5NoUWBa9Q6KdRNfIVdUKJlXBx4BHm+cN9RwPWKAtJyQywhKpLzbWeGVqABPqzXtTraW+kU4kIxneJ4Y781VG0GfbJF2v0FHk7s38kcVz1haUgpJQiM3zK1EglQPDhwOMVravNrb0ToZMp5t91YS20h6SERUuIQAovnByEZGE8893YBbTTzTyAtl1DiCcBSFAj91YZksSCoMPtuFBwoIWDg+vFU/o4xH9La3tf5WjW4vXN0IeaT0aG0ObqULCc5S2o4HsPOpnQL86Bqw2O522yrkNW/eTcbSAkdGFABLiRyyeI4DkcdtAO+qL2xpyxTLvKQtbUZveKEc1EnAHvJFctqk6hekxnJzFsMJ9srUYry1KaOMp4ngsHlkAezFdepDa/yQ83fi0Lc/usu9KcI89QSMns4kceykC22lekdZ2eBpi9yJdtnFzym2OvdMI7YTnpAf1RnA9Z4ZPYBZz0hllSEuPNoUs4SlSwCr2d9Klxvd0h7RLTaenZ/Jk2K86pBawpBQP62eXI8qWLMLPdb/AKzgayXHTLVKCWxKcCFJigeZ0ajjAHA5T2kE866dSs2uXtK0lElGO/EVAfSlLrm8lY3fNzk+cDjt50BZbTrbyAtpxC0HkpKgQffXlElhx1bTbzanEfLQlYJT7R2VUOn5D0DS+0SNp1SUvRrhJMRmORlpGACUJHLABxjtFepqIUiz6AnaY6EXRUlhGWMdIpvcy8HCOJAIO9ntznnQFuPyWI4SX3m2t44TvrCcn1ZpU2m3q6af00bpaJDTa23W0LS6zvhQWoJ4cRjGc9tQUBUG4a31lB1UI5CWmhGTLwAmLuneKN7kMkEkdvspcuS5bewOMm6uqDhfb6HpjhRa6YFHPj8nj7MUBd6c441reksMFIeebbKjhO+sDJ9Wa9NOIdbDjS0rQrilSTkH2Gqyt64Fx1JrmFqwMFxG6GRKxhMTdOCjPIciSO0g86AZ9o+oZWm9MuTbf0XlS3W2Wy6MhO8oDex24FS9mZnsMOJuFxTPy4Sy6lgNkI4YCt04JBzxAHsqobymQnYhZV3zBkpktFpT/wDOBrpDu8+PyMe7FXVFSwiM2IobDAT+bDWN3HZjHDFAKFy1RfGNao01Dg29anoplsvPPuJG4CRhWEnjwPLIqS0hqhF/t0t+VG8hkQpbkOS0twKSlxGM7quGRxpP1Mu3PbZbc3PmoYbRZ1pUtMsslCt9RA3kqBBxxxmuC1hczZ9rW3obTNs8Evi1SVNAl4BKiTkDzyDjz+ZyeNAW75SxvIT07W8sApG+POz3d9YelR2FJS++02VnCQtYG97M1TL1ws639mD7UqEXGEttyHQtOWwG0gJWezzgrAPbmu7WzMqBeL7fojtju8LcS1Nt1y4OshCANxsnlkHeAHMnkTzAsm4T5jF3t0WLFZejPqWJLqpCUKYATlOEHirJ4cK7zKjpKwX2gUDKgVjzR6+6qz1Y9FXrDZ5OdYaiPuqWpxLpAcbSW0FKVE8eBJHHtz30O26yTNslxjz40FxpdnStTTgTurc6TziocirHHj7aAs9C0OJC0LSpBGQoHINeGH2H0lTDrbiQcEoUFDPuqjoU2WjYXJFueKkszVNvhtW8W45d84cDkAjny4E09WKDYY0mXdoeoGOnmQCVIg7jbSW0jg4Gk5O8kY4k57KAd0SY6nlMofaLqflNhY3h7RWVSWEPJYU+0l1XJsrAUfdVR6TRN07qCwWuYxY7xHfW75Jc4OPKUApJK194IVxPHnzzjOmT5ZYbk5cEJs2orZPu4cTvcJzThcACU9pKCMAdmOQGcAXPRRRQCRrr9Nj/AGdX8a06n+RA+wpoooDa3/SHa/8Aln+RqClfRK1f83X8SqKKAmbz84ax+wsfCqtexz5kl/aP8hRRQDPrD6NXH6g0i7EP0Sf7UUUUB72kfSqy/to+Kpi//SqN7WPioooDZo351kfUH46iNnv0tv37S/4iiigM7VPnixfWf51Pa1/Q4P1v+miigJrTfzFC+qFI+076QWT9r/M0UUBPa6/R4f1iv4VOWD5igfZ0fwoooBH1L89T/rUfCmnqP81I+p/yNFFAVjZ/oh/9418YrdqH+lWN7W/4UUUBO63+dY/1X+o1qmfSmX+25/gmiigOjSXzfePqk/AqonZX+hXr6yiigNGyP5yuf7J+KtenP6VZ31z38KKKAteiiigP/9k="/>
          <p:cNvSpPr>
            <a:spLocks noChangeAspect="1" noChangeArrowheads="1"/>
          </p:cNvSpPr>
          <p:nvPr/>
        </p:nvSpPr>
        <p:spPr bwMode="auto">
          <a:xfrm>
            <a:off x="127001" y="-422273"/>
            <a:ext cx="1743076" cy="8667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ustDataLst>
      <p:tags r:id="rId1"/>
    </p:custData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10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10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10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8">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10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10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additive="base">
                                        <p:cTn id="43" dur="10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UC’s 1</a:t>
            </a:r>
            <a:r>
              <a:rPr lang="en-US" baseline="30000" dirty="0" smtClean="0"/>
              <a:t>st</a:t>
            </a:r>
            <a:r>
              <a:rPr lang="en-US" dirty="0" smtClean="0"/>
              <a:t> Endowment ?</a:t>
            </a:r>
            <a:endParaRPr lang="en-US" dirty="0"/>
          </a:p>
        </p:txBody>
      </p:sp>
      <p:sp>
        <p:nvSpPr>
          <p:cNvPr id="3" name="Content Placeholder 2"/>
          <p:cNvSpPr>
            <a:spLocks noGrp="1"/>
          </p:cNvSpPr>
          <p:nvPr>
            <p:ph idx="1"/>
          </p:nvPr>
        </p:nvSpPr>
        <p:spPr>
          <a:xfrm>
            <a:off x="914400" y="1219200"/>
            <a:ext cx="3200400" cy="457200"/>
          </a:xfrm>
        </p:spPr>
        <p:txBody>
          <a:bodyPr/>
          <a:lstStyle/>
          <a:p>
            <a:pPr marL="342900" lvl="1" indent="-342900">
              <a:buClr>
                <a:srgbClr val="C0C0C0"/>
              </a:buClr>
              <a:buSzPct val="92000"/>
              <a:buNone/>
            </a:pPr>
            <a:r>
              <a:rPr lang="en-US" sz="2100" dirty="0" smtClean="0">
                <a:sym typeface="Wingdings" pitchFamily="2" charset="2"/>
              </a:rPr>
              <a:t>Who ?</a:t>
            </a:r>
          </a:p>
          <a:p>
            <a:endParaRPr lang="en-US" dirty="0"/>
          </a:p>
        </p:txBody>
      </p:sp>
      <p:pic>
        <p:nvPicPr>
          <p:cNvPr id="4" name="Picture 1" descr="morrill.eps"/>
          <p:cNvPicPr>
            <a:picLocks noChangeAspect="1" noChangeArrowheads="1"/>
          </p:cNvPicPr>
          <p:nvPr/>
        </p:nvPicPr>
        <p:blipFill>
          <a:blip r:embed="rId3" cstate="print"/>
          <a:srcRect/>
          <a:stretch>
            <a:fillRect/>
          </a:stretch>
        </p:blipFill>
        <p:spPr bwMode="auto">
          <a:xfrm>
            <a:off x="4756336" y="609600"/>
            <a:ext cx="5003262" cy="6553200"/>
          </a:xfrm>
          <a:prstGeom prst="rect">
            <a:avLst/>
          </a:prstGeom>
          <a:noFill/>
          <a:ln w="9525">
            <a:noFill/>
            <a:miter lim="800000"/>
            <a:headEnd/>
            <a:tailEnd/>
          </a:ln>
        </p:spPr>
      </p:pic>
      <p:sp>
        <p:nvSpPr>
          <p:cNvPr id="5" name="Content Placeholder 2"/>
          <p:cNvSpPr txBox="1">
            <a:spLocks/>
          </p:cNvSpPr>
          <p:nvPr/>
        </p:nvSpPr>
        <p:spPr bwMode="gray">
          <a:xfrm>
            <a:off x="914400" y="1676400"/>
            <a:ext cx="3810000" cy="3810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marR="0" lvl="1" indent="-342900" algn="l" defTabSz="1019175" rtl="0" eaLnBrk="0" fontAlgn="base" latinLnBrk="0" hangingPunct="0">
              <a:lnSpc>
                <a:spcPct val="110000"/>
              </a:lnSpc>
              <a:spcBef>
                <a:spcPct val="70000"/>
              </a:spcBef>
              <a:spcAft>
                <a:spcPct val="0"/>
              </a:spcAft>
              <a:buClr>
                <a:srgbClr val="C0C0C0"/>
              </a:buClr>
              <a:buSzPct val="92000"/>
              <a:buFont typeface="Arial" pitchFamily="34" charset="0"/>
              <a:buNone/>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LF_Kai"/>
                <a:sym typeface="Wingdings" pitchFamily="2" charset="2"/>
              </a:rPr>
              <a:t>President Abraham Lincoln</a:t>
            </a:r>
            <a:endParaRPr kumimoji="0" lang="en-US" sz="2100" b="0" i="0" u="none" strike="noStrike" kern="0" cap="none" spc="0" normalizeH="0" baseline="0" noProof="0" dirty="0">
              <a:ln>
                <a:noFill/>
              </a:ln>
              <a:solidFill>
                <a:schemeClr val="tx1"/>
              </a:solidFill>
              <a:effectLst/>
              <a:uLnTx/>
              <a:uFillTx/>
              <a:latin typeface="+mn-lt"/>
              <a:ea typeface="+mn-ea"/>
              <a:cs typeface="LF_Kai"/>
            </a:endParaRPr>
          </a:p>
        </p:txBody>
      </p:sp>
      <p:sp>
        <p:nvSpPr>
          <p:cNvPr id="6" name="Content Placeholder 2"/>
          <p:cNvSpPr txBox="1">
            <a:spLocks/>
          </p:cNvSpPr>
          <p:nvPr/>
        </p:nvSpPr>
        <p:spPr bwMode="gray">
          <a:xfrm>
            <a:off x="838200" y="3352800"/>
            <a:ext cx="3581400" cy="31242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lvl="1" indent="-342900" defTabSz="1019175" eaLnBrk="0" hangingPunct="0">
              <a:lnSpc>
                <a:spcPct val="110000"/>
              </a:lnSpc>
              <a:spcBef>
                <a:spcPct val="70000"/>
              </a:spcBef>
              <a:buClr>
                <a:srgbClr val="C0C0C0"/>
              </a:buClr>
              <a:buSzPct val="92000"/>
            </a:pPr>
            <a:endParaRPr kumimoji="0" lang="en-US" sz="1400" b="0" i="0" u="none" strike="noStrike" kern="0" cap="none" spc="0" normalizeH="0" baseline="0" noProof="0" dirty="0">
              <a:ln>
                <a:noFill/>
              </a:ln>
              <a:solidFill>
                <a:schemeClr val="tx1"/>
              </a:solidFill>
              <a:effectLst/>
              <a:uLnTx/>
              <a:uFillTx/>
              <a:latin typeface="+mn-lt"/>
              <a:ea typeface="+mn-ea"/>
              <a:cs typeface="LF_Kai"/>
            </a:endParaRPr>
          </a:p>
        </p:txBody>
      </p:sp>
      <p:sp>
        <p:nvSpPr>
          <p:cNvPr id="8" name="TextBox 7"/>
          <p:cNvSpPr txBox="1"/>
          <p:nvPr/>
        </p:nvSpPr>
        <p:spPr>
          <a:xfrm>
            <a:off x="838200" y="3429000"/>
            <a:ext cx="4114800" cy="2451440"/>
          </a:xfrm>
          <a:prstGeom prst="rect">
            <a:avLst/>
          </a:prstGeom>
          <a:noFill/>
        </p:spPr>
        <p:txBody>
          <a:bodyPr wrap="square" rtlCol="0">
            <a:spAutoFit/>
          </a:bodyPr>
          <a:lstStyle/>
          <a:p>
            <a:pPr marL="342900" lvl="1" indent="-342900" defTabSz="1019175" eaLnBrk="0" hangingPunct="0">
              <a:lnSpc>
                <a:spcPct val="110000"/>
              </a:lnSpc>
              <a:spcBef>
                <a:spcPct val="70000"/>
              </a:spcBef>
              <a:buClr>
                <a:srgbClr val="C0C0C0"/>
              </a:buClr>
              <a:buSzPct val="92000"/>
            </a:pPr>
            <a:r>
              <a:rPr lang="en-US" sz="2100" dirty="0" smtClean="0"/>
              <a:t>The Morrill Act – bill signed in 1862 to establish the countries land grant colleges and Universities. </a:t>
            </a:r>
          </a:p>
          <a:p>
            <a:pPr marL="342900" lvl="1" indent="-342900" defTabSz="1019175" eaLnBrk="0" hangingPunct="0">
              <a:lnSpc>
                <a:spcPct val="110000"/>
              </a:lnSpc>
              <a:spcBef>
                <a:spcPct val="70000"/>
              </a:spcBef>
              <a:buClr>
                <a:srgbClr val="C0C0C0"/>
              </a:buClr>
              <a:buSzPct val="92000"/>
            </a:pPr>
            <a:r>
              <a:rPr lang="en-US" sz="2100" kern="0" dirty="0" smtClean="0"/>
              <a:t>Current Market Value @ </a:t>
            </a:r>
            <a:r>
              <a:rPr lang="en-US" sz="1600" kern="0" dirty="0" smtClean="0"/>
              <a:t>2/29/2012</a:t>
            </a:r>
            <a:r>
              <a:rPr lang="en-US" sz="2100" kern="0" dirty="0" smtClean="0"/>
              <a:t> = $6.3 million</a:t>
            </a:r>
          </a:p>
        </p:txBody>
      </p:sp>
      <p:sp>
        <p:nvSpPr>
          <p:cNvPr id="9" name="Content Placeholder 2"/>
          <p:cNvSpPr txBox="1">
            <a:spLocks/>
          </p:cNvSpPr>
          <p:nvPr/>
        </p:nvSpPr>
        <p:spPr bwMode="gray">
          <a:xfrm>
            <a:off x="914400" y="2133600"/>
            <a:ext cx="3200400" cy="4572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marR="0" lvl="0" indent="-342900" algn="l" defTabSz="1019175" rtl="0" eaLnBrk="0" fontAlgn="base" latinLnBrk="0" hangingPunct="0">
              <a:lnSpc>
                <a:spcPct val="110000"/>
              </a:lnSpc>
              <a:spcBef>
                <a:spcPct val="70000"/>
              </a:spcBef>
              <a:spcAft>
                <a:spcPct val="0"/>
              </a:spcAft>
              <a:buClr>
                <a:srgbClr val="C0C0C0"/>
              </a:buClr>
              <a:buSzPct val="92000"/>
              <a:buFont typeface="Wingdings" pitchFamily="2" charset="2"/>
              <a:buNone/>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LF_Kai"/>
              </a:rPr>
              <a:t>What?</a:t>
            </a:r>
            <a:endParaRPr kumimoji="0" lang="en-US" sz="2100" b="0" i="0" u="none" strike="noStrike" kern="0" cap="none" spc="0" normalizeH="0" baseline="0" noProof="0" dirty="0">
              <a:ln>
                <a:noFill/>
              </a:ln>
              <a:solidFill>
                <a:schemeClr val="tx1"/>
              </a:solidFill>
              <a:effectLst/>
              <a:uLnTx/>
              <a:uFillTx/>
              <a:latin typeface="+mn-lt"/>
              <a:ea typeface="+mn-ea"/>
              <a:cs typeface="LF_Kai"/>
            </a:endParaRPr>
          </a:p>
        </p:txBody>
      </p:sp>
      <p:sp>
        <p:nvSpPr>
          <p:cNvPr id="10" name="Rectangle 2"/>
          <p:cNvSpPr txBox="1">
            <a:spLocks noChangeArrowheads="1"/>
          </p:cNvSpPr>
          <p:nvPr/>
        </p:nvSpPr>
        <p:spPr bwMode="auto">
          <a:xfrm>
            <a:off x="685800" y="381000"/>
            <a:ext cx="8686800" cy="288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1" indent="0" algn="l" defTabSz="1019175" rtl="0" eaLnBrk="0" fontAlgn="base" latinLnBrk="0" hangingPunct="0">
              <a:lnSpc>
                <a:spcPts val="2788"/>
              </a:lnSpc>
              <a:spcBef>
                <a:spcPct val="0"/>
              </a:spcBef>
              <a:spcAft>
                <a:spcPct val="0"/>
              </a:spcAft>
              <a:buClrTx/>
              <a:buSzTx/>
              <a:buFontTx/>
              <a:buNone/>
              <a:tabLst/>
              <a:defRPr/>
            </a:pPr>
            <a:r>
              <a:rPr kumimoji="0" lang="en-US" sz="2300" b="1" i="0" u="none" strike="noStrike" kern="0" cap="none" spc="0" normalizeH="0" baseline="0" noProof="0" dirty="0" smtClean="0">
                <a:ln>
                  <a:noFill/>
                </a:ln>
                <a:solidFill>
                  <a:schemeClr val="tx1"/>
                </a:solidFill>
                <a:effectLst/>
                <a:uLnTx/>
                <a:uFillTx/>
                <a:latin typeface="Trebuchet MS" pitchFamily="34" charset="0"/>
                <a:ea typeface="LF_Kai" pitchFamily="2" charset="-122"/>
                <a:cs typeface="LF_Kai"/>
              </a:rPr>
              <a:t>History</a:t>
            </a:r>
          </a:p>
        </p:txBody>
      </p:sp>
      <p:sp>
        <p:nvSpPr>
          <p:cNvPr id="12" name="Content Placeholder 2"/>
          <p:cNvSpPr txBox="1">
            <a:spLocks/>
          </p:cNvSpPr>
          <p:nvPr/>
        </p:nvSpPr>
        <p:spPr bwMode="gray">
          <a:xfrm>
            <a:off x="914400" y="3048000"/>
            <a:ext cx="3200400" cy="4572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marR="0" lvl="1" indent="-342900" algn="l" defTabSz="1019175" rtl="0" eaLnBrk="0" fontAlgn="base" latinLnBrk="0" hangingPunct="0">
              <a:lnSpc>
                <a:spcPct val="110000"/>
              </a:lnSpc>
              <a:spcBef>
                <a:spcPct val="70000"/>
              </a:spcBef>
              <a:spcAft>
                <a:spcPct val="0"/>
              </a:spcAft>
              <a:buClr>
                <a:srgbClr val="C0C0C0"/>
              </a:buClr>
              <a:buSzPct val="92000"/>
              <a:buFont typeface="Arial" pitchFamily="34" charset="0"/>
              <a:buNone/>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LF_Kai"/>
                <a:sym typeface="Wingdings" pitchFamily="2" charset="2"/>
              </a:rPr>
              <a:t>When?</a:t>
            </a:r>
          </a:p>
          <a:p>
            <a:pPr marL="342900" marR="0" lvl="0" indent="-342900" algn="l" defTabSz="1019175" rtl="0" eaLnBrk="0" fontAlgn="base" latinLnBrk="0" hangingPunct="0">
              <a:lnSpc>
                <a:spcPct val="110000"/>
              </a:lnSpc>
              <a:spcBef>
                <a:spcPct val="70000"/>
              </a:spcBef>
              <a:spcAft>
                <a:spcPct val="0"/>
              </a:spcAft>
              <a:buClr>
                <a:srgbClr val="C0C0C0"/>
              </a:buClr>
              <a:buSzPct val="92000"/>
              <a:buFont typeface="Wingdings" pitchFamily="2" charset="2"/>
              <a:buNone/>
              <a:tabLst/>
              <a:defRPr/>
            </a:pPr>
            <a:endParaRPr kumimoji="0" lang="en-US" sz="1400" b="0" i="0" u="none" strike="noStrike" kern="0" cap="none" spc="0" normalizeH="0" baseline="0" noProof="0" dirty="0">
              <a:ln>
                <a:noFill/>
              </a:ln>
              <a:solidFill>
                <a:schemeClr val="tx1"/>
              </a:solidFill>
              <a:effectLst/>
              <a:uLnTx/>
              <a:uFillTx/>
              <a:latin typeface="+mn-lt"/>
              <a:ea typeface="+mn-ea"/>
              <a:cs typeface="LF_Kai"/>
            </a:endParaRPr>
          </a:p>
        </p:txBody>
      </p:sp>
      <p:sp>
        <p:nvSpPr>
          <p:cNvPr id="13" name="Content Placeholder 2"/>
          <p:cNvSpPr txBox="1">
            <a:spLocks/>
          </p:cNvSpPr>
          <p:nvPr/>
        </p:nvSpPr>
        <p:spPr bwMode="gray">
          <a:xfrm>
            <a:off x="914400" y="2590800"/>
            <a:ext cx="3810000" cy="3810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marR="0" lvl="1" indent="-342900" algn="l" defTabSz="1019175" rtl="0" eaLnBrk="0" fontAlgn="base" latinLnBrk="0" hangingPunct="0">
              <a:lnSpc>
                <a:spcPct val="110000"/>
              </a:lnSpc>
              <a:spcBef>
                <a:spcPct val="70000"/>
              </a:spcBef>
              <a:spcAft>
                <a:spcPct val="0"/>
              </a:spcAft>
              <a:buClr>
                <a:srgbClr val="C0C0C0"/>
              </a:buClr>
              <a:buSzPct val="92000"/>
              <a:buFont typeface="Arial" pitchFamily="34" charset="0"/>
              <a:buNone/>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LF_Kai"/>
                <a:sym typeface="Wingdings" pitchFamily="2" charset="2"/>
              </a:rPr>
              <a:t>150,000 Acres of land</a:t>
            </a:r>
            <a:endParaRPr kumimoji="0" lang="en-US" sz="2100" b="0" i="0" u="none" strike="noStrike" kern="0" cap="none" spc="0" normalizeH="0" baseline="0" noProof="0" dirty="0">
              <a:ln>
                <a:noFill/>
              </a:ln>
              <a:solidFill>
                <a:schemeClr val="tx1"/>
              </a:solidFill>
              <a:effectLst/>
              <a:uLnTx/>
              <a:uFillTx/>
              <a:latin typeface="+mn-lt"/>
              <a:ea typeface="+mn-ea"/>
              <a:cs typeface="LF_Ka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2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2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10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1000" fill="hold"/>
                                        <p:tgtEl>
                                          <p:spTgt spid="4"/>
                                        </p:tgtEl>
                                        <p:attrNameLst>
                                          <p:attrName>ppt_x</p:attrName>
                                        </p:attrNameLst>
                                      </p:cBhvr>
                                      <p:tavLst>
                                        <p:tav tm="0">
                                          <p:val>
                                            <p:strVal val="1+#ppt_w/2"/>
                                          </p:val>
                                        </p:tav>
                                        <p:tav tm="100000">
                                          <p:val>
                                            <p:strVal val="#ppt_x"/>
                                          </p:val>
                                        </p:tav>
                                      </p:tavLst>
                                    </p:anim>
                                    <p:anim calcmode="lin" valueType="num">
                                      <p:cBhvr additive="base">
                                        <p:cTn id="4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 calcmode="lin" valueType="num">
                                      <p:cBhvr additive="base">
                                        <p:cTn id="4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8" grpId="0" uiExpand="1" build="allAtOnce"/>
      <p:bldP spid="9" grpId="0" build="p"/>
      <p:bldP spid="12" grpId="0" build="p"/>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62000" y="533400"/>
            <a:ext cx="7313611" cy="6127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1019175" rtl="0" eaLnBrk="0" fontAlgn="base" latinLnBrk="0" hangingPunct="0">
              <a:lnSpc>
                <a:spcPts val="2788"/>
              </a:lnSpc>
              <a:spcBef>
                <a:spcPct val="0"/>
              </a:spcBef>
              <a:spcAft>
                <a:spcPct val="0"/>
              </a:spcAft>
              <a:buClrTx/>
              <a:buSzTx/>
              <a:buFontTx/>
              <a:buNone/>
              <a:tabLst/>
              <a:defRPr/>
            </a:pPr>
            <a:r>
              <a:rPr kumimoji="0" lang="en-US" sz="2100" b="1" i="0" u="none" strike="noStrike" kern="0" cap="none" spc="0" normalizeH="0" baseline="0" noProof="0" dirty="0" smtClean="0">
                <a:ln>
                  <a:noFill/>
                </a:ln>
                <a:solidFill>
                  <a:schemeClr val="tx1"/>
                </a:solidFill>
                <a:effectLst/>
                <a:uLnTx/>
                <a:uFillTx/>
                <a:latin typeface="+mj-lt"/>
                <a:ea typeface="+mj-ea"/>
                <a:cs typeface="LF_Kai"/>
              </a:rPr>
              <a:t>1</a:t>
            </a:r>
            <a:r>
              <a:rPr kumimoji="0" lang="en-US" sz="2100" b="1" i="0" u="none" strike="noStrike" kern="0" cap="none" spc="0" normalizeH="0" baseline="30000" noProof="0" dirty="0" smtClean="0">
                <a:ln>
                  <a:noFill/>
                </a:ln>
                <a:solidFill>
                  <a:schemeClr val="tx1"/>
                </a:solidFill>
                <a:effectLst/>
                <a:uLnTx/>
                <a:uFillTx/>
                <a:latin typeface="+mj-lt"/>
                <a:ea typeface="+mj-ea"/>
                <a:cs typeface="LF_Kai"/>
              </a:rPr>
              <a:t>st</a:t>
            </a:r>
            <a:r>
              <a:rPr kumimoji="0" lang="en-US" sz="2100" b="1" i="0" u="none" strike="noStrike" kern="0" cap="none" spc="0" normalizeH="0" baseline="0" noProof="0" dirty="0" smtClean="0">
                <a:ln>
                  <a:noFill/>
                </a:ln>
                <a:solidFill>
                  <a:schemeClr val="tx1"/>
                </a:solidFill>
                <a:effectLst/>
                <a:uLnTx/>
                <a:uFillTx/>
                <a:latin typeface="+mj-lt"/>
                <a:ea typeface="+mj-ea"/>
                <a:cs typeface="LF_Kai"/>
              </a:rPr>
              <a:t> Real</a:t>
            </a:r>
            <a:r>
              <a:rPr kumimoji="0" lang="en-US" sz="2100" b="1" i="0" u="none" strike="noStrike" kern="0" cap="none" spc="0" normalizeH="0" noProof="0" dirty="0" smtClean="0">
                <a:ln>
                  <a:noFill/>
                </a:ln>
                <a:solidFill>
                  <a:schemeClr val="tx1"/>
                </a:solidFill>
                <a:effectLst/>
                <a:uLnTx/>
                <a:uFillTx/>
                <a:latin typeface="+mj-lt"/>
                <a:ea typeface="+mj-ea"/>
                <a:cs typeface="LF_Kai"/>
              </a:rPr>
              <a:t> Major Gift to UC</a:t>
            </a:r>
            <a:r>
              <a:rPr kumimoji="0" lang="en-US" sz="2100" b="1" i="0" u="none" strike="noStrike" kern="0" cap="none" spc="0" normalizeH="0" baseline="0" noProof="0" dirty="0" smtClean="0">
                <a:ln>
                  <a:noFill/>
                </a:ln>
                <a:solidFill>
                  <a:schemeClr val="tx1"/>
                </a:solidFill>
                <a:effectLst/>
                <a:uLnTx/>
                <a:uFillTx/>
                <a:latin typeface="+mj-lt"/>
                <a:ea typeface="+mj-ea"/>
                <a:cs typeface="LF_Kai"/>
              </a:rPr>
              <a:t> ?</a:t>
            </a:r>
            <a:endParaRPr kumimoji="0" lang="en-US" sz="2100" b="1" i="0" u="none" strike="noStrike" kern="0" cap="none" spc="0" normalizeH="0" baseline="0" noProof="0" dirty="0">
              <a:ln>
                <a:noFill/>
              </a:ln>
              <a:solidFill>
                <a:schemeClr val="tx1"/>
              </a:solidFill>
              <a:effectLst/>
              <a:uLnTx/>
              <a:uFillTx/>
              <a:latin typeface="+mj-lt"/>
              <a:ea typeface="+mj-ea"/>
              <a:cs typeface="LF_Kai"/>
            </a:endParaRPr>
          </a:p>
        </p:txBody>
      </p:sp>
      <p:sp>
        <p:nvSpPr>
          <p:cNvPr id="5" name="Content Placeholder 2"/>
          <p:cNvSpPr txBox="1">
            <a:spLocks/>
          </p:cNvSpPr>
          <p:nvPr/>
        </p:nvSpPr>
        <p:spPr bwMode="gray">
          <a:xfrm>
            <a:off x="1600200" y="1524000"/>
            <a:ext cx="3200400" cy="6096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marR="0" lvl="1" indent="-342900" algn="l" defTabSz="1019175" rtl="0" eaLnBrk="0" fontAlgn="base" latinLnBrk="0" hangingPunct="0">
              <a:lnSpc>
                <a:spcPct val="110000"/>
              </a:lnSpc>
              <a:spcBef>
                <a:spcPct val="70000"/>
              </a:spcBef>
              <a:spcAft>
                <a:spcPct val="0"/>
              </a:spcAft>
              <a:buClr>
                <a:srgbClr val="C0C0C0"/>
              </a:buClr>
              <a:buSzPct val="92000"/>
              <a:buFont typeface="Arial" pitchFamily="34" charset="0"/>
              <a:buNone/>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LF_Kai"/>
                <a:sym typeface="Wingdings" pitchFamily="2" charset="2"/>
              </a:rPr>
              <a:t>Who ?</a:t>
            </a:r>
          </a:p>
          <a:p>
            <a:pPr marL="342900" marR="0" lvl="0" indent="-342900" algn="l" defTabSz="1019175" rtl="0" eaLnBrk="0" fontAlgn="base" latinLnBrk="0" hangingPunct="0">
              <a:lnSpc>
                <a:spcPct val="110000"/>
              </a:lnSpc>
              <a:spcBef>
                <a:spcPct val="70000"/>
              </a:spcBef>
              <a:spcAft>
                <a:spcPct val="0"/>
              </a:spcAft>
              <a:buClr>
                <a:srgbClr val="C0C0C0"/>
              </a:buClr>
              <a:buSzPct val="92000"/>
              <a:buFont typeface="Wingdings" pitchFamily="2" charset="2"/>
              <a:buNone/>
              <a:tabLst/>
              <a:defRPr/>
            </a:pPr>
            <a:endParaRPr kumimoji="0" lang="en-US" sz="2100" b="0" i="0" u="none" strike="noStrike" kern="0" cap="none" spc="0" normalizeH="0" baseline="0" noProof="0" dirty="0">
              <a:ln>
                <a:noFill/>
              </a:ln>
              <a:solidFill>
                <a:schemeClr val="tx1"/>
              </a:solidFill>
              <a:effectLst/>
              <a:uLnTx/>
              <a:uFillTx/>
              <a:latin typeface="+mn-lt"/>
              <a:ea typeface="+mn-ea"/>
              <a:cs typeface="LF_Kai"/>
            </a:endParaRPr>
          </a:p>
        </p:txBody>
      </p:sp>
      <p:sp>
        <p:nvSpPr>
          <p:cNvPr id="7" name="Content Placeholder 2"/>
          <p:cNvSpPr txBox="1">
            <a:spLocks/>
          </p:cNvSpPr>
          <p:nvPr/>
        </p:nvSpPr>
        <p:spPr bwMode="gray">
          <a:xfrm>
            <a:off x="1676400" y="2057400"/>
            <a:ext cx="3810000" cy="6096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marR="0" lvl="1" indent="-342900" algn="l" defTabSz="1019175" rtl="0" eaLnBrk="0" fontAlgn="base" latinLnBrk="0" hangingPunct="0">
              <a:lnSpc>
                <a:spcPct val="110000"/>
              </a:lnSpc>
              <a:spcBef>
                <a:spcPct val="70000"/>
              </a:spcBef>
              <a:spcAft>
                <a:spcPct val="0"/>
              </a:spcAft>
              <a:buClr>
                <a:srgbClr val="C0C0C0"/>
              </a:buClr>
              <a:buSzPct val="92000"/>
              <a:buFont typeface="Arial" pitchFamily="34" charset="0"/>
              <a:buNone/>
              <a:tabLst/>
              <a:defRPr/>
            </a:pPr>
            <a:r>
              <a:rPr kumimoji="0" lang="en-US" sz="2100" b="0" i="0" u="none" strike="noStrike" kern="0" cap="none" spc="0" normalizeH="0" baseline="0" noProof="0" dirty="0" smtClean="0">
                <a:ln>
                  <a:noFill/>
                </a:ln>
                <a:solidFill>
                  <a:schemeClr val="tx1"/>
                </a:solidFill>
                <a:effectLst/>
                <a:uLnTx/>
                <a:uFillTx/>
                <a:latin typeface="+mn-lt"/>
                <a:ea typeface="+mn-ea"/>
                <a:cs typeface="LF_Kai"/>
                <a:sym typeface="Wingdings" pitchFamily="2" charset="2"/>
              </a:rPr>
              <a:t>Regent</a:t>
            </a:r>
            <a:r>
              <a:rPr kumimoji="0" lang="en-US" sz="2100" b="0" i="0" u="none" strike="noStrike" kern="0" cap="none" spc="0" normalizeH="0" noProof="0" dirty="0" smtClean="0">
                <a:ln>
                  <a:noFill/>
                </a:ln>
                <a:solidFill>
                  <a:schemeClr val="tx1"/>
                </a:solidFill>
                <a:effectLst/>
                <a:uLnTx/>
                <a:uFillTx/>
                <a:latin typeface="+mn-lt"/>
                <a:ea typeface="+mn-ea"/>
                <a:cs typeface="LF_Kai"/>
                <a:sym typeface="Wingdings" pitchFamily="2" charset="2"/>
              </a:rPr>
              <a:t> Edward Tompkins</a:t>
            </a:r>
            <a:endParaRPr kumimoji="0" lang="en-US" sz="2100" b="0" i="0" u="none" strike="noStrike" kern="0" cap="none" spc="0" normalizeH="0" baseline="0" noProof="0" dirty="0" smtClean="0">
              <a:ln>
                <a:noFill/>
              </a:ln>
              <a:solidFill>
                <a:schemeClr val="tx1"/>
              </a:solidFill>
              <a:effectLst/>
              <a:uLnTx/>
              <a:uFillTx/>
              <a:latin typeface="+mn-lt"/>
              <a:ea typeface="+mn-ea"/>
              <a:cs typeface="LF_Kai"/>
              <a:sym typeface="Wingdings" pitchFamily="2" charset="2"/>
            </a:endParaRPr>
          </a:p>
          <a:p>
            <a:pPr marL="342900" marR="0" lvl="0" indent="-342900" algn="l" defTabSz="1019175" rtl="0" eaLnBrk="0" fontAlgn="base" latinLnBrk="0" hangingPunct="0">
              <a:lnSpc>
                <a:spcPct val="110000"/>
              </a:lnSpc>
              <a:spcBef>
                <a:spcPct val="70000"/>
              </a:spcBef>
              <a:spcAft>
                <a:spcPct val="0"/>
              </a:spcAft>
              <a:buClr>
                <a:srgbClr val="C0C0C0"/>
              </a:buClr>
              <a:buSzPct val="92000"/>
              <a:buFont typeface="Wingdings" pitchFamily="2" charset="2"/>
              <a:buNone/>
              <a:tabLst/>
              <a:defRPr/>
            </a:pPr>
            <a:endParaRPr kumimoji="0" lang="en-US" sz="2100" b="0" i="0" u="none" strike="noStrike" kern="0" cap="none" spc="0" normalizeH="0" baseline="0" noProof="0" dirty="0">
              <a:ln>
                <a:noFill/>
              </a:ln>
              <a:solidFill>
                <a:schemeClr val="tx1"/>
              </a:solidFill>
              <a:effectLst/>
              <a:uLnTx/>
              <a:uFillTx/>
              <a:latin typeface="+mn-lt"/>
              <a:ea typeface="+mn-ea"/>
              <a:cs typeface="LF_Kai"/>
            </a:endParaRPr>
          </a:p>
        </p:txBody>
      </p:sp>
      <p:sp>
        <p:nvSpPr>
          <p:cNvPr id="8" name="Content Placeholder 2"/>
          <p:cNvSpPr txBox="1">
            <a:spLocks/>
          </p:cNvSpPr>
          <p:nvPr/>
        </p:nvSpPr>
        <p:spPr bwMode="gray">
          <a:xfrm>
            <a:off x="838200" y="3352800"/>
            <a:ext cx="3581400" cy="31242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lvl="1" indent="-342900" defTabSz="1019175" eaLnBrk="0" hangingPunct="0">
              <a:lnSpc>
                <a:spcPct val="110000"/>
              </a:lnSpc>
              <a:spcBef>
                <a:spcPct val="70000"/>
              </a:spcBef>
              <a:buClr>
                <a:srgbClr val="C0C0C0"/>
              </a:buClr>
              <a:buSzPct val="92000"/>
            </a:pPr>
            <a:endParaRPr kumimoji="0" lang="en-US" sz="2100" b="0" i="0" u="none" strike="noStrike" kern="0" cap="none" spc="0" normalizeH="0" baseline="0" noProof="0" dirty="0">
              <a:ln>
                <a:noFill/>
              </a:ln>
              <a:solidFill>
                <a:schemeClr val="tx1"/>
              </a:solidFill>
              <a:effectLst/>
              <a:uLnTx/>
              <a:uFillTx/>
              <a:latin typeface="+mn-lt"/>
              <a:ea typeface="+mn-ea"/>
              <a:cs typeface="LF_Kai"/>
            </a:endParaRPr>
          </a:p>
        </p:txBody>
      </p:sp>
      <p:sp>
        <p:nvSpPr>
          <p:cNvPr id="9" name="TextBox 8"/>
          <p:cNvSpPr txBox="1"/>
          <p:nvPr/>
        </p:nvSpPr>
        <p:spPr>
          <a:xfrm>
            <a:off x="1676400" y="3124200"/>
            <a:ext cx="5715000" cy="447815"/>
          </a:xfrm>
          <a:prstGeom prst="rect">
            <a:avLst/>
          </a:prstGeom>
          <a:noFill/>
        </p:spPr>
        <p:txBody>
          <a:bodyPr wrap="square" rtlCol="0">
            <a:spAutoFit/>
          </a:bodyPr>
          <a:lstStyle/>
          <a:p>
            <a:pPr marL="342900" lvl="1" indent="-342900" defTabSz="1019175" eaLnBrk="0" hangingPunct="0">
              <a:lnSpc>
                <a:spcPct val="110000"/>
              </a:lnSpc>
              <a:spcBef>
                <a:spcPct val="70000"/>
              </a:spcBef>
              <a:buClr>
                <a:srgbClr val="C0C0C0"/>
              </a:buClr>
              <a:buSzPct val="92000"/>
            </a:pPr>
            <a:r>
              <a:rPr lang="en-US" sz="2100" dirty="0" smtClean="0"/>
              <a:t>47 acres of land in Oakland, California</a:t>
            </a:r>
            <a:endParaRPr lang="en-US" sz="2100" kern="0" dirty="0" smtClean="0"/>
          </a:p>
        </p:txBody>
      </p:sp>
      <p:sp>
        <p:nvSpPr>
          <p:cNvPr id="10" name="Content Placeholder 2"/>
          <p:cNvSpPr txBox="1">
            <a:spLocks/>
          </p:cNvSpPr>
          <p:nvPr/>
        </p:nvSpPr>
        <p:spPr bwMode="gray">
          <a:xfrm>
            <a:off x="1600200" y="2590800"/>
            <a:ext cx="3200400" cy="6096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marR="0" lvl="1" indent="-342900" algn="l" defTabSz="1019175" rtl="0" eaLnBrk="0" fontAlgn="base" latinLnBrk="0" hangingPunct="0">
              <a:lnSpc>
                <a:spcPct val="110000"/>
              </a:lnSpc>
              <a:spcBef>
                <a:spcPct val="70000"/>
              </a:spcBef>
              <a:spcAft>
                <a:spcPct val="0"/>
              </a:spcAft>
              <a:buClr>
                <a:srgbClr val="C0C0C0"/>
              </a:buClr>
              <a:buSzPct val="92000"/>
              <a:buFont typeface="Arial" pitchFamily="34" charset="0"/>
              <a:buNone/>
              <a:tabLst/>
              <a:defRPr/>
            </a:pPr>
            <a:r>
              <a:rPr lang="en-US" sz="2100" kern="0" dirty="0" smtClean="0">
                <a:latin typeface="+mn-lt"/>
                <a:ea typeface="+mn-ea"/>
                <a:sym typeface="Wingdings" pitchFamily="2" charset="2"/>
              </a:rPr>
              <a:t>What</a:t>
            </a:r>
            <a:r>
              <a:rPr kumimoji="0" lang="en-US" sz="2100" b="0" i="0" u="none" strike="noStrike" kern="0" cap="none" spc="0" normalizeH="0" baseline="0" noProof="0" dirty="0" smtClean="0">
                <a:ln>
                  <a:noFill/>
                </a:ln>
                <a:solidFill>
                  <a:schemeClr val="tx1"/>
                </a:solidFill>
                <a:effectLst/>
                <a:uLnTx/>
                <a:uFillTx/>
                <a:latin typeface="+mn-lt"/>
                <a:ea typeface="+mn-ea"/>
                <a:cs typeface="LF_Kai"/>
                <a:sym typeface="Wingdings" pitchFamily="2" charset="2"/>
              </a:rPr>
              <a:t>?</a:t>
            </a:r>
          </a:p>
          <a:p>
            <a:pPr marL="342900" marR="0" lvl="0" indent="-342900" algn="l" defTabSz="1019175" rtl="0" eaLnBrk="0" fontAlgn="base" latinLnBrk="0" hangingPunct="0">
              <a:lnSpc>
                <a:spcPct val="110000"/>
              </a:lnSpc>
              <a:spcBef>
                <a:spcPct val="70000"/>
              </a:spcBef>
              <a:spcAft>
                <a:spcPct val="0"/>
              </a:spcAft>
              <a:buClr>
                <a:srgbClr val="C0C0C0"/>
              </a:buClr>
              <a:buSzPct val="92000"/>
              <a:buFont typeface="Wingdings" pitchFamily="2" charset="2"/>
              <a:buNone/>
              <a:tabLst/>
              <a:defRPr/>
            </a:pPr>
            <a:endParaRPr kumimoji="0" lang="en-US" sz="2100" b="0" i="0" u="none" strike="noStrike" kern="0" cap="none" spc="0" normalizeH="0" baseline="0" noProof="0" dirty="0">
              <a:ln>
                <a:noFill/>
              </a:ln>
              <a:solidFill>
                <a:schemeClr val="tx1"/>
              </a:solidFill>
              <a:effectLst/>
              <a:uLnTx/>
              <a:uFillTx/>
              <a:latin typeface="+mn-lt"/>
              <a:ea typeface="+mn-ea"/>
              <a:cs typeface="LF_Kai"/>
            </a:endParaRPr>
          </a:p>
        </p:txBody>
      </p:sp>
      <p:sp>
        <p:nvSpPr>
          <p:cNvPr id="11" name="Content Placeholder 2"/>
          <p:cNvSpPr txBox="1">
            <a:spLocks/>
          </p:cNvSpPr>
          <p:nvPr/>
        </p:nvSpPr>
        <p:spPr bwMode="gray">
          <a:xfrm>
            <a:off x="1600200" y="3657600"/>
            <a:ext cx="3200400" cy="6096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marR="0" lvl="1" indent="-342900" algn="l" defTabSz="1019175" rtl="0" eaLnBrk="0" fontAlgn="base" latinLnBrk="0" hangingPunct="0">
              <a:lnSpc>
                <a:spcPct val="110000"/>
              </a:lnSpc>
              <a:spcBef>
                <a:spcPct val="70000"/>
              </a:spcBef>
              <a:spcAft>
                <a:spcPct val="0"/>
              </a:spcAft>
              <a:buClr>
                <a:srgbClr val="C0C0C0"/>
              </a:buClr>
              <a:buSzPct val="92000"/>
              <a:buFont typeface="Arial" pitchFamily="34" charset="0"/>
              <a:buNone/>
              <a:tabLst/>
              <a:defRPr/>
            </a:pPr>
            <a:r>
              <a:rPr lang="en-US" sz="2100" kern="0" dirty="0" smtClean="0">
                <a:latin typeface="+mn-lt"/>
                <a:ea typeface="+mn-ea"/>
                <a:sym typeface="Wingdings" pitchFamily="2" charset="2"/>
              </a:rPr>
              <a:t>When</a:t>
            </a:r>
            <a:r>
              <a:rPr kumimoji="0" lang="en-US" sz="2100" b="0" i="0" u="none" strike="noStrike" kern="0" cap="none" spc="0" normalizeH="0" baseline="0" noProof="0" dirty="0" smtClean="0">
                <a:ln>
                  <a:noFill/>
                </a:ln>
                <a:solidFill>
                  <a:schemeClr val="tx1"/>
                </a:solidFill>
                <a:effectLst/>
                <a:uLnTx/>
                <a:uFillTx/>
                <a:latin typeface="+mn-lt"/>
                <a:ea typeface="+mn-ea"/>
                <a:cs typeface="LF_Kai"/>
                <a:sym typeface="Wingdings" pitchFamily="2" charset="2"/>
              </a:rPr>
              <a:t>?</a:t>
            </a:r>
          </a:p>
          <a:p>
            <a:pPr marL="342900" marR="0" lvl="0" indent="-342900" algn="l" defTabSz="1019175" rtl="0" eaLnBrk="0" fontAlgn="base" latinLnBrk="0" hangingPunct="0">
              <a:lnSpc>
                <a:spcPct val="110000"/>
              </a:lnSpc>
              <a:spcBef>
                <a:spcPct val="70000"/>
              </a:spcBef>
              <a:spcAft>
                <a:spcPct val="0"/>
              </a:spcAft>
              <a:buClr>
                <a:srgbClr val="C0C0C0"/>
              </a:buClr>
              <a:buSzPct val="92000"/>
              <a:buFont typeface="Wingdings" pitchFamily="2" charset="2"/>
              <a:buNone/>
              <a:tabLst/>
              <a:defRPr/>
            </a:pPr>
            <a:endParaRPr kumimoji="0" lang="en-US" sz="2100" b="0" i="0" u="none" strike="noStrike" kern="0" cap="none" spc="0" normalizeH="0" baseline="0" noProof="0" dirty="0">
              <a:ln>
                <a:noFill/>
              </a:ln>
              <a:solidFill>
                <a:schemeClr val="tx1"/>
              </a:solidFill>
              <a:effectLst/>
              <a:uLnTx/>
              <a:uFillTx/>
              <a:latin typeface="+mn-lt"/>
              <a:ea typeface="+mn-ea"/>
              <a:cs typeface="LF_Kai"/>
            </a:endParaRPr>
          </a:p>
        </p:txBody>
      </p:sp>
      <p:sp>
        <p:nvSpPr>
          <p:cNvPr id="12" name="TextBox 11"/>
          <p:cNvSpPr txBox="1"/>
          <p:nvPr/>
        </p:nvSpPr>
        <p:spPr>
          <a:xfrm>
            <a:off x="1676400" y="4114800"/>
            <a:ext cx="4114800" cy="430887"/>
          </a:xfrm>
          <a:prstGeom prst="rect">
            <a:avLst/>
          </a:prstGeom>
          <a:noFill/>
        </p:spPr>
        <p:txBody>
          <a:bodyPr wrap="square" rtlCol="0">
            <a:spAutoFit/>
          </a:bodyPr>
          <a:lstStyle/>
          <a:p>
            <a:pPr marL="342900" lvl="1" indent="-342900" defTabSz="1019175" eaLnBrk="0" hangingPunct="0">
              <a:lnSpc>
                <a:spcPct val="110000"/>
              </a:lnSpc>
              <a:spcBef>
                <a:spcPct val="70000"/>
              </a:spcBef>
              <a:buClr>
                <a:srgbClr val="C0C0C0"/>
              </a:buClr>
              <a:buSzPct val="92000"/>
            </a:pPr>
            <a:r>
              <a:rPr lang="en-US" sz="2100" dirty="0" smtClean="0"/>
              <a:t>1872</a:t>
            </a:r>
            <a:endParaRPr lang="en-US" sz="2100" kern="0" dirty="0" smtClean="0"/>
          </a:p>
        </p:txBody>
      </p:sp>
      <p:sp>
        <p:nvSpPr>
          <p:cNvPr id="13" name="Content Placeholder 2"/>
          <p:cNvSpPr txBox="1">
            <a:spLocks/>
          </p:cNvSpPr>
          <p:nvPr/>
        </p:nvSpPr>
        <p:spPr bwMode="gray">
          <a:xfrm>
            <a:off x="1600200" y="4724400"/>
            <a:ext cx="7543800" cy="6096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marR="0" lvl="1" indent="-342900" algn="l" defTabSz="1019175" rtl="0" eaLnBrk="0" fontAlgn="base" latinLnBrk="0" hangingPunct="0">
              <a:lnSpc>
                <a:spcPct val="110000"/>
              </a:lnSpc>
              <a:spcBef>
                <a:spcPct val="70000"/>
              </a:spcBef>
              <a:spcAft>
                <a:spcPct val="0"/>
              </a:spcAft>
              <a:buClr>
                <a:srgbClr val="C0C0C0"/>
              </a:buClr>
              <a:buSzPct val="92000"/>
              <a:buFont typeface="Arial" pitchFamily="34" charset="0"/>
              <a:buNone/>
              <a:tabLst/>
              <a:defRPr/>
            </a:pPr>
            <a:r>
              <a:rPr lang="en-US" sz="2100" kern="0" dirty="0" smtClean="0">
                <a:latin typeface="+mn-lt"/>
                <a:ea typeface="+mn-ea"/>
                <a:sym typeface="Wingdings" pitchFamily="2" charset="2"/>
              </a:rPr>
              <a:t>Agassiz Endowed Professorship in Oriental languages</a:t>
            </a:r>
            <a:endParaRPr kumimoji="0" lang="en-US" sz="2100" b="0" i="0" u="none" strike="noStrike" kern="0" cap="none" spc="0" normalizeH="0" baseline="0" noProof="0" dirty="0" smtClean="0">
              <a:ln>
                <a:noFill/>
              </a:ln>
              <a:solidFill>
                <a:schemeClr val="tx1"/>
              </a:solidFill>
              <a:effectLst/>
              <a:uLnTx/>
              <a:uFillTx/>
              <a:latin typeface="+mn-lt"/>
              <a:ea typeface="+mn-ea"/>
              <a:cs typeface="LF_Kai"/>
              <a:sym typeface="Wingdings" pitchFamily="2" charset="2"/>
            </a:endParaRPr>
          </a:p>
          <a:p>
            <a:pPr marL="342900" marR="0" lvl="0" indent="-342900" algn="l" defTabSz="1019175" rtl="0" eaLnBrk="0" fontAlgn="base" latinLnBrk="0" hangingPunct="0">
              <a:lnSpc>
                <a:spcPct val="110000"/>
              </a:lnSpc>
              <a:spcBef>
                <a:spcPct val="70000"/>
              </a:spcBef>
              <a:spcAft>
                <a:spcPct val="0"/>
              </a:spcAft>
              <a:buClr>
                <a:srgbClr val="C0C0C0"/>
              </a:buClr>
              <a:buSzPct val="92000"/>
              <a:buFont typeface="Wingdings" pitchFamily="2" charset="2"/>
              <a:buNone/>
              <a:tabLst/>
              <a:defRPr/>
            </a:pPr>
            <a:endParaRPr kumimoji="0" lang="en-US" sz="2100" b="0" i="0" u="none" strike="noStrike" kern="0" cap="none" spc="0" normalizeH="0" baseline="0" noProof="0" dirty="0">
              <a:ln>
                <a:noFill/>
              </a:ln>
              <a:solidFill>
                <a:schemeClr val="tx1"/>
              </a:solidFill>
              <a:effectLst/>
              <a:uLnTx/>
              <a:uFillTx/>
              <a:latin typeface="+mn-lt"/>
              <a:ea typeface="+mn-ea"/>
              <a:cs typeface="LF_Kai"/>
            </a:endParaRPr>
          </a:p>
        </p:txBody>
      </p:sp>
      <p:sp>
        <p:nvSpPr>
          <p:cNvPr id="14" name="Content Placeholder 2"/>
          <p:cNvSpPr txBox="1">
            <a:spLocks/>
          </p:cNvSpPr>
          <p:nvPr/>
        </p:nvSpPr>
        <p:spPr bwMode="gray">
          <a:xfrm>
            <a:off x="1676400" y="5410200"/>
            <a:ext cx="7620000" cy="5334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marL="342900" marR="0" lvl="1" indent="-342900" algn="l" defTabSz="1019175" rtl="0" eaLnBrk="0" fontAlgn="base" latinLnBrk="0" hangingPunct="0">
              <a:lnSpc>
                <a:spcPct val="110000"/>
              </a:lnSpc>
              <a:spcBef>
                <a:spcPct val="70000"/>
              </a:spcBef>
              <a:spcAft>
                <a:spcPct val="0"/>
              </a:spcAft>
              <a:buClr>
                <a:srgbClr val="C0C0C0"/>
              </a:buClr>
              <a:buSzPct val="92000"/>
              <a:buFont typeface="Arial" pitchFamily="34" charset="0"/>
              <a:buNone/>
              <a:tabLst/>
              <a:defRPr/>
            </a:pPr>
            <a:r>
              <a:rPr lang="en-US" sz="2100" kern="0" dirty="0" smtClean="0">
                <a:latin typeface="+mn-lt"/>
                <a:ea typeface="+mn-ea"/>
                <a:sym typeface="Wingdings" pitchFamily="2" charset="2"/>
              </a:rPr>
              <a:t>Current Market Value @ </a:t>
            </a:r>
            <a:r>
              <a:rPr lang="en-US" sz="1600" kern="0" dirty="0" smtClean="0">
                <a:latin typeface="+mn-lt"/>
                <a:ea typeface="+mn-ea"/>
                <a:sym typeface="Wingdings" pitchFamily="2" charset="2"/>
              </a:rPr>
              <a:t>2/29/2012</a:t>
            </a:r>
            <a:r>
              <a:rPr lang="en-US" sz="2100" kern="0" dirty="0" smtClean="0">
                <a:latin typeface="+mn-lt"/>
                <a:ea typeface="+mn-ea"/>
                <a:sym typeface="Wingdings" pitchFamily="2" charset="2"/>
              </a:rPr>
              <a:t> = $7.8 million.</a:t>
            </a:r>
            <a:endParaRPr kumimoji="0" lang="en-US" sz="2100" b="0" i="0" u="none" strike="noStrike" kern="0" cap="none" spc="0" normalizeH="0" baseline="0" noProof="0" dirty="0" smtClean="0">
              <a:ln>
                <a:noFill/>
              </a:ln>
              <a:solidFill>
                <a:schemeClr val="tx1"/>
              </a:solidFill>
              <a:effectLst/>
              <a:uLnTx/>
              <a:uFillTx/>
              <a:latin typeface="+mn-lt"/>
              <a:ea typeface="+mn-ea"/>
              <a:cs typeface="LF_Kai"/>
              <a:sym typeface="Wingdings" pitchFamily="2" charset="2"/>
            </a:endParaRPr>
          </a:p>
          <a:p>
            <a:pPr marL="342900" marR="0" lvl="0" indent="-342900" algn="l" defTabSz="1019175" rtl="0" eaLnBrk="0" fontAlgn="base" latinLnBrk="0" hangingPunct="0">
              <a:lnSpc>
                <a:spcPct val="110000"/>
              </a:lnSpc>
              <a:spcBef>
                <a:spcPct val="70000"/>
              </a:spcBef>
              <a:spcAft>
                <a:spcPct val="0"/>
              </a:spcAft>
              <a:buClr>
                <a:srgbClr val="C0C0C0"/>
              </a:buClr>
              <a:buSzPct val="92000"/>
              <a:buFont typeface="Wingdings" pitchFamily="2" charset="2"/>
              <a:buNone/>
              <a:tabLst/>
              <a:defRPr/>
            </a:pPr>
            <a:endParaRPr kumimoji="0" lang="en-US" sz="2100" b="0" i="0" u="none" strike="noStrike" kern="0" cap="none" spc="0" normalizeH="0" baseline="0" noProof="0" dirty="0">
              <a:ln>
                <a:noFill/>
              </a:ln>
              <a:solidFill>
                <a:schemeClr val="tx1"/>
              </a:solidFill>
              <a:effectLst/>
              <a:uLnTx/>
              <a:uFillTx/>
              <a:latin typeface="+mn-lt"/>
              <a:ea typeface="+mn-ea"/>
              <a:cs typeface="LF_Kai"/>
            </a:endParaRPr>
          </a:p>
        </p:txBody>
      </p:sp>
      <p:sp>
        <p:nvSpPr>
          <p:cNvPr id="15" name="Rectangle 2"/>
          <p:cNvSpPr>
            <a:spLocks noGrp="1" noChangeArrowheads="1"/>
          </p:cNvSpPr>
          <p:nvPr>
            <p:ph type="title"/>
          </p:nvPr>
        </p:nvSpPr>
        <p:spPr>
          <a:xfrm>
            <a:off x="685800" y="381000"/>
            <a:ext cx="8686800" cy="288925"/>
          </a:xfrm>
        </p:spPr>
        <p:txBody>
          <a:bodyPr/>
          <a:lstStyle/>
          <a:p>
            <a:pPr lvl="1"/>
            <a:r>
              <a:rPr lang="en-US" dirty="0" smtClean="0"/>
              <a:t>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2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10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additive="base">
                                        <p:cTn id="49" dur="10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10" grpId="0" build="p"/>
      <p:bldP spid="11" grpId="0" build="p"/>
      <p:bldP spid="13" grpId="0" build="p"/>
      <p:bldP spid="1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JPM_ACTIVE_TEMPLATE" val="Pitchbook-US"/>
  <p:tag name="JPM_AGENDA_PAGE_TITLE" val="Agenda"/>
  <p:tag name="JPM_APPENDIX_PAGE_TITLE" val=" "/>
  <p:tag name="JPM_BASE_TEMPLATE" val="Pitchbook-US.pot"/>
  <p:tag name="JPM_BRAND" val="JPMorgan"/>
  <p:tag name="JPM_CONTINUOUS_NUMBERING" val="True"/>
  <p:tag name="JPM_RESTART_NUMBERS" val="False"/>
  <p:tag name="JPM_PAGE_NUMBERS" val="True"/>
  <p:tag name="JPM_SECTION_NUMBERS" val="False"/>
  <p:tag name="JPM_TRACKERS" val="True"/>
  <p:tag name="JPM_NUMBER_PAGES" val="True"/>
  <p:tag name="JPM_TRACKER_FILENAME_ONLY" val="False"/>
  <p:tag name="JPM_TRACKER_FULL_PATH" val="True"/>
  <p:tag name="JPM_TRACKER_USER_PATH" val="False"/>
  <p:tag name="JPM_TRACKER_USER_PATH_TEXT" val=" "/>
  <p:tag name="JPM_TRACKER_NONE" val="False"/>
</p:tagLst>
</file>

<file path=ppt/tags/tag10.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tagLst>
</file>

<file path=ppt/tags/tag11.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Fleming"/>
</p:tagLst>
</file>

<file path=ppt/tags/tag12.xml><?xml version="1.0" encoding="utf-8"?>
<p:tagLst xmlns:a="http://schemas.openxmlformats.org/drawingml/2006/main" xmlns:r="http://schemas.openxmlformats.org/officeDocument/2006/relationships" xmlns:p="http://schemas.openxmlformats.org/presentationml/2006/main">
  <p:tag name="JPM_BRAND" val="JPMorgan Chase"/>
  <p:tag name="JPM_OBJECT_NAME" val="jpmBrandCover"/>
</p:tagLst>
</file>

<file path=ppt/tags/tag13.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artners"/>
</p:tagLst>
</file>

<file path=ppt/tags/tag14.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4lbHIENwCkmdrhOgRgd02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jGDu3ygOdU21nfXvyztl5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2.xml><?xml version="1.0" encoding="utf-8"?>
<p:tagLst xmlns:a="http://schemas.openxmlformats.org/drawingml/2006/main" xmlns:r="http://schemas.openxmlformats.org/officeDocument/2006/relationships" xmlns:p="http://schemas.openxmlformats.org/presentationml/2006/main">
  <p:tag name="JPM_OBJECT_NAME" val="jpmSlideMasterVerticalRul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2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3.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4lbHIENwCkmdrhOgRgd02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jGDu3ygOdU21nfXvyztl5A"/>
</p:tagLst>
</file>

<file path=ppt/tags/tag4.xml><?xml version="1.0" encoding="utf-8"?>
<p:tagLst xmlns:a="http://schemas.openxmlformats.org/drawingml/2006/main" xmlns:r="http://schemas.openxmlformats.org/officeDocument/2006/relationships" xmlns:p="http://schemas.openxmlformats.org/presentationml/2006/main">
  <p:tag name="JPM_OBJECT_NAME" val="jpmStamp"/>
</p:tagLst>
</file>

<file path=ppt/tags/tag5.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Asset Management"/>
</p:tagLst>
</file>

<file path=ppt/tags/tag6.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Funds"/>
</p:tagLst>
</file>

<file path=ppt/tags/tag7.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Cazenove"/>
</p:tagLst>
</file>

<file path=ppt/tags/tag8.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rivate Bank"/>
</p:tagLst>
</file>

<file path=ppt/tags/tag9.xml><?xml version="1.0" encoding="utf-8"?>
<p:tagLst xmlns:a="http://schemas.openxmlformats.org/drawingml/2006/main" xmlns:r="http://schemas.openxmlformats.org/officeDocument/2006/relationships" xmlns:p="http://schemas.openxmlformats.org/presentationml/2006/main">
  <p:tag name="JPM_OBJECT_NAME" val="jpmBrandCover"/>
  <p:tag name="JPM_BRAND" val="Chase"/>
</p:tagLst>
</file>

<file path=ppt/theme/theme1.xml><?xml version="1.0" encoding="utf-8"?>
<a:theme xmlns:a="http://schemas.openxmlformats.org/drawingml/2006/main" name="Pitchbook-US">
  <a:themeElements>
    <a:clrScheme name="Pitchbook-US 1">
      <a:dk1>
        <a:srgbClr val="000000"/>
      </a:dk1>
      <a:lt1>
        <a:srgbClr val="FFFFFF"/>
      </a:lt1>
      <a:dk2>
        <a:srgbClr val="EAEAEA"/>
      </a:dk2>
      <a:lt2>
        <a:srgbClr val="264E84"/>
      </a:lt2>
      <a:accent1>
        <a:srgbClr val="6490CB"/>
      </a:accent1>
      <a:accent2>
        <a:srgbClr val="5FA364"/>
      </a:accent2>
      <a:accent3>
        <a:srgbClr val="FFFFFF"/>
      </a:accent3>
      <a:accent4>
        <a:srgbClr val="000000"/>
      </a:accent4>
      <a:accent5>
        <a:srgbClr val="B8C6E2"/>
      </a:accent5>
      <a:accent6>
        <a:srgbClr val="55935A"/>
      </a:accent6>
      <a:hlink>
        <a:srgbClr val="D6BC38"/>
      </a:hlink>
      <a:folHlink>
        <a:srgbClr val="264E84"/>
      </a:folHlink>
    </a:clrScheme>
    <a:fontScheme name="Pitchbook-US">
      <a:majorFont>
        <a:latin typeface="Trebuchet MS"/>
        <a:ea typeface="LF_Kai"/>
        <a:cs typeface=""/>
      </a:majorFont>
      <a:minorFont>
        <a:latin typeface="Trebuchet MS"/>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Pitchbook-US 1">
        <a:dk1>
          <a:srgbClr val="000000"/>
        </a:dk1>
        <a:lt1>
          <a:srgbClr val="FFFFFF"/>
        </a:lt1>
        <a:dk2>
          <a:srgbClr val="EAEAEA"/>
        </a:dk2>
        <a:lt2>
          <a:srgbClr val="264E84"/>
        </a:lt2>
        <a:accent1>
          <a:srgbClr val="6490CB"/>
        </a:accent1>
        <a:accent2>
          <a:srgbClr val="5FA364"/>
        </a:accent2>
        <a:accent3>
          <a:srgbClr val="FFFFFF"/>
        </a:accent3>
        <a:accent4>
          <a:srgbClr val="000000"/>
        </a:accent4>
        <a:accent5>
          <a:srgbClr val="B8C6E2"/>
        </a:accent5>
        <a:accent6>
          <a:srgbClr val="55935A"/>
        </a:accent6>
        <a:hlink>
          <a:srgbClr val="D6BC38"/>
        </a:hlink>
        <a:folHlink>
          <a:srgbClr val="264E8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E6EAD0"/>
      </a:dk2>
      <a:lt2>
        <a:srgbClr val="2C5280"/>
      </a:lt2>
      <a:accent1>
        <a:srgbClr val="799656"/>
      </a:accent1>
      <a:accent2>
        <a:srgbClr val="D6BC38"/>
      </a:accent2>
      <a:accent3>
        <a:srgbClr val="FFFFFF"/>
      </a:accent3>
      <a:accent4>
        <a:srgbClr val="000000"/>
      </a:accent4>
      <a:accent5>
        <a:srgbClr val="BEC9B4"/>
      </a:accent5>
      <a:accent6>
        <a:srgbClr val="C2AA32"/>
      </a:accent6>
      <a:hlink>
        <a:srgbClr val="6490CB"/>
      </a:hlink>
      <a:folHlink>
        <a:srgbClr val="9579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Pitchbook-US</Template>
  <TotalTime>21102</TotalTime>
  <Words>1646</Words>
  <Application>Microsoft Office PowerPoint</Application>
  <PresentationFormat>Custom</PresentationFormat>
  <Paragraphs>360</Paragraphs>
  <Slides>25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Broadway</vt:lpstr>
      <vt:lpstr>LF_Kai</vt:lpstr>
      <vt:lpstr>Script MT Bold</vt:lpstr>
      <vt:lpstr>Times New Roman</vt:lpstr>
      <vt:lpstr>Trebuchet MS</vt:lpstr>
      <vt:lpstr>Wingdings</vt:lpstr>
      <vt:lpstr>Pitchbook-US</vt:lpstr>
      <vt:lpstr>PowerPoint Presentation</vt:lpstr>
      <vt:lpstr> Terminology Highlights</vt:lpstr>
      <vt:lpstr>Regents Endowments Today</vt:lpstr>
      <vt:lpstr>Agenda</vt:lpstr>
      <vt:lpstr>Mission Statement</vt:lpstr>
      <vt:lpstr>Organizational Chart</vt:lpstr>
      <vt:lpstr>Experience</vt:lpstr>
      <vt:lpstr>UC’s 1st Endowment ?</vt:lpstr>
      <vt:lpstr>History</vt:lpstr>
      <vt:lpstr>PowerPoint Presentation</vt:lpstr>
      <vt:lpstr>PowerPoint Presentation</vt:lpstr>
      <vt:lpstr>What we do</vt:lpstr>
      <vt:lpstr>What we do</vt:lpstr>
      <vt:lpstr>PowerPoint Presentation</vt:lpstr>
      <vt:lpstr>Central Bank-UC Strategic Investment Plan Loan processing</vt:lpstr>
      <vt:lpstr>What we do</vt:lpstr>
      <vt:lpstr>Moving Forward:</vt:lpstr>
      <vt:lpstr>PowerPoint Presentation</vt:lpstr>
      <vt:lpstr>Fiscal Year End (FYE) Closing Schedule : </vt:lpstr>
      <vt:lpstr>Fiscal Closing 2011-2012 </vt:lpstr>
      <vt:lpstr>PowerPoint Presentation</vt:lpstr>
      <vt:lpstr>PowerPoint Presentation</vt:lpstr>
      <vt:lpstr>CFO Division/Financial Accounting/Endowment &amp; Investment : https://eias.ucop.edu/eias/</vt:lpstr>
      <vt:lpstr>EiaOnline: https://eias.ucop.edu/eias/index.action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subject/>
  <dc:creator>Linda Casteel</dc:creator>
  <cp:keywords/>
  <cp:lastModifiedBy>Linda Casteel</cp:lastModifiedBy>
  <cp:revision>2524</cp:revision>
  <cp:lastPrinted>2002-05-20T22:18:19Z</cp:lastPrinted>
  <dcterms:created xsi:type="dcterms:W3CDTF">2002-01-15T15:45:57Z</dcterms:created>
  <dcterms:modified xsi:type="dcterms:W3CDTF">2019-04-05T17:06:46Z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Current">
    <vt:lpwstr>2.2.0</vt:lpwstr>
  </property>
  <property fmtid="{D5CDD505-2E9C-101B-9397-08002B2CF9AE}" pid="3" name="VersionOriginal">
    <vt:lpwstr>2.2.0</vt:lpwstr>
  </property>
  <property fmtid="{D5CDD505-2E9C-101B-9397-08002B2CF9AE}" pid="4" name="ProductID">
    <vt:lpwstr>2.2.0</vt:lpwstr>
  </property>
</Properties>
</file>