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4"/>
  </p:sldMasterIdLst>
  <p:notesMasterIdLst>
    <p:notesMasterId r:id="rId12"/>
  </p:notesMasterIdLst>
  <p:handoutMasterIdLst>
    <p:handoutMasterId r:id="rId13"/>
  </p:handoutMasterIdLst>
  <p:sldIdLst>
    <p:sldId id="312" r:id="rId5"/>
    <p:sldId id="421" r:id="rId6"/>
    <p:sldId id="424" r:id="rId7"/>
    <p:sldId id="425" r:id="rId8"/>
    <p:sldId id="426" r:id="rId9"/>
    <p:sldId id="428" r:id="rId10"/>
    <p:sldId id="42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615750-C4AE-4BD9-98CF-D7ECA2663E31}">
          <p14:sldIdLst>
            <p14:sldId id="312"/>
            <p14:sldId id="421"/>
            <p14:sldId id="424"/>
            <p14:sldId id="425"/>
            <p14:sldId id="426"/>
            <p14:sldId id="428"/>
            <p14:sldId id="427"/>
          </p14:sldIdLst>
        </p14:section>
        <p14:section name="Appendix" id="{3DE23A9C-3AC8-4CDA-80EF-6C99F9FAAA3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904" userDrawn="1">
          <p15:clr>
            <a:srgbClr val="A4A3A4"/>
          </p15:clr>
        </p15:guide>
        <p15:guide id="3" pos="5640" userDrawn="1">
          <p15:clr>
            <a:srgbClr val="A4A3A4"/>
          </p15:clr>
        </p15:guide>
        <p15:guide id="4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65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1AB00"/>
    <a:srgbClr val="2D6CC0"/>
    <a:srgbClr val="4D5E75"/>
    <a:srgbClr val="33CCFF"/>
    <a:srgbClr val="009900"/>
    <a:srgbClr val="FFEAB7"/>
    <a:srgbClr val="000000"/>
    <a:srgbClr val="FFD46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8" autoAdjust="0"/>
    <p:restoredTop sz="88536" autoAdjust="0"/>
  </p:normalViewPr>
  <p:slideViewPr>
    <p:cSldViewPr snapToGrid="0" showGuides="1">
      <p:cViewPr varScale="1">
        <p:scale>
          <a:sx n="102" d="100"/>
          <a:sy n="102" d="100"/>
        </p:scale>
        <p:origin x="1806" y="102"/>
      </p:cViewPr>
      <p:guideLst>
        <p:guide orient="horz" pos="2112"/>
        <p:guide pos="2904"/>
        <p:guide pos="5640"/>
        <p:guide pos="1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3014" y="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6D52BB3B-BFFF-43C0-B609-74322FE2BC6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5365A82E-467D-4BE2-890B-441D7B4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4DFA24F-E09A-4F2F-8AB5-05676CAD0B3C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404AEC8-CC2E-4813-A335-F501B03A8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2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1" name="Picture 41" descr="ppt_titlepage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077200" cy="21336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8077200" cy="2362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solidFill>
                  <a:srgbClr val="2D6C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6269C4-E51C-439F-8F1E-2A74F6745F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94098" cy="685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6AC5-BD57-43B3-9F11-F486598C098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6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1864-B630-4F2E-9CDF-40434B71EBB3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806242" cy="698740"/>
          </a:xfrm>
          <a:prstGeom prst="rect">
            <a:avLst/>
          </a:prstGeom>
          <a:solidFill>
            <a:srgbClr val="2D6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8077200" cy="2362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solidFill>
                  <a:srgbClr val="2D6C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681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6" name="Picture 40" descr="ppt_generic_backgrpu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Document 2"/>
          <p:cNvSpPr/>
          <p:nvPr/>
        </p:nvSpPr>
        <p:spPr>
          <a:xfrm flipV="1">
            <a:off x="0" y="6404956"/>
            <a:ext cx="4953000" cy="457200"/>
          </a:xfrm>
          <a:prstGeom prst="flowChartDocument">
            <a:avLst/>
          </a:prstGeom>
          <a:solidFill>
            <a:srgbClr val="2D6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/>
            <a:endParaRPr lang="en-US" dirty="0">
              <a:solidFill>
                <a:srgbClr val="F1AB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81156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fld id="{29C61864-B630-4F2E-9CDF-40434B71EBB3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" y="6488668"/>
            <a:ext cx="450426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F1AB00"/>
                </a:solidFill>
              </a:rPr>
              <a:t>Academic</a:t>
            </a:r>
            <a:r>
              <a:rPr lang="en-US" baseline="0" dirty="0" smtClean="0">
                <a:solidFill>
                  <a:srgbClr val="F1AB00"/>
                </a:solidFill>
              </a:rPr>
              <a:t> Personnel</a:t>
            </a:r>
            <a:endParaRPr lang="en-US" dirty="0">
              <a:solidFill>
                <a:srgbClr val="F1AB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797615" cy="698740"/>
          </a:xfrm>
          <a:prstGeom prst="rect">
            <a:avLst/>
          </a:prstGeom>
          <a:solidFill>
            <a:srgbClr val="2D6C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</a:t>
            </a:r>
            <a:r>
              <a:rPr lang="en-US" altLang="en-US" dirty="0" smtClean="0"/>
              <a:t>title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3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6"/>
        </a:buBlip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ts val="12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7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Blip>
          <a:blip r:embed="rId8"/>
        </a:buBlip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ts val="12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Blip>
          <a:blip r:embed="rId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ts val="12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personnel.ucr.edu/resources/dol_overtime.html" TargetMode="External"/><Relationship Id="rId2" Type="http://schemas.openxmlformats.org/officeDocument/2006/relationships/hyperlink" Target="mailto:academicpersonnel@ucr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hericeu@ucr.edu" TargetMode="External"/><Relationship Id="rId5" Type="http://schemas.openxmlformats.org/officeDocument/2006/relationships/hyperlink" Target="mailto:Carmela.torres@ucr.edu" TargetMode="External"/><Relationship Id="rId4" Type="http://schemas.openxmlformats.org/officeDocument/2006/relationships/hyperlink" Target="http://hr.ucr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Compliance with DOL Minimum Salary </a:t>
            </a:r>
            <a:r>
              <a:rPr lang="en-US" sz="3600" smtClean="0"/>
              <a:t>Threshold and TARS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400" dirty="0" smtClean="0"/>
          </a:p>
          <a:p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October 26, 2016</a:t>
            </a:r>
            <a:endParaRPr lang="en-US" sz="28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change in the FLSA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088"/>
            <a:ext cx="8229600" cy="4988312"/>
          </a:xfrm>
        </p:spPr>
        <p:txBody>
          <a:bodyPr/>
          <a:lstStyle/>
          <a:p>
            <a:pPr marL="344487" lvl="1" indent="0">
              <a:buNone/>
            </a:pPr>
            <a:r>
              <a:rPr lang="en-US" sz="2000" dirty="0"/>
              <a:t>Due to a recent change in the </a:t>
            </a:r>
            <a:r>
              <a:rPr lang="en-US" sz="2000" dirty="0" smtClean="0"/>
              <a:t>Federal </a:t>
            </a:r>
            <a:r>
              <a:rPr lang="en-US" sz="2000" dirty="0"/>
              <a:t>Fair Labor Standards Act, most full-time and part-time employees must earn at least $913 per week (or $47,476 per year) in order to remain classified as overtime exempt. Beginning on November 20, 2016, certain non-teaching and non-medical academic appointees who are currently exempt from earning overtime will be </a:t>
            </a:r>
            <a:r>
              <a:rPr lang="en-US" sz="2000" b="1" dirty="0"/>
              <a:t>reclassified as non-exempt </a:t>
            </a:r>
            <a:r>
              <a:rPr lang="en-US" sz="2000" dirty="0"/>
              <a:t>because their earnings fall below the new Department of Labor overtime threshold</a:t>
            </a:r>
            <a:r>
              <a:rPr lang="en-US" sz="2000" dirty="0" smtClean="0"/>
              <a:t>.</a:t>
            </a:r>
          </a:p>
          <a:p>
            <a:pPr marL="344487" lvl="1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/>
              <a:t>comply with the DOL’s new overtime rule, and to facilitate a smooth transition, the University has chosen to implement the necessary measures to comply on </a:t>
            </a:r>
            <a:r>
              <a:rPr lang="en-US" sz="2000" b="1" dirty="0"/>
              <a:t>November 20, 2016</a:t>
            </a:r>
            <a:r>
              <a:rPr lang="en-US" sz="2000" dirty="0"/>
              <a:t>, which is the first day of a biweekly pay period.  </a:t>
            </a:r>
          </a:p>
          <a:p>
            <a:pPr marL="344487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University’s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551"/>
            <a:ext cx="8229600" cy="5322849"/>
          </a:xfrm>
        </p:spPr>
        <p:txBody>
          <a:bodyPr/>
          <a:lstStyle/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2200" b="1" dirty="0" smtClean="0"/>
              <a:t>Effected Titles</a:t>
            </a:r>
            <a:r>
              <a:rPr lang="en-US" sz="2200" dirty="0" smtClean="0"/>
              <a:t>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b="1" dirty="0"/>
              <a:t>Junior Specialists and Staff Research Associate </a:t>
            </a:r>
            <a:r>
              <a:rPr lang="en-US" sz="1800" b="1" dirty="0" smtClean="0"/>
              <a:t>2</a:t>
            </a:r>
            <a:r>
              <a:rPr lang="en-US" sz="1800" dirty="0" smtClean="0"/>
              <a:t> will all </a:t>
            </a:r>
            <a:r>
              <a:rPr lang="en-US" sz="1800" dirty="0"/>
              <a:t>be reclassified as nonexempt Staff (transition to an hourly basis and bi-weekly payroll</a:t>
            </a:r>
            <a:r>
              <a:rPr lang="en-US" sz="1800" dirty="0" smtClean="0"/>
              <a:t>)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b="1" dirty="0" smtClean="0"/>
              <a:t>Appointees </a:t>
            </a:r>
            <a:r>
              <a:rPr lang="en-US" sz="1800" b="1" dirty="0"/>
              <a:t>with fluctuating appointment percentages </a:t>
            </a:r>
            <a:r>
              <a:rPr lang="en-US" sz="1800" dirty="0"/>
              <a:t>whose earnings fall below $913 per week will be reclassified as nonexempt staff (If an appointee’s percentage of time is reduced for funding reasons or other business reasons, this may trigger a switch to non-exempt status and transition to an hourly basis and bi-weekly payroll</a:t>
            </a:r>
            <a:r>
              <a:rPr lang="en-US" sz="1800" b="1" dirty="0"/>
              <a:t>).  Frequent shifts from exempt to non-exempt status are highly inadvisable; it is a great inconvenience to the appointee to shift from monthly to biweekly pay and back again, and it could jeopardize UC’s compliance with FLSA </a:t>
            </a:r>
            <a:r>
              <a:rPr lang="en-US" sz="1800" b="1" dirty="0" smtClean="0"/>
              <a:t>regulations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Faculty </a:t>
            </a:r>
            <a:r>
              <a:rPr lang="en-US" sz="1800" dirty="0"/>
              <a:t>Recalls are exempt, however, </a:t>
            </a:r>
            <a:r>
              <a:rPr lang="en-US" sz="1800" b="1" dirty="0"/>
              <a:t>Non-Faculty Recalls </a:t>
            </a:r>
            <a:r>
              <a:rPr lang="en-US" sz="1800" dirty="0"/>
              <a:t>could be </a:t>
            </a:r>
            <a:r>
              <a:rPr lang="en-US" sz="1800" b="1" dirty="0"/>
              <a:t>non-exempt</a:t>
            </a:r>
            <a:r>
              <a:rPr lang="en-US" sz="1800" dirty="0"/>
              <a:t> depending on the salary </a:t>
            </a:r>
            <a:r>
              <a:rPr lang="en-US" sz="1800" dirty="0" smtClean="0"/>
              <a:t>earned and will transition to hourly basis and bi-weekly payroll.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University’s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551"/>
            <a:ext cx="8229600" cy="5322849"/>
          </a:xfrm>
        </p:spPr>
        <p:txBody>
          <a:bodyPr/>
          <a:lstStyle/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2200" b="1" dirty="0" smtClean="0"/>
              <a:t>Effected Titles</a:t>
            </a:r>
            <a:r>
              <a:rPr lang="en-US" sz="2200" dirty="0" smtClean="0"/>
              <a:t>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The </a:t>
            </a:r>
            <a:r>
              <a:rPr lang="en-US" sz="1800" dirty="0"/>
              <a:t>bottom steps of the salary scales for </a:t>
            </a:r>
            <a:r>
              <a:rPr lang="en-US" sz="1800" b="1" dirty="0"/>
              <a:t>Assistant Specialists (Steps 1 and 2) and Coordinators of Public Programs </a:t>
            </a:r>
            <a:r>
              <a:rPr lang="en-US" sz="1800" dirty="0"/>
              <a:t>will be raised to above $3,956.34 per month (or $47,476 per year) so they can remain exempt. Therefore, any employees in these titles and steps will receive a salary increase as of </a:t>
            </a:r>
            <a:r>
              <a:rPr lang="en-US" sz="1800" b="1" dirty="0"/>
              <a:t>November 20, 2016</a:t>
            </a:r>
            <a:r>
              <a:rPr lang="en-US" sz="1800" dirty="0"/>
              <a:t>. 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b="1" dirty="0" smtClean="0"/>
              <a:t>Postdoctoral </a:t>
            </a:r>
            <a:r>
              <a:rPr lang="en-US" sz="1800" b="1" dirty="0"/>
              <a:t>scholars </a:t>
            </a:r>
            <a:r>
              <a:rPr lang="en-US" sz="1800" dirty="0"/>
              <a:t>A new contract </a:t>
            </a:r>
            <a:r>
              <a:rPr lang="en-US" sz="1800" dirty="0" smtClean="0"/>
              <a:t>has </a:t>
            </a:r>
            <a:r>
              <a:rPr lang="en-US" sz="1800" dirty="0"/>
              <a:t>been reached with the UAW through Sept 30, 2020. The new salary scale will be effective December 1, 2016, and will match the (NIH) Experience Scale. The Level 0 experience minima will begin at ($48,216) enabling all full time Postdocs to retain their exempt status. </a:t>
            </a:r>
            <a:endParaRPr lang="en-US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 and 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551"/>
            <a:ext cx="8229600" cy="5322849"/>
          </a:xfrm>
        </p:spPr>
        <p:txBody>
          <a:bodyPr/>
          <a:lstStyle/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1800" dirty="0" smtClean="0"/>
              <a:t>All </a:t>
            </a:r>
            <a:r>
              <a:rPr lang="en-US" sz="1800" dirty="0"/>
              <a:t>Academic Appointees (except AY Faculty) at UCR will need to transition into TARS </a:t>
            </a:r>
            <a:r>
              <a:rPr lang="en-US" sz="1800" dirty="0" smtClean="0"/>
              <a:t>(Time </a:t>
            </a:r>
            <a:r>
              <a:rPr lang="en-US" sz="1800" dirty="0"/>
              <a:t>and </a:t>
            </a:r>
            <a:r>
              <a:rPr lang="en-US" sz="1800" dirty="0" smtClean="0"/>
              <a:t>Attendance Reporting System</a:t>
            </a:r>
            <a:r>
              <a:rPr lang="en-US" sz="1800" dirty="0"/>
              <a:t>) prior to UC Path “go-live</a:t>
            </a:r>
            <a:r>
              <a:rPr lang="en-US" sz="1800" dirty="0" smtClean="0"/>
              <a:t>”.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As </a:t>
            </a:r>
            <a:r>
              <a:rPr lang="en-US" sz="1800" dirty="0"/>
              <a:t>a result of this new overtime rule, </a:t>
            </a:r>
            <a:r>
              <a:rPr lang="en-US" sz="1800" b="1" dirty="0"/>
              <a:t>non-exempt/overtime-eligible employees</a:t>
            </a:r>
            <a:r>
              <a:rPr lang="en-US" sz="1800" dirty="0"/>
              <a:t>, need to track and record all hours worked and can receive overtime if they work more than 40 hours in a workweek.  In order to help track these hours, the </a:t>
            </a:r>
            <a:r>
              <a:rPr lang="en-US" sz="1800" b="1" dirty="0"/>
              <a:t>e</a:t>
            </a:r>
            <a:r>
              <a:rPr lang="en-US" sz="1800" b="1" dirty="0" smtClean="0"/>
              <a:t>ffected </a:t>
            </a:r>
            <a:r>
              <a:rPr lang="en-US" sz="1800" b="1" dirty="0"/>
              <a:t>employees</a:t>
            </a:r>
            <a:r>
              <a:rPr lang="en-US" sz="1800" dirty="0"/>
              <a:t> (mentioned above) will need to </a:t>
            </a:r>
            <a:r>
              <a:rPr lang="en-US" sz="1800" b="1" dirty="0"/>
              <a:t>report their time in TARS as of November 20, 2016</a:t>
            </a:r>
            <a:r>
              <a:rPr lang="en-US" sz="1800" dirty="0"/>
              <a:t>.  This will be the pilot and “Phase 0” of Academics transitioning into TARS (all others will migrate the beginning of 2017). </a:t>
            </a: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b="1" dirty="0" smtClean="0"/>
              <a:t>Supervisors/PI’s </a:t>
            </a:r>
            <a:r>
              <a:rPr lang="en-US" sz="1800" b="1" dirty="0"/>
              <a:t>will need to approve their employees’ timesheets in TARS bi-weekly and be diligent in reviewing the hours posted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 and 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551"/>
            <a:ext cx="8229600" cy="5322849"/>
          </a:xfrm>
        </p:spPr>
        <p:txBody>
          <a:bodyPr/>
          <a:lstStyle/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1800" b="1" dirty="0" smtClean="0"/>
              <a:t>Enterprise Directory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Department Administrators will need to update Enterprise Directory with Supervisor/Unit Head information prior to Academics transitioning into TARS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1800" dirty="0" smtClean="0"/>
              <a:t>AP and HR directors received detailed information already and Campus </a:t>
            </a:r>
            <a:r>
              <a:rPr lang="en-US" sz="1800" dirty="0"/>
              <a:t>communication will be sent </a:t>
            </a:r>
            <a:r>
              <a:rPr lang="en-US" sz="1800" dirty="0" smtClean="0"/>
              <a:t>shortly. Online </a:t>
            </a:r>
            <a:r>
              <a:rPr lang="en-US" sz="1800" dirty="0"/>
              <a:t>training for TARS will be </a:t>
            </a:r>
            <a:r>
              <a:rPr lang="en-US" sz="1800" dirty="0" smtClean="0"/>
              <a:t>provided November 2, 2016 and w</a:t>
            </a:r>
            <a:r>
              <a:rPr lang="en-US" sz="1800" b="1" dirty="0" smtClean="0"/>
              <a:t>e </a:t>
            </a:r>
            <a:r>
              <a:rPr lang="en-US" sz="1800" b="1" dirty="0"/>
              <a:t>ask that you help relay the information to your faculty and staff. 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21634" t="50993" r="24519" b="24242"/>
          <a:stretch/>
        </p:blipFill>
        <p:spPr bwMode="auto">
          <a:xfrm>
            <a:off x="430530" y="2357755"/>
            <a:ext cx="8282940" cy="21424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41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8215"/>
            <a:ext cx="8229600" cy="5200185"/>
          </a:xfrm>
        </p:spPr>
        <p:txBody>
          <a:bodyPr/>
          <a:lstStyle/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/>
              <a:t>AP Directors for your </a:t>
            </a:r>
            <a:r>
              <a:rPr lang="en-US" sz="1800" dirty="0" smtClean="0"/>
              <a:t>Colleges</a:t>
            </a:r>
            <a:br>
              <a:rPr lang="en-US" sz="1800" dirty="0" smtClean="0"/>
            </a:br>
            <a:endParaRPr lang="en-US" sz="1800" dirty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APO email: </a:t>
            </a:r>
            <a:r>
              <a:rPr lang="en-US" sz="1800" dirty="0" smtClean="0">
                <a:hlinkClick r:id="rId2"/>
              </a:rPr>
              <a:t>academicpersonnel@ucr.edu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/>
              <a:t>APO Website: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academicpersonnel.ucr.edu/resources/dol_overtime.html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/>
              <a:t>HR Website: </a:t>
            </a:r>
            <a:r>
              <a:rPr lang="en-US" sz="1800" dirty="0">
                <a:hlinkClick r:id="rId4"/>
              </a:rPr>
              <a:t>http://hr.ucr.edu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Carmela Torres – FLSA clarification (</a:t>
            </a:r>
            <a:r>
              <a:rPr lang="en-US" sz="1800" dirty="0" smtClean="0">
                <a:hlinkClick r:id="rId5"/>
              </a:rPr>
              <a:t>Carmela.torres@ucr.edu</a:t>
            </a:r>
            <a:r>
              <a:rPr lang="en-US" sz="1800" dirty="0" smtClean="0"/>
              <a:t>; </a:t>
            </a:r>
            <a:r>
              <a:rPr lang="en-US" sz="1800" dirty="0" err="1" smtClean="0"/>
              <a:t>ext</a:t>
            </a:r>
            <a:r>
              <a:rPr lang="en-US" sz="1800" dirty="0" smtClean="0"/>
              <a:t> 2-7488)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Sherice Underwood – TARS transition (</a:t>
            </a:r>
            <a:r>
              <a:rPr lang="en-US" sz="1800" dirty="0" smtClean="0">
                <a:hlinkClick r:id="rId6"/>
              </a:rPr>
              <a:t>Shericeu@ucr.edu</a:t>
            </a:r>
            <a:r>
              <a:rPr lang="en-US" sz="1800" dirty="0" smtClean="0"/>
              <a:t>; </a:t>
            </a:r>
            <a:r>
              <a:rPr lang="en-US" sz="1800" dirty="0" err="1" smtClean="0"/>
              <a:t>ext</a:t>
            </a:r>
            <a:r>
              <a:rPr lang="en-US" sz="1800" dirty="0" smtClean="0"/>
              <a:t> 2-7494)</a:t>
            </a:r>
          </a:p>
          <a:p>
            <a:pPr marL="344487" lvl="1" indent="0">
              <a:buClr>
                <a:schemeClr val="accent3">
                  <a:lumMod val="75000"/>
                </a:schemeClr>
              </a:buCl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6AC5-BD57-43B3-9F11-F486598C0982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UCRTemplate1">
  <a:themeElements>
    <a:clrScheme name="Custom 3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0070C0"/>
      </a:accent1>
      <a:accent2>
        <a:srgbClr val="FFC000"/>
      </a:accent2>
      <a:accent3>
        <a:srgbClr val="7E9CE8"/>
      </a:accent3>
      <a:accent4>
        <a:srgbClr val="A3C1C1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CRTemplate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3BC33AB8EAAD4DB69C55DF7C47D54E" ma:contentTypeVersion="5" ma:contentTypeDescription="Create a new document." ma:contentTypeScope="" ma:versionID="9ba816634efcc53bf274a60f1ccf132e">
  <xsd:schema xmlns:xsd="http://www.w3.org/2001/XMLSchema" xmlns:xs="http://www.w3.org/2001/XMLSchema" xmlns:p="http://schemas.microsoft.com/office/2006/metadata/properties" xmlns:ns2="dc4c2f49-75b3-4880-8f64-033096d1ec8f" targetNamespace="http://schemas.microsoft.com/office/2006/metadata/properties" ma:root="true" ma:fieldsID="7c3a814d203a9802a984c8dc72e2c4bc" ns2:_="">
    <xsd:import namespace="dc4c2f49-75b3-4880-8f64-033096d1ec8f"/>
    <xsd:element name="properties">
      <xsd:complexType>
        <xsd:sequence>
          <xsd:element name="documentManagement">
            <xsd:complexType>
              <xsd:all>
                <xsd:element ref="ns2:Area" minOccurs="0"/>
                <xsd:element ref="ns2:Current_x0020_Stage" minOccurs="0"/>
                <xsd:element ref="ns2:Approval_x0020_Status" minOccurs="0"/>
                <xsd:element ref="ns2:Document_x0020_Status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c2f49-75b3-4880-8f64-033096d1ec8f" elementFormDefault="qualified">
    <xsd:import namespace="http://schemas.microsoft.com/office/2006/documentManagement/types"/>
    <xsd:import namespace="http://schemas.microsoft.com/office/infopath/2007/PartnerControls"/>
    <xsd:element name="Area" ma:index="2" nillable="true" ma:displayName="Workstream Area" ma:default="All" ma:format="Dropdown" ma:internalName="Area">
      <xsd:simpleType>
        <xsd:restriction base="dms:Choice">
          <xsd:enumeration value="All"/>
          <xsd:enumeration value="FOM OM"/>
          <xsd:enumeration value="FOM BPD"/>
          <xsd:enumeration value="Other BPD"/>
        </xsd:restriction>
      </xsd:simpleType>
    </xsd:element>
    <xsd:element name="Current_x0020_Stage" ma:index="3" nillable="true" ma:displayName="Current Stage" ma:format="Dropdown" ma:internalName="Current_x0020_Stage">
      <xsd:simpleType>
        <xsd:restriction base="dms:Choice">
          <xsd:enumeration value="As-Is"/>
          <xsd:enumeration value="To-Be"/>
          <xsd:enumeration value="Detailed Design"/>
          <xsd:enumeration value="Build"/>
        </xsd:restriction>
      </xsd:simpleType>
    </xsd:element>
    <xsd:element name="Approval_x0020_Status" ma:index="4" nillable="true" ma:displayName="Approval Status" ma:default="Not Ready" ma:format="Dropdown" ma:internalName="Approval_x0020_Status">
      <xsd:simpleType>
        <xsd:restriction base="dms:Choice">
          <xsd:enumeration value="Not Ready"/>
          <xsd:enumeration value="In-Review"/>
          <xsd:enumeration value="Change Request"/>
          <xsd:enumeration value="Approved"/>
        </xsd:restriction>
      </xsd:simpleType>
    </xsd:element>
    <xsd:element name="Document_x0020_Status" ma:index="5" nillable="true" ma:displayName="Document Status" ma:default="Not Started" ma:format="Dropdown" ma:internalName="Document_x0020_Status">
      <xsd:simpleType>
        <xsd:restriction base="dms:Choice">
          <xsd:enumeration value="Not Started"/>
          <xsd:enumeration value="Work in Progress"/>
          <xsd:enumeration value="Draft"/>
          <xsd:enumeration value="Final"/>
        </xsd:restriction>
      </xsd:simpleType>
    </xsd:element>
    <xsd:element name="Description0" ma:index="6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_x0020_Status xmlns="dc4c2f49-75b3-4880-8f64-033096d1ec8f">Not Ready</Approval_x0020_Status>
    <Description0 xmlns="dc4c2f49-75b3-4880-8f64-033096d1ec8f" xsi:nil="true"/>
    <Current_x0020_Stage xmlns="dc4c2f49-75b3-4880-8f64-033096d1ec8f" xsi:nil="true"/>
    <Document_x0020_Status xmlns="dc4c2f49-75b3-4880-8f64-033096d1ec8f">Not Started</Document_x0020_Status>
    <Area xmlns="dc4c2f49-75b3-4880-8f64-033096d1ec8f">All</Area>
  </documentManagement>
</p:properties>
</file>

<file path=customXml/itemProps1.xml><?xml version="1.0" encoding="utf-8"?>
<ds:datastoreItem xmlns:ds="http://schemas.openxmlformats.org/officeDocument/2006/customXml" ds:itemID="{AC35948C-DF78-4505-BF88-A99C34B767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6225C8-97B3-47F0-833F-93F1BDB2DA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4c2f49-75b3-4880-8f64-033096d1ec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91EC3-0122-45B2-8EDF-A872F2BCB047}">
  <ds:schemaRefs>
    <ds:schemaRef ds:uri="http://www.w3.org/XML/1998/namespace"/>
    <ds:schemaRef ds:uri="http://purl.org/dc/dcmitype/"/>
    <ds:schemaRef ds:uri="http://purl.org/dc/terms/"/>
    <ds:schemaRef ds:uri="dc4c2f49-75b3-4880-8f64-033096d1ec8f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3_UCRTemplate1</vt:lpstr>
      <vt:lpstr>Compliance with DOL Minimum Salary Threshold and TARS </vt:lpstr>
      <vt:lpstr>Recent change in the FLSA</vt:lpstr>
      <vt:lpstr>The University’s approach</vt:lpstr>
      <vt:lpstr>The University’s approach</vt:lpstr>
      <vt:lpstr>Academics and TARS</vt:lpstr>
      <vt:lpstr>Academics and TARS</vt:lpstr>
      <vt:lpstr>Resources: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2016-04-21T18:57:14Z</dcterms:created>
  <dcterms:modified xsi:type="dcterms:W3CDTF">2018-09-18T22:48:07Z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0x010100CA3BC33AB8EAAD4DB69C55DF7C47D54E</vt:lpwstr>
  </property>
</Properties>
</file>