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3"/>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71" r:id="rId17"/>
    <p:sldId id="272" r:id="rId18"/>
    <p:sldId id="273" r:id="rId19"/>
    <p:sldId id="275" r:id="rId20"/>
    <p:sldId id="277" r:id="rId21"/>
    <p:sldId id="276"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userDrawn="1">
          <p15:clr>
            <a:srgbClr val="A4A3A4"/>
          </p15:clr>
        </p15:guide>
        <p15:guide id="3" pos="288" userDrawn="1">
          <p15:clr>
            <a:srgbClr val="A4A3A4"/>
          </p15:clr>
        </p15:guide>
        <p15:guide id="4" pos="5472" userDrawn="1">
          <p15:clr>
            <a:srgbClr val="A4A3A4"/>
          </p15:clr>
        </p15:guide>
        <p15:guide id="5" orient="horz" pos="1968" userDrawn="1">
          <p15:clr>
            <a:srgbClr val="A4A3A4"/>
          </p15:clr>
        </p15:guide>
        <p15:guide id="6" orient="horz"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66"/>
    <a:srgbClr val="2D6CC0"/>
    <a:srgbClr val="FFE5FE"/>
    <a:srgbClr val="F1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5" d="100"/>
          <a:sy n="115" d="100"/>
        </p:scale>
        <p:origin x="1362" y="108"/>
      </p:cViewPr>
      <p:guideLst>
        <p:guide orient="horz" pos="1056"/>
        <p:guide/>
        <p:guide pos="288"/>
        <p:guide pos="5472"/>
        <p:guide orient="horz" pos="1968"/>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1"/>
            <a:ext cx="3038475" cy="466725"/>
          </a:xfrm>
          <a:prstGeom prst="rect">
            <a:avLst/>
          </a:prstGeom>
        </p:spPr>
        <p:txBody>
          <a:bodyPr vert="horz" lIns="91440" tIns="45720" rIns="91440" bIns="45720" rtlCol="0"/>
          <a:lstStyle>
            <a:lvl1pPr algn="r">
              <a:defRPr sz="1200"/>
            </a:lvl1pPr>
          </a:lstStyle>
          <a:p>
            <a:fld id="{71833F7F-36E3-4CB1-A9A5-A7710AA5219A}" type="datetimeFigureOut">
              <a:rPr lang="en-US" smtClean="0"/>
              <a:t>9/18/2018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5" cy="466725"/>
          </a:xfrm>
          <a:prstGeom prst="rect">
            <a:avLst/>
          </a:prstGeom>
        </p:spPr>
        <p:txBody>
          <a:bodyPr vert="horz" lIns="91440" tIns="45720" rIns="91440" bIns="45720" rtlCol="0" anchor="b"/>
          <a:lstStyle>
            <a:lvl1pPr algn="r">
              <a:defRPr sz="1200"/>
            </a:lvl1pPr>
          </a:lstStyle>
          <a:p>
            <a:fld id="{7A74A4B1-0F34-4CF2-8444-89A6DF87F564}" type="slidenum">
              <a:rPr lang="en-US" smtClean="0"/>
              <a:t>‹#›</a:t>
            </a:fld>
            <a:endParaRPr lang="en-US"/>
          </a:p>
        </p:txBody>
      </p:sp>
    </p:spTree>
    <p:extLst>
      <p:ext uri="{BB962C8B-B14F-4D97-AF65-F5344CB8AC3E}">
        <p14:creationId xmlns:p14="http://schemas.microsoft.com/office/powerpoint/2010/main" val="344752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7</a:t>
            </a:fld>
            <a:endParaRPr lang="en-US" dirty="0"/>
          </a:p>
        </p:txBody>
      </p:sp>
    </p:spTree>
    <p:extLst>
      <p:ext uri="{BB962C8B-B14F-4D97-AF65-F5344CB8AC3E}">
        <p14:creationId xmlns:p14="http://schemas.microsoft.com/office/powerpoint/2010/main" val="422148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2317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Karla didn’t address it – add that employees can use as much accrued sick leave as they</a:t>
            </a:r>
            <a:r>
              <a:rPr lang="en-US" baseline="0" dirty="0" smtClean="0"/>
              <a:t> want in order to continue to get full pay, prior to starting to receive disability insurance benefits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9</a:t>
            </a:fld>
            <a:endParaRPr lang="en-US" dirty="0"/>
          </a:p>
        </p:txBody>
      </p:sp>
    </p:spTree>
    <p:extLst>
      <p:ext uri="{BB962C8B-B14F-4D97-AF65-F5344CB8AC3E}">
        <p14:creationId xmlns:p14="http://schemas.microsoft.com/office/powerpoint/2010/main" val="70779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10</a:t>
            </a:fld>
            <a:endParaRPr lang="en-US" dirty="0"/>
          </a:p>
        </p:txBody>
      </p:sp>
    </p:spTree>
    <p:extLst>
      <p:ext uri="{BB962C8B-B14F-4D97-AF65-F5344CB8AC3E}">
        <p14:creationId xmlns:p14="http://schemas.microsoft.com/office/powerpoint/2010/main" val="182663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other minor change:</a:t>
            </a:r>
          </a:p>
          <a:p>
            <a:r>
              <a:rPr lang="en-US" dirty="0" smtClean="0"/>
              <a:t>Currently the child tuition reimbursement is available if the child is enrolled in an institution of higher learning at time of employee’s death.  New policy allows child to get benefit if they enroll within one year of employee’s death.</a:t>
            </a:r>
          </a:p>
          <a:p>
            <a:endParaRPr lang="en-US" dirty="0"/>
          </a:p>
          <a:p>
            <a:r>
              <a:rPr lang="en-US" dirty="0" smtClean="0"/>
              <a:t>Add info re new benefits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11</a:t>
            </a:fld>
            <a:endParaRPr lang="en-US" dirty="0"/>
          </a:p>
        </p:txBody>
      </p:sp>
    </p:spTree>
    <p:extLst>
      <p:ext uri="{BB962C8B-B14F-4D97-AF65-F5344CB8AC3E}">
        <p14:creationId xmlns:p14="http://schemas.microsoft.com/office/powerpoint/2010/main" val="51603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sheets describing the new benefits</a:t>
            </a:r>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12</a:t>
            </a:fld>
            <a:endParaRPr lang="en-US" dirty="0"/>
          </a:p>
        </p:txBody>
      </p:sp>
    </p:spTree>
    <p:extLst>
      <p:ext uri="{BB962C8B-B14F-4D97-AF65-F5344CB8AC3E}">
        <p14:creationId xmlns:p14="http://schemas.microsoft.com/office/powerpoint/2010/main" val="393510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D5646-A00B-3942-B201-4EB41B9B77BE}" type="slidenum">
              <a:rPr lang="en-US" smtClean="0"/>
              <a:pPr/>
              <a:t>14</a:t>
            </a:fld>
            <a:endParaRPr lang="en-US" dirty="0"/>
          </a:p>
        </p:txBody>
      </p:sp>
    </p:spTree>
    <p:extLst>
      <p:ext uri="{BB962C8B-B14F-4D97-AF65-F5344CB8AC3E}">
        <p14:creationId xmlns:p14="http://schemas.microsoft.com/office/powerpoint/2010/main" val="1758309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full_blue_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175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200400" y="381000"/>
            <a:ext cx="5562600" cy="2743200"/>
          </a:xfrm>
        </p:spPr>
        <p:txBody>
          <a:bodyPr/>
          <a:lstStyle>
            <a:lvl1pPr>
              <a:defRPr sz="4800">
                <a:solidFill>
                  <a:schemeClr val="bg1"/>
                </a:solidFill>
              </a:defRPr>
            </a:lvl1pPr>
          </a:lstStyle>
          <a:p>
            <a:pPr lvl="0"/>
            <a:r>
              <a:rPr lang="en-US" altLang="en-US" noProof="0" smtClean="0"/>
              <a:t>Click to edit Master title style</a:t>
            </a:r>
          </a:p>
        </p:txBody>
      </p:sp>
      <p:sp>
        <p:nvSpPr>
          <p:cNvPr id="5124" name="Rectangle 4"/>
          <p:cNvSpPr>
            <a:spLocks noGrp="1" noChangeArrowheads="1"/>
          </p:cNvSpPr>
          <p:nvPr>
            <p:ph type="subTitle" idx="1"/>
          </p:nvPr>
        </p:nvSpPr>
        <p:spPr>
          <a:xfrm>
            <a:off x="3200400" y="3276600"/>
            <a:ext cx="5562600" cy="2362200"/>
          </a:xfrm>
        </p:spPr>
        <p:txBody>
          <a:bodyPr/>
          <a:lstStyle>
            <a:lvl1pPr marL="0" indent="0">
              <a:buFont typeface="Wingdings" panose="05000000000000000000" pitchFamily="2" charset="2"/>
              <a:buNone/>
              <a:defRPr sz="3200">
                <a:solidFill>
                  <a:srgbClr val="F1AB00"/>
                </a:solidFill>
              </a:defRPr>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smtClean="0">
                <a:solidFill>
                  <a:schemeClr val="bg1"/>
                </a:solidFill>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smtClean="0">
                <a:solidFill>
                  <a:schemeClr val="bg1"/>
                </a:solidFill>
              </a:defRPr>
            </a:lvl1pPr>
          </a:lstStyle>
          <a:p>
            <a:pPr>
              <a:defRPr/>
            </a:pPr>
            <a:endParaRPr lang="en-US" altLang="en-US" dirty="0"/>
          </a:p>
        </p:txBody>
      </p:sp>
      <p:sp>
        <p:nvSpPr>
          <p:cNvPr id="7" name="Rectangle 7"/>
          <p:cNvSpPr>
            <a:spLocks noGrp="1" noChangeArrowheads="1"/>
          </p:cNvSpPr>
          <p:nvPr>
            <p:ph type="sldNum" sz="quarter" idx="12"/>
          </p:nvPr>
        </p:nvSpPr>
        <p:spPr/>
        <p:txBody>
          <a:bodyPr/>
          <a:lstStyle>
            <a:lvl1pPr>
              <a:defRPr smtClean="0">
                <a:solidFill>
                  <a:schemeClr val="bg1"/>
                </a:solidFill>
              </a:defRPr>
            </a:lvl1pPr>
          </a:lstStyle>
          <a:p>
            <a:pPr>
              <a:defRPr/>
            </a:pPr>
            <a:fld id="{79E6360A-E23A-487E-9CFE-ECB8745D98C7}" type="slidenum">
              <a:rPr lang="en-US" altLang="en-US"/>
              <a:pPr>
                <a:defRPr/>
              </a:pPr>
              <a:t>‹#›</a:t>
            </a:fld>
            <a:endParaRPr lang="en-US" altLang="en-US"/>
          </a:p>
        </p:txBody>
      </p:sp>
      <p:sp>
        <p:nvSpPr>
          <p:cNvPr id="2" name="Rectangle 1"/>
          <p:cNvSpPr/>
          <p:nvPr userDrawn="1"/>
        </p:nvSpPr>
        <p:spPr>
          <a:xfrm>
            <a:off x="3048000" y="6028678"/>
            <a:ext cx="3200400" cy="304800"/>
          </a:xfrm>
          <a:prstGeom prst="rect">
            <a:avLst/>
          </a:prstGeom>
          <a:solidFill>
            <a:srgbClr val="2D6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075504"/>
            <a:ext cx="2362200" cy="325296"/>
          </a:xfrm>
          <a:prstGeom prst="rect">
            <a:avLst/>
          </a:prstGeom>
        </p:spPr>
      </p:pic>
      <p:sp>
        <p:nvSpPr>
          <p:cNvPr id="10" name="Rectangle 9"/>
          <p:cNvSpPr/>
          <p:nvPr userDrawn="1"/>
        </p:nvSpPr>
        <p:spPr>
          <a:xfrm>
            <a:off x="3048000" y="6028678"/>
            <a:ext cx="3200400" cy="304800"/>
          </a:xfrm>
          <a:prstGeom prst="rect">
            <a:avLst/>
          </a:prstGeom>
          <a:solidFill>
            <a:srgbClr val="2D6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p:cNvSpPr txBox="1"/>
          <p:nvPr userDrawn="1"/>
        </p:nvSpPr>
        <p:spPr>
          <a:xfrm>
            <a:off x="3547536" y="5833535"/>
            <a:ext cx="521546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i="1" dirty="0" smtClean="0">
                <a:solidFill>
                  <a:schemeClr val="bg1"/>
                </a:solidFill>
              </a:rPr>
              <a:t>We provide HR leadership and expertise to create and support a high-performing, inclusive workplace which advances UCR’s mission and strategic objectives</a:t>
            </a:r>
            <a:r>
              <a:rPr lang="en-US" sz="900" dirty="0" smtClean="0">
                <a:solidFill>
                  <a:schemeClr val="bg1"/>
                </a:solidFill>
              </a:rPr>
              <a:t>.</a:t>
            </a:r>
            <a:endParaRPr lang="en-US" sz="900" dirty="0">
              <a:solidFill>
                <a:schemeClr val="bg1"/>
              </a:solidFill>
            </a:endParaRPr>
          </a:p>
        </p:txBody>
      </p:sp>
      <p:sp>
        <p:nvSpPr>
          <p:cNvPr id="12" name="TextBox 11"/>
          <p:cNvSpPr txBox="1"/>
          <p:nvPr userDrawn="1"/>
        </p:nvSpPr>
        <p:spPr>
          <a:xfrm>
            <a:off x="2974806" y="5914113"/>
            <a:ext cx="623438" cy="230832"/>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smtClean="0">
                <a:solidFill>
                  <a:schemeClr val="bg1"/>
                </a:solidFill>
              </a:rPr>
              <a:t>Mission </a:t>
            </a:r>
            <a:endParaRPr lang="en-US" sz="900" dirty="0">
              <a:solidFill>
                <a:schemeClr val="bg1"/>
              </a:solidFill>
            </a:endParaRPr>
          </a:p>
        </p:txBody>
      </p:sp>
      <p:cxnSp>
        <p:nvCxnSpPr>
          <p:cNvPr id="13" name="Straight Connector 12"/>
          <p:cNvCxnSpPr/>
          <p:nvPr userDrawn="1"/>
        </p:nvCxnSpPr>
        <p:spPr>
          <a:xfrm>
            <a:off x="3562284" y="5890286"/>
            <a:ext cx="0" cy="246836"/>
          </a:xfrm>
          <a:prstGeom prst="line">
            <a:avLst/>
          </a:prstGeom>
          <a:ln w="12700">
            <a:solidFill>
              <a:srgbClr val="FDB813"/>
            </a:solidFill>
          </a:ln>
        </p:spPr>
        <p:style>
          <a:lnRef idx="1">
            <a:schemeClr val="accent1"/>
          </a:lnRef>
          <a:fillRef idx="0">
            <a:schemeClr val="accent1"/>
          </a:fillRef>
          <a:effectRef idx="0">
            <a:schemeClr val="accent1"/>
          </a:effectRef>
          <a:fontRef idx="minor">
            <a:schemeClr val="tx1"/>
          </a:fontRef>
        </p:style>
      </p:cxnSp>
      <p:sp>
        <p:nvSpPr>
          <p:cNvPr id="14" name="TextBox 16"/>
          <p:cNvSpPr txBox="1"/>
          <p:nvPr userDrawn="1"/>
        </p:nvSpPr>
        <p:spPr>
          <a:xfrm>
            <a:off x="3544166" y="6271625"/>
            <a:ext cx="521883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i="1" dirty="0" smtClean="0">
                <a:solidFill>
                  <a:schemeClr val="bg1"/>
                </a:solidFill>
              </a:rPr>
              <a:t>UCR HR is the benchmark in higher education for visionary and innovative HR strategies and exemplary service delivery</a:t>
            </a:r>
            <a:r>
              <a:rPr lang="en-US" sz="900" dirty="0" smtClean="0">
                <a:solidFill>
                  <a:schemeClr val="bg1"/>
                </a:solidFill>
              </a:rPr>
              <a:t>.</a:t>
            </a:r>
            <a:endParaRPr lang="en-US" sz="900" dirty="0">
              <a:solidFill>
                <a:schemeClr val="bg1"/>
              </a:solidFill>
            </a:endParaRPr>
          </a:p>
        </p:txBody>
      </p:sp>
      <p:sp>
        <p:nvSpPr>
          <p:cNvPr id="15" name="TextBox 17"/>
          <p:cNvSpPr txBox="1"/>
          <p:nvPr userDrawn="1"/>
        </p:nvSpPr>
        <p:spPr>
          <a:xfrm>
            <a:off x="3058380" y="6341859"/>
            <a:ext cx="533400" cy="246221"/>
          </a:xfrm>
          <a:prstGeom prst="rect">
            <a:avLst/>
          </a:prstGeom>
          <a:noFill/>
        </p:spPr>
        <p:txBody>
          <a:bodyPr wrap="square" rtlCol="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solidFill>
                  <a:schemeClr val="bg1"/>
                </a:solidFill>
              </a:rPr>
              <a:t>Vision</a:t>
            </a:r>
            <a:endParaRPr lang="en-US" sz="1000" dirty="0">
              <a:solidFill>
                <a:schemeClr val="bg1"/>
              </a:solidFill>
            </a:endParaRPr>
          </a:p>
        </p:txBody>
      </p:sp>
      <p:cxnSp>
        <p:nvCxnSpPr>
          <p:cNvPr id="16" name="Straight Connector 15"/>
          <p:cNvCxnSpPr/>
          <p:nvPr userDrawn="1"/>
        </p:nvCxnSpPr>
        <p:spPr>
          <a:xfrm>
            <a:off x="3562284" y="6330145"/>
            <a:ext cx="0" cy="250573"/>
          </a:xfrm>
          <a:prstGeom prst="line">
            <a:avLst/>
          </a:prstGeom>
          <a:ln w="12700">
            <a:solidFill>
              <a:srgbClr val="FDB8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87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2425429-6581-4790-8E46-D669B80B862D}" type="slidenum">
              <a:rPr lang="en-US" altLang="en-US"/>
              <a:pPr>
                <a:defRPr/>
              </a:pPr>
              <a:t>‹#›</a:t>
            </a:fld>
            <a:endParaRPr lang="en-US" altLang="en-US"/>
          </a:p>
        </p:txBody>
      </p:sp>
    </p:spTree>
    <p:extLst>
      <p:ext uri="{BB962C8B-B14F-4D97-AF65-F5344CB8AC3E}">
        <p14:creationId xmlns:p14="http://schemas.microsoft.com/office/powerpoint/2010/main" val="211792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10395FE-5974-421A-A5D4-8DAF1AF68E01}" type="slidenum">
              <a:rPr lang="en-US" altLang="en-US"/>
              <a:pPr>
                <a:defRPr/>
              </a:pPr>
              <a:t>‹#›</a:t>
            </a:fld>
            <a:endParaRPr lang="en-US" altLang="en-US"/>
          </a:p>
        </p:txBody>
      </p:sp>
    </p:spTree>
    <p:extLst>
      <p:ext uri="{BB962C8B-B14F-4D97-AF65-F5344CB8AC3E}">
        <p14:creationId xmlns:p14="http://schemas.microsoft.com/office/powerpoint/2010/main" val="299279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896240"/>
            <a:ext cx="5448080" cy="254223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Type your highly motivational phrase here and impress </a:t>
            </a:r>
            <a:br>
              <a:rPr lang="en-US" dirty="0" smtClean="0"/>
            </a:br>
            <a:r>
              <a:rPr lang="en-US" dirty="0" smtClean="0"/>
              <a:t>all who see your presentation.</a:t>
            </a:r>
          </a:p>
        </p:txBody>
      </p:sp>
      <p:pic>
        <p:nvPicPr>
          <p:cNvPr id="5" name="Picture 4" descr="OE_PPT-COVER-02.png"/>
          <p:cNvPicPr>
            <a:picLocks noChangeAspect="1"/>
          </p:cNvPicPr>
          <p:nvPr userDrawn="1"/>
        </p:nvPicPr>
        <p:blipFill>
          <a:blip r:embed="rId2"/>
          <a:stretch>
            <a:fillRect/>
          </a:stretch>
        </p:blipFill>
        <p:spPr>
          <a:xfrm>
            <a:off x="-1920875" y="-2801938"/>
            <a:ext cx="9144000" cy="6858001"/>
          </a:xfrm>
          <a:prstGeom prst="rect">
            <a:avLst/>
          </a:prstGeom>
        </p:spPr>
      </p:pic>
    </p:spTree>
    <p:extLst>
      <p:ext uri="{BB962C8B-B14F-4D97-AF65-F5344CB8AC3E}">
        <p14:creationId xmlns:p14="http://schemas.microsoft.com/office/powerpoint/2010/main" val="421868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896241"/>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important chart.</a:t>
            </a:r>
          </a:p>
        </p:txBody>
      </p:sp>
      <p:sp>
        <p:nvSpPr>
          <p:cNvPr id="10" name="Chart Placeholder 12"/>
          <p:cNvSpPr>
            <a:spLocks noGrp="1"/>
          </p:cNvSpPr>
          <p:nvPr>
            <p:ph type="chart" sz="quarter" idx="18"/>
          </p:nvPr>
        </p:nvSpPr>
        <p:spPr>
          <a:xfrm>
            <a:off x="463824" y="2214713"/>
            <a:ext cx="5439486" cy="2920460"/>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Tree>
    <p:extLst>
      <p:ext uri="{BB962C8B-B14F-4D97-AF65-F5344CB8AC3E}">
        <p14:creationId xmlns:p14="http://schemas.microsoft.com/office/powerpoint/2010/main" val="219147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904079"/>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slide has an interesting photo.</a:t>
            </a:r>
          </a:p>
        </p:txBody>
      </p:sp>
      <p:sp>
        <p:nvSpPr>
          <p:cNvPr id="14" name="Picture Placeholder 6"/>
          <p:cNvSpPr>
            <a:spLocks noGrp="1"/>
          </p:cNvSpPr>
          <p:nvPr>
            <p:ph type="pic" sz="quarter" idx="19"/>
          </p:nvPr>
        </p:nvSpPr>
        <p:spPr>
          <a:xfrm>
            <a:off x="463125" y="2268670"/>
            <a:ext cx="5439836" cy="3305537"/>
          </a:xfrm>
          <a:prstGeom prst="rect">
            <a:avLst/>
          </a:prstGeom>
        </p:spPr>
        <p:txBody>
          <a:bodyPr lIns="0" tIns="0" rIns="0" bIns="0">
            <a:normAutofit/>
          </a:bodyPr>
          <a:lstStyle>
            <a:lvl1pPr marL="0" indent="0">
              <a:buFontTx/>
              <a:buNone/>
              <a:defRPr sz="2000" b="0" i="0" baseline="0">
                <a:solidFill>
                  <a:schemeClr val="tx2">
                    <a:lumMod val="50000"/>
                    <a:lumOff val="50000"/>
                  </a:schemeClr>
                </a:solidFill>
              </a:defRPr>
            </a:lvl1pPr>
          </a:lstStyle>
          <a:p>
            <a:endParaRPr lang="en-US" dirty="0"/>
          </a:p>
        </p:txBody>
      </p:sp>
    </p:spTree>
    <p:extLst>
      <p:ext uri="{BB962C8B-B14F-4D97-AF65-F5344CB8AC3E}">
        <p14:creationId xmlns:p14="http://schemas.microsoft.com/office/powerpoint/2010/main" val="258940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 w/ info">
    <p:spTree>
      <p:nvGrpSpPr>
        <p:cNvPr id="1" name=""/>
        <p:cNvGrpSpPr/>
        <p:nvPr/>
      </p:nvGrpSpPr>
      <p:grpSpPr>
        <a:xfrm>
          <a:off x="0" y="0"/>
          <a:ext cx="0" cy="0"/>
          <a:chOff x="0" y="0"/>
          <a:chExt cx="0" cy="0"/>
        </a:xfrm>
      </p:grpSpPr>
      <p:sp>
        <p:nvSpPr>
          <p:cNvPr id="17" name="Content Placeholder 5"/>
          <p:cNvSpPr>
            <a:spLocks noGrp="1"/>
          </p:cNvSpPr>
          <p:nvPr>
            <p:ph sz="quarter" idx="13" hasCustomPrompt="1"/>
          </p:nvPr>
        </p:nvSpPr>
        <p:spPr>
          <a:xfrm>
            <a:off x="454881" y="904078"/>
            <a:ext cx="5448080" cy="1027974"/>
          </a:xfrm>
          <a:prstGeom prst="rect">
            <a:avLst/>
          </a:prstGeom>
        </p:spPr>
        <p:txBody>
          <a:bodyPr lIns="0" tIns="0" rIns="0" bIns="0">
            <a:spAutoFit/>
          </a:bodyPr>
          <a:lstStyle>
            <a:lvl1pPr marL="0" indent="0">
              <a:lnSpc>
                <a:spcPct val="82000"/>
              </a:lnSpc>
              <a:buNone/>
              <a:defRPr lang="en-US" sz="4000" b="0" i="0" baseline="0" smtClean="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This chart has </a:t>
            </a:r>
            <a:br>
              <a:rPr lang="en-US" dirty="0" smtClean="0"/>
            </a:br>
            <a:r>
              <a:rPr lang="en-US" dirty="0" smtClean="0"/>
              <a:t>additional notes.</a:t>
            </a:r>
          </a:p>
        </p:txBody>
      </p:sp>
      <p:sp>
        <p:nvSpPr>
          <p:cNvPr id="10" name="Chart Placeholder 12"/>
          <p:cNvSpPr>
            <a:spLocks noGrp="1"/>
          </p:cNvSpPr>
          <p:nvPr>
            <p:ph type="chart" sz="quarter" idx="18"/>
          </p:nvPr>
        </p:nvSpPr>
        <p:spPr>
          <a:xfrm>
            <a:off x="463825" y="2277429"/>
            <a:ext cx="5448080" cy="3210539"/>
          </a:xfrm>
          <a:prstGeom prst="rect">
            <a:avLst/>
          </a:prstGeom>
        </p:spPr>
        <p:txBody>
          <a:bodyPr lIns="0" tIns="0" rIns="0" bIns="0">
            <a:normAutofit/>
          </a:bodyPr>
          <a:lstStyle>
            <a:lvl1pPr marL="0" indent="0">
              <a:buNone/>
              <a:defRPr sz="2000">
                <a:solidFill>
                  <a:srgbClr val="999999"/>
                </a:solidFill>
              </a:defRPr>
            </a:lvl1pPr>
          </a:lstStyle>
          <a:p>
            <a:endParaRPr lang="en-US" dirty="0"/>
          </a:p>
        </p:txBody>
      </p:sp>
      <p:sp>
        <p:nvSpPr>
          <p:cNvPr id="14" name="Content Placeholder 5"/>
          <p:cNvSpPr>
            <a:spLocks noGrp="1"/>
          </p:cNvSpPr>
          <p:nvPr>
            <p:ph sz="quarter" idx="20" hasCustomPrompt="1"/>
          </p:nvPr>
        </p:nvSpPr>
        <p:spPr>
          <a:xfrm>
            <a:off x="6035863" y="2277429"/>
            <a:ext cx="2651760" cy="3210539"/>
          </a:xfrm>
          <a:prstGeom prst="rect">
            <a:avLst/>
          </a:prstGeom>
        </p:spPr>
        <p:txBody>
          <a:bodyPr lIns="0" tIns="0" rIns="0" bIns="0">
            <a:noAutofit/>
          </a:bodyPr>
          <a:lstStyle>
            <a:lvl1pPr marL="0" indent="0">
              <a:spcBef>
                <a:spcPts val="0"/>
              </a:spcBef>
              <a:buNone/>
              <a:defRPr sz="2000" b="0" i="0" baseline="0">
                <a:solidFill>
                  <a:srgbClr val="666666"/>
                </a:solidFill>
                <a:latin typeface="Arial"/>
                <a:cs typeface="Arial"/>
              </a:defRPr>
            </a:lvl1pPr>
            <a:lvl2pPr>
              <a:defRPr sz="2000">
                <a:solidFill>
                  <a:srgbClr val="0F7FC5"/>
                </a:solidFill>
              </a:defRPr>
            </a:lvl2pPr>
            <a:lvl3pPr>
              <a:defRPr sz="1800">
                <a:solidFill>
                  <a:srgbClr val="0F7FC5"/>
                </a:solidFill>
              </a:defRPr>
            </a:lvl3pPr>
            <a:lvl4pPr>
              <a:defRPr sz="1600">
                <a:solidFill>
                  <a:srgbClr val="0F7FC5"/>
                </a:solidFill>
              </a:defRPr>
            </a:lvl4pPr>
            <a:lvl5pPr>
              <a:defRPr sz="1600">
                <a:solidFill>
                  <a:srgbClr val="0F7FC5"/>
                </a:solidFill>
              </a:defRPr>
            </a:lvl5pPr>
            <a:lvl6pPr>
              <a:defRPr sz="1600"/>
            </a:lvl6pPr>
            <a:lvl7pPr>
              <a:defRPr sz="1600"/>
            </a:lvl7pPr>
            <a:lvl8pPr>
              <a:defRPr sz="1600"/>
            </a:lvl8pPr>
            <a:lvl9pPr>
              <a:defRPr sz="1600"/>
            </a:lvl9pPr>
          </a:lstStyle>
          <a:p>
            <a:pPr lvl="0"/>
            <a:r>
              <a:rPr lang="en-US" dirty="0" smtClean="0"/>
              <a:t>Go ahead and mention some details.</a:t>
            </a:r>
          </a:p>
        </p:txBody>
      </p:sp>
    </p:spTree>
    <p:extLst>
      <p:ext uri="{BB962C8B-B14F-4D97-AF65-F5344CB8AC3E}">
        <p14:creationId xmlns:p14="http://schemas.microsoft.com/office/powerpoint/2010/main" val="27769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1D29B74-5745-4D29-A8A8-96B68DC6AE1B}" type="slidenum">
              <a:rPr lang="en-US" altLang="en-US"/>
              <a:pPr>
                <a:defRPr/>
              </a:pPr>
              <a:t>‹#›</a:t>
            </a:fld>
            <a:endParaRPr lang="en-US" altLang="en-US"/>
          </a:p>
        </p:txBody>
      </p:sp>
    </p:spTree>
    <p:extLst>
      <p:ext uri="{BB962C8B-B14F-4D97-AF65-F5344CB8AC3E}">
        <p14:creationId xmlns:p14="http://schemas.microsoft.com/office/powerpoint/2010/main" val="14612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81A7928-367A-433B-89C9-B326324B7457}" type="slidenum">
              <a:rPr lang="en-US" altLang="en-US"/>
              <a:pPr>
                <a:defRPr/>
              </a:pPr>
              <a:t>‹#›</a:t>
            </a:fld>
            <a:endParaRPr lang="en-US" altLang="en-US"/>
          </a:p>
        </p:txBody>
      </p:sp>
    </p:spTree>
    <p:extLst>
      <p:ext uri="{BB962C8B-B14F-4D97-AF65-F5344CB8AC3E}">
        <p14:creationId xmlns:p14="http://schemas.microsoft.com/office/powerpoint/2010/main" val="8728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213DB164-2A86-4CDE-8799-68EB778C837D}" type="slidenum">
              <a:rPr lang="en-US" altLang="en-US"/>
              <a:pPr>
                <a:defRPr/>
              </a:pPr>
              <a:t>‹#›</a:t>
            </a:fld>
            <a:endParaRPr lang="en-US" altLang="en-US"/>
          </a:p>
        </p:txBody>
      </p:sp>
    </p:spTree>
    <p:extLst>
      <p:ext uri="{BB962C8B-B14F-4D97-AF65-F5344CB8AC3E}">
        <p14:creationId xmlns:p14="http://schemas.microsoft.com/office/powerpoint/2010/main" val="25870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DA733576-EF6E-4A1D-8B7B-7613C62AAC80}" type="slidenum">
              <a:rPr lang="en-US" altLang="en-US"/>
              <a:pPr>
                <a:defRPr/>
              </a:pPr>
              <a:t>‹#›</a:t>
            </a:fld>
            <a:endParaRPr lang="en-US" altLang="en-US"/>
          </a:p>
        </p:txBody>
      </p:sp>
    </p:spTree>
    <p:extLst>
      <p:ext uri="{BB962C8B-B14F-4D97-AF65-F5344CB8AC3E}">
        <p14:creationId xmlns:p14="http://schemas.microsoft.com/office/powerpoint/2010/main" val="298414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2218471-DBC4-46A2-B7FA-628CDEF783E8}" type="slidenum">
              <a:rPr lang="en-US" altLang="en-US"/>
              <a:pPr>
                <a:defRPr/>
              </a:pPr>
              <a:t>‹#›</a:t>
            </a:fld>
            <a:endParaRPr lang="en-US" altLang="en-US"/>
          </a:p>
        </p:txBody>
      </p:sp>
    </p:spTree>
    <p:extLst>
      <p:ext uri="{BB962C8B-B14F-4D97-AF65-F5344CB8AC3E}">
        <p14:creationId xmlns:p14="http://schemas.microsoft.com/office/powerpoint/2010/main" val="413383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6018F19E-42B1-4E3E-8062-664ADC55AEE4}" type="slidenum">
              <a:rPr lang="en-US" altLang="en-US"/>
              <a:pPr>
                <a:defRPr/>
              </a:pPr>
              <a:t>‹#›</a:t>
            </a:fld>
            <a:endParaRPr lang="en-US" altLang="en-US"/>
          </a:p>
        </p:txBody>
      </p:sp>
    </p:spTree>
    <p:extLst>
      <p:ext uri="{BB962C8B-B14F-4D97-AF65-F5344CB8AC3E}">
        <p14:creationId xmlns:p14="http://schemas.microsoft.com/office/powerpoint/2010/main" val="2367452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5775F67-25F5-42E2-95D6-91504B5AC08E}" type="slidenum">
              <a:rPr lang="en-US" altLang="en-US"/>
              <a:pPr>
                <a:defRPr/>
              </a:pPr>
              <a:t>‹#›</a:t>
            </a:fld>
            <a:endParaRPr lang="en-US" altLang="en-US"/>
          </a:p>
        </p:txBody>
      </p:sp>
    </p:spTree>
    <p:extLst>
      <p:ext uri="{BB962C8B-B14F-4D97-AF65-F5344CB8AC3E}">
        <p14:creationId xmlns:p14="http://schemas.microsoft.com/office/powerpoint/2010/main" val="327813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2777117-C702-4F3A-A4B2-33DD03A64E15}" type="slidenum">
              <a:rPr lang="en-US" altLang="en-US"/>
              <a:pPr>
                <a:defRPr/>
              </a:pPr>
              <a:t>‹#›</a:t>
            </a:fld>
            <a:endParaRPr lang="en-US" altLang="en-US"/>
          </a:p>
        </p:txBody>
      </p:sp>
    </p:spTree>
    <p:extLst>
      <p:ext uri="{BB962C8B-B14F-4D97-AF65-F5344CB8AC3E}">
        <p14:creationId xmlns:p14="http://schemas.microsoft.com/office/powerpoint/2010/main" val="308471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full_blue_inside"/>
          <p:cNvPicPr>
            <a:picLocks noChangeAspect="1" noChangeArrowheads="1"/>
          </p:cNvPicPr>
          <p:nvPr/>
        </p:nvPicPr>
        <p:blipFill rotWithShape="1">
          <a:blip r:embed="rId17">
            <a:extLst>
              <a:ext uri="{28A0092B-C50C-407E-A947-70E740481C1C}">
                <a14:useLocalDpi xmlns:a14="http://schemas.microsoft.com/office/drawing/2010/main" val="0"/>
              </a:ext>
            </a:extLst>
          </a:blip>
          <a:srcRect r="16667"/>
          <a:stretch/>
        </p:blipFill>
        <p:spPr bwMode="auto">
          <a:xfrm>
            <a:off x="0" y="0"/>
            <a:ext cx="9144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685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524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vl1pPr>
          </a:lstStyle>
          <a:p>
            <a:pPr>
              <a:defRPr/>
            </a:pPr>
            <a:endParaRPr lang="en-US" altLang="en-US"/>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vl1pPr>
          </a:lstStyle>
          <a:p>
            <a:pPr>
              <a:defRPr/>
            </a:pPr>
            <a:endParaRPr lang="en-US" altLang="en-US"/>
          </a:p>
        </p:txBody>
      </p:sp>
      <p:sp>
        <p:nvSpPr>
          <p:cNvPr id="4103" name="Rectangle 7"/>
          <p:cNvSpPr>
            <a:spLocks noGrp="1" noChangeArrowheads="1"/>
          </p:cNvSpPr>
          <p:nvPr>
            <p:ph type="sldNum" sz="quarter" idx="4"/>
          </p:nvPr>
        </p:nvSpPr>
        <p:spPr bwMode="auto">
          <a:xfrm>
            <a:off x="6553200" y="64008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4A886A94-78BC-4481-92CE-BFF90A1E8D91}" type="slidenum">
              <a:rPr lang="en-US" altLang="en-US"/>
              <a:pPr>
                <a:defRPr/>
              </a:pPr>
              <a:t>‹#›</a:t>
            </a:fld>
            <a:endParaRPr lang="en-US" altLang="en-US"/>
          </a:p>
        </p:txBody>
      </p:sp>
      <p:pic>
        <p:nvPicPr>
          <p:cNvPr id="3" name="Picture 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578353" y="152400"/>
            <a:ext cx="2135093" cy="294022"/>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iming>
    <p:tnLst>
      <p:par>
        <p:cTn id="1" dur="indefinite" restart="never" nodeType="tmRoot"/>
      </p:par>
    </p:tnLst>
  </p:timing>
  <p:txStyles>
    <p:titleStyle>
      <a:lvl1pPr algn="l" rtl="0" eaLnBrk="1" fontAlgn="base" hangingPunct="1">
        <a:spcBef>
          <a:spcPct val="0"/>
        </a:spcBef>
        <a:spcAft>
          <a:spcPct val="0"/>
        </a:spcAft>
        <a:defRPr sz="3900" b="1" kern="1200">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panose="020B0604020202020204" pitchFamily="34" charset="0"/>
        </a:defRPr>
      </a:lvl2pPr>
      <a:lvl3pPr algn="l" rtl="0" eaLnBrk="1" fontAlgn="base" hangingPunct="1">
        <a:spcBef>
          <a:spcPct val="0"/>
        </a:spcBef>
        <a:spcAft>
          <a:spcPct val="0"/>
        </a:spcAft>
        <a:defRPr sz="3900" b="1">
          <a:solidFill>
            <a:schemeClr val="tx1"/>
          </a:solidFill>
          <a:latin typeface="Arial" panose="020B0604020202020204" pitchFamily="34" charset="0"/>
        </a:defRPr>
      </a:lvl3pPr>
      <a:lvl4pPr algn="l" rtl="0" eaLnBrk="1" fontAlgn="base" hangingPunct="1">
        <a:spcBef>
          <a:spcPct val="0"/>
        </a:spcBef>
        <a:spcAft>
          <a:spcPct val="0"/>
        </a:spcAft>
        <a:defRPr sz="3900" b="1">
          <a:solidFill>
            <a:schemeClr val="tx1"/>
          </a:solidFill>
          <a:latin typeface="Arial" panose="020B0604020202020204" pitchFamily="34" charset="0"/>
        </a:defRPr>
      </a:lvl4pPr>
      <a:lvl5pPr algn="l" rtl="0" eaLnBrk="1" fontAlgn="base" hangingPunct="1">
        <a:spcBef>
          <a:spcPct val="0"/>
        </a:spcBef>
        <a:spcAft>
          <a:spcPct val="0"/>
        </a:spcAft>
        <a:defRPr sz="3900" b="1">
          <a:solidFill>
            <a:schemeClr val="tx1"/>
          </a:solidFill>
          <a:latin typeface="Arial" panose="020B0604020202020204" pitchFamily="34" charset="0"/>
        </a:defRPr>
      </a:lvl5pPr>
      <a:lvl6pPr marL="457200" algn="l" rtl="0" eaLnBrk="1" fontAlgn="base" hangingPunct="1">
        <a:spcBef>
          <a:spcPct val="0"/>
        </a:spcBef>
        <a:spcAft>
          <a:spcPct val="0"/>
        </a:spcAft>
        <a:defRPr sz="3900" b="1">
          <a:solidFill>
            <a:schemeClr val="tx1"/>
          </a:solidFill>
          <a:latin typeface="Arial" panose="020B0604020202020204" pitchFamily="34" charset="0"/>
        </a:defRPr>
      </a:lvl6pPr>
      <a:lvl7pPr marL="914400" algn="l" rtl="0" eaLnBrk="1" fontAlgn="base" hangingPunct="1">
        <a:spcBef>
          <a:spcPct val="0"/>
        </a:spcBef>
        <a:spcAft>
          <a:spcPct val="0"/>
        </a:spcAft>
        <a:defRPr sz="3900" b="1">
          <a:solidFill>
            <a:schemeClr val="tx1"/>
          </a:solidFill>
          <a:latin typeface="Arial" panose="020B0604020202020204" pitchFamily="34" charset="0"/>
        </a:defRPr>
      </a:lvl7pPr>
      <a:lvl8pPr marL="1371600" algn="l" rtl="0" eaLnBrk="1" fontAlgn="base" hangingPunct="1">
        <a:spcBef>
          <a:spcPct val="0"/>
        </a:spcBef>
        <a:spcAft>
          <a:spcPct val="0"/>
        </a:spcAft>
        <a:defRPr sz="3900" b="1">
          <a:solidFill>
            <a:schemeClr val="tx1"/>
          </a:solidFill>
          <a:latin typeface="Arial" panose="020B0604020202020204" pitchFamily="34" charset="0"/>
        </a:defRPr>
      </a:lvl8pPr>
      <a:lvl9pPr marL="1828800" algn="l" rtl="0" eaLnBrk="1" fontAlgn="base" hangingPunct="1">
        <a:spcBef>
          <a:spcPct val="0"/>
        </a:spcBef>
        <a:spcAft>
          <a:spcPct val="0"/>
        </a:spcAft>
        <a:defRPr sz="3900" b="1">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Blip>
          <a:blip r:embed="rId19"/>
        </a:buBlip>
        <a:defRPr sz="3000" kern="12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Blip>
          <a:blip r:embed="rId20"/>
        </a:buBlip>
        <a:defRPr sz="2600" kern="1200">
          <a:solidFill>
            <a:schemeClr val="tx1"/>
          </a:solidFill>
          <a:latin typeface="+mn-lt"/>
          <a:ea typeface="+mn-ea"/>
          <a:cs typeface="+mn-cs"/>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Blip>
          <a:blip r:embed="rId21"/>
        </a:buBlip>
        <a:defRPr sz="2300" kern="1200">
          <a:solidFill>
            <a:schemeClr val="tx1"/>
          </a:solidFill>
          <a:latin typeface="+mn-lt"/>
          <a:ea typeface="+mn-ea"/>
          <a:cs typeface="+mn-cs"/>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Blip>
          <a:blip r:embed="rId20"/>
        </a:buBlip>
        <a:defRPr sz="2000" kern="1200">
          <a:solidFill>
            <a:schemeClr val="tx1"/>
          </a:solidFill>
          <a:latin typeface="+mn-lt"/>
          <a:ea typeface="+mn-ea"/>
          <a:cs typeface="+mn-cs"/>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Blip>
          <a:blip r:embed="rId21"/>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mailto:benefits@ucr.edu"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124200" y="2590800"/>
            <a:ext cx="5562600" cy="1295400"/>
          </a:xfrm>
        </p:spPr>
        <p:txBody>
          <a:bodyPr anchor="ctr"/>
          <a:lstStyle/>
          <a:p>
            <a:pPr eaLnBrk="1" hangingPunct="1"/>
            <a:r>
              <a:rPr lang="en-US" altLang="en-US" sz="4000" dirty="0" smtClean="0"/>
              <a:t>2017 Open Enrollment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31322" y="813756"/>
            <a:ext cx="5448080" cy="454292"/>
          </a:xfrm>
        </p:spPr>
        <p:txBody>
          <a:bodyPr/>
          <a:lstStyle/>
          <a:p>
            <a:r>
              <a:rPr lang="en-US" sz="3600" dirty="0">
                <a:solidFill>
                  <a:srgbClr val="002060"/>
                </a:solidFill>
                <a:latin typeface="Arial" panose="020B0604020202020204" pitchFamily="34" charset="0"/>
                <a:cs typeface="+mn-cs"/>
              </a:rPr>
              <a:t>Life Insurance </a:t>
            </a:r>
            <a:r>
              <a:rPr lang="en-US" sz="3600" dirty="0" smtClean="0">
                <a:solidFill>
                  <a:srgbClr val="002060"/>
                </a:solidFill>
                <a:latin typeface="Arial" panose="020B0604020202020204" pitchFamily="34" charset="0"/>
                <a:cs typeface="+mn-cs"/>
              </a:rPr>
              <a:t>Plans</a:t>
            </a:r>
            <a:endParaRPr lang="en-US" sz="3600" dirty="0">
              <a:solidFill>
                <a:srgbClr val="002060"/>
              </a:solidFill>
              <a:latin typeface="Arial" panose="020B0604020202020204" pitchFamily="34" charset="0"/>
              <a:cs typeface="+mn-cs"/>
            </a:endParaRPr>
          </a:p>
        </p:txBody>
      </p:sp>
      <p:sp>
        <p:nvSpPr>
          <p:cNvPr id="4" name="Rectangle 3"/>
          <p:cNvSpPr/>
          <p:nvPr/>
        </p:nvSpPr>
        <p:spPr>
          <a:xfrm>
            <a:off x="431322" y="1828800"/>
            <a:ext cx="8198328" cy="1157240"/>
          </a:xfrm>
          <a:prstGeom prst="rect">
            <a:avLst/>
          </a:prstGeom>
        </p:spPr>
        <p:txBody>
          <a:bodyPr wrap="square">
            <a:spAutoFit/>
          </a:bodyPr>
          <a:lstStyle/>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Employee Supplemental Life rates will decrease 7.4%</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Dependent Basic and Expanded Life rates will decrease 7.5%</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Not open for enrollment</a:t>
            </a:r>
          </a:p>
        </p:txBody>
      </p:sp>
    </p:spTree>
    <p:extLst>
      <p:ext uri="{BB962C8B-B14F-4D97-AF65-F5344CB8AC3E}">
        <p14:creationId xmlns:p14="http://schemas.microsoft.com/office/powerpoint/2010/main" val="1727462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762000"/>
            <a:ext cx="5448080" cy="454292"/>
          </a:xfrm>
        </p:spPr>
        <p:txBody>
          <a:bodyPr/>
          <a:lstStyle/>
          <a:p>
            <a:r>
              <a:rPr lang="en-US" sz="3600" dirty="0" smtClean="0">
                <a:solidFill>
                  <a:srgbClr val="002060"/>
                </a:solidFill>
              </a:rPr>
              <a:t>AD&amp;D Plan</a:t>
            </a:r>
          </a:p>
        </p:txBody>
      </p:sp>
      <p:sp>
        <p:nvSpPr>
          <p:cNvPr id="4" name="Rectangle 3"/>
          <p:cNvSpPr/>
          <p:nvPr/>
        </p:nvSpPr>
        <p:spPr>
          <a:xfrm>
            <a:off x="350627" y="1615683"/>
            <a:ext cx="8248650" cy="1924181"/>
          </a:xfrm>
          <a:prstGeom prst="rect">
            <a:avLst/>
          </a:prstGeom>
        </p:spPr>
        <p:txBody>
          <a:bodyPr wrap="square">
            <a:spAutoFit/>
          </a:bodyPr>
          <a:lstStyle/>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400" b="1" dirty="0">
                <a:solidFill>
                  <a:srgbClr val="2D6CC0"/>
                </a:solidFill>
                <a:latin typeface="Arial"/>
                <a:cs typeface="Arial"/>
              </a:rPr>
              <a:t>Prudential</a:t>
            </a:r>
            <a:r>
              <a:rPr lang="en-US" sz="2400" dirty="0">
                <a:solidFill>
                  <a:srgbClr val="000000"/>
                </a:solidFill>
                <a:latin typeface="Arial"/>
                <a:cs typeface="Arial"/>
              </a:rPr>
              <a:t> will be </a:t>
            </a:r>
            <a:r>
              <a:rPr lang="en-US" sz="2400" dirty="0" smtClean="0">
                <a:solidFill>
                  <a:srgbClr val="000000"/>
                </a:solidFill>
                <a:latin typeface="Arial"/>
                <a:cs typeface="Arial"/>
              </a:rPr>
              <a:t>the new carrier </a:t>
            </a:r>
            <a:r>
              <a:rPr lang="en-US" sz="2400" dirty="0">
                <a:solidFill>
                  <a:srgbClr val="000000"/>
                </a:solidFill>
                <a:latin typeface="Arial"/>
                <a:cs typeface="Arial"/>
              </a:rPr>
              <a:t>in 2017</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400" dirty="0">
                <a:solidFill>
                  <a:srgbClr val="000000"/>
                </a:solidFill>
                <a:latin typeface="Arial"/>
                <a:cs typeface="Arial"/>
              </a:rPr>
              <a:t>No change to rates </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400" dirty="0">
                <a:solidFill>
                  <a:srgbClr val="000000"/>
                </a:solidFill>
                <a:latin typeface="Arial"/>
                <a:cs typeface="Arial"/>
              </a:rPr>
              <a:t>Always open for enrollment</a:t>
            </a:r>
          </a:p>
          <a:p>
            <a:pPr>
              <a:buClr>
                <a:schemeClr val="accent1"/>
              </a:buClr>
            </a:pPr>
            <a:endParaRPr lang="en-US" sz="2000" dirty="0">
              <a:solidFill>
                <a:srgbClr val="000000"/>
              </a:solidFill>
            </a:endParaRPr>
          </a:p>
          <a:p>
            <a:pPr marL="285750" indent="-285750">
              <a:buClr>
                <a:schemeClr val="accent1"/>
              </a:buClr>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61702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32235" y="801452"/>
            <a:ext cx="5448080" cy="454292"/>
          </a:xfrm>
        </p:spPr>
        <p:txBody>
          <a:bodyPr/>
          <a:lstStyle/>
          <a:p>
            <a:r>
              <a:rPr lang="en-US" sz="3600" dirty="0" smtClean="0">
                <a:solidFill>
                  <a:srgbClr val="003066"/>
                </a:solidFill>
              </a:rPr>
              <a:t>Legal Plan</a:t>
            </a:r>
          </a:p>
        </p:txBody>
      </p:sp>
      <p:sp>
        <p:nvSpPr>
          <p:cNvPr id="4" name="Rectangle 3"/>
          <p:cNvSpPr/>
          <p:nvPr/>
        </p:nvSpPr>
        <p:spPr>
          <a:xfrm>
            <a:off x="367879" y="1618992"/>
            <a:ext cx="8248650" cy="4010329"/>
          </a:xfrm>
          <a:prstGeom prst="rect">
            <a:avLst/>
          </a:prstGeom>
        </p:spPr>
        <p:txBody>
          <a:bodyPr wrap="square">
            <a:spAutoFit/>
          </a:bodyPr>
          <a:lstStyle/>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New benefits added – coverage for legal assistance related to:</a:t>
            </a:r>
          </a:p>
          <a:p>
            <a:pPr marL="742950" lvl="1" indent="-285750">
              <a:spcAft>
                <a:spcPts val="600"/>
              </a:spcAft>
              <a:buClr>
                <a:schemeClr val="accent1"/>
              </a:buClr>
              <a:buFont typeface="Arial" panose="020B0604020202020204" pitchFamily="34" charset="0"/>
              <a:buChar char="•"/>
            </a:pPr>
            <a:r>
              <a:rPr lang="en-US" sz="2000" dirty="0" smtClean="0">
                <a:solidFill>
                  <a:srgbClr val="000000"/>
                </a:solidFill>
              </a:rPr>
              <a:t>Tax planning, preparation and audits </a:t>
            </a:r>
          </a:p>
          <a:p>
            <a:pPr marL="742950" lvl="1" indent="-285750">
              <a:spcAft>
                <a:spcPts val="600"/>
              </a:spcAft>
              <a:buClr>
                <a:schemeClr val="accent1"/>
              </a:buClr>
              <a:buFont typeface="Arial" panose="020B0604020202020204" pitchFamily="34" charset="0"/>
              <a:buChar char="•"/>
            </a:pPr>
            <a:r>
              <a:rPr lang="en-US" sz="2000" dirty="0" smtClean="0">
                <a:solidFill>
                  <a:srgbClr val="000000"/>
                </a:solidFill>
              </a:rPr>
              <a:t>Administrative hearings (e.g., educational, building/zoning, Social Security/veterans/Medicare benefits</a:t>
            </a:r>
            <a:r>
              <a:rPr lang="en-US" sz="2000" dirty="0">
                <a:solidFill>
                  <a:srgbClr val="000000"/>
                </a:solidFill>
              </a:rPr>
              <a:t>)</a:t>
            </a:r>
            <a:endParaRPr lang="en-US" sz="2000" dirty="0" smtClean="0">
              <a:solidFill>
                <a:srgbClr val="000000"/>
              </a:solidFill>
            </a:endParaRPr>
          </a:p>
          <a:p>
            <a:pPr marL="742950" lvl="1" indent="-285750">
              <a:spcAft>
                <a:spcPts val="600"/>
              </a:spcAft>
              <a:buClr>
                <a:schemeClr val="accent1"/>
              </a:buClr>
              <a:buFont typeface="Arial" panose="020B0604020202020204" pitchFamily="34" charset="0"/>
              <a:buChar char="•"/>
            </a:pPr>
            <a:r>
              <a:rPr lang="en-US" sz="2000" dirty="0" smtClean="0">
                <a:solidFill>
                  <a:srgbClr val="000000"/>
                </a:solidFill>
              </a:rPr>
              <a:t>Domestic violence protective orders</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New live chat feature on website</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3.9% rate increase </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Open for enrollment</a:t>
            </a:r>
          </a:p>
          <a:p>
            <a:pPr>
              <a:buClr>
                <a:schemeClr val="accent1"/>
              </a:buClr>
            </a:pPr>
            <a:endParaRPr lang="en-US" sz="2400" dirty="0" smtClean="0">
              <a:solidFill>
                <a:srgbClr val="000000"/>
              </a:solidFill>
            </a:endParaRPr>
          </a:p>
          <a:p>
            <a:pPr>
              <a:buClr>
                <a:schemeClr val="accent1"/>
              </a:buClr>
            </a:pPr>
            <a:endParaRPr lang="en-US" sz="2000" dirty="0">
              <a:solidFill>
                <a:srgbClr val="000000"/>
              </a:solidFill>
            </a:endParaRPr>
          </a:p>
          <a:p>
            <a:pPr marL="285750" indent="-285750">
              <a:buClr>
                <a:schemeClr val="accent1"/>
              </a:buClr>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654680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31322" y="803696"/>
            <a:ext cx="8184152" cy="454292"/>
          </a:xfrm>
        </p:spPr>
        <p:txBody>
          <a:bodyPr vert="horz" lIns="0" tIns="0" rIns="0" bIns="0" rtlCol="0">
            <a:spAutoFit/>
          </a:bodyPr>
          <a:lstStyle/>
          <a:p>
            <a:r>
              <a:rPr lang="en-US" sz="3600" dirty="0" smtClean="0">
                <a:solidFill>
                  <a:srgbClr val="003066"/>
                </a:solidFill>
              </a:rPr>
              <a:t>Health Care FSA </a:t>
            </a:r>
            <a:r>
              <a:rPr lang="en-US" sz="3600" dirty="0">
                <a:solidFill>
                  <a:srgbClr val="003066"/>
                </a:solidFill>
              </a:rPr>
              <a:t>Reminder</a:t>
            </a:r>
          </a:p>
        </p:txBody>
      </p:sp>
      <p:sp>
        <p:nvSpPr>
          <p:cNvPr id="1025" name="Rectangle 1"/>
          <p:cNvSpPr>
            <a:spLocks noChangeArrowheads="1"/>
          </p:cNvSpPr>
          <p:nvPr/>
        </p:nvSpPr>
        <p:spPr bwMode="auto">
          <a:xfrm>
            <a:off x="370940" y="1589642"/>
            <a:ext cx="8229600" cy="2981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1" hangingPunct="1">
              <a:lnSpc>
                <a:spcPct val="82000"/>
              </a:lnSpc>
              <a:spcBef>
                <a:spcPts val="1200"/>
              </a:spcBef>
              <a:buClr>
                <a:srgbClr val="2D6CC0"/>
              </a:buClr>
              <a:buSzPct val="100000"/>
              <a:defRPr/>
            </a:pPr>
            <a:r>
              <a:rPr lang="en-US" sz="2400" dirty="0">
                <a:solidFill>
                  <a:srgbClr val="2D6CC0"/>
                </a:solidFill>
                <a:ea typeface="Times New Roman" pitchFamily="18" charset="0"/>
                <a:cs typeface="Times New Roman" pitchFamily="18" charset="0"/>
              </a:rPr>
              <a:t>The Health FSA maximum contribution amount is $</a:t>
            </a:r>
            <a:r>
              <a:rPr lang="en-US" sz="2400" dirty="0" smtClean="0">
                <a:solidFill>
                  <a:srgbClr val="2D6CC0"/>
                </a:solidFill>
                <a:ea typeface="Times New Roman" pitchFamily="18" charset="0"/>
                <a:cs typeface="Times New Roman" pitchFamily="18" charset="0"/>
              </a:rPr>
              <a:t>2,550</a:t>
            </a:r>
            <a:endParaRPr lang="en-US" sz="2400" dirty="0" smtClean="0">
              <a:solidFill>
                <a:srgbClr val="000000"/>
              </a:solidFill>
              <a:latin typeface="Arial"/>
              <a:cs typeface="Arial"/>
            </a:endParaRP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smtClean="0">
                <a:solidFill>
                  <a:srgbClr val="000000"/>
                </a:solidFill>
                <a:latin typeface="Arial"/>
                <a:cs typeface="Arial"/>
              </a:rPr>
              <a:t>You </a:t>
            </a:r>
            <a:r>
              <a:rPr lang="en-US" sz="2400" dirty="0">
                <a:solidFill>
                  <a:srgbClr val="000000"/>
                </a:solidFill>
                <a:latin typeface="Arial"/>
                <a:cs typeface="Arial"/>
              </a:rPr>
              <a:t>must re-enroll if you want to participate in 2017</a:t>
            </a: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smtClean="0">
                <a:solidFill>
                  <a:srgbClr val="000000"/>
                </a:solidFill>
                <a:latin typeface="Arial"/>
                <a:cs typeface="Arial"/>
              </a:rPr>
              <a:t>You must contribute a minimum of $180 per year</a:t>
            </a:r>
          </a:p>
          <a:p>
            <a:pPr marL="457200" lvl="0" indent="-457200" algn="just" defTabSz="914400" eaLnBrk="1" hangingPunct="1">
              <a:lnSpc>
                <a:spcPct val="82000"/>
              </a:lnSpc>
              <a:spcBef>
                <a:spcPts val="1200"/>
              </a:spcBef>
              <a:buClr>
                <a:srgbClr val="2D6CC0"/>
              </a:buClr>
              <a:buSzPct val="100000"/>
              <a:buFont typeface="Arial" panose="020B0604020202020204" pitchFamily="34" charset="0"/>
              <a:buChar char="&lt;"/>
              <a:defRPr/>
            </a:pPr>
            <a:r>
              <a:rPr lang="en-US" sz="2400" dirty="0" smtClean="0">
                <a:solidFill>
                  <a:srgbClr val="2D6CC0"/>
                </a:solidFill>
                <a:latin typeface="Arial"/>
                <a:cs typeface="Arial"/>
              </a:rPr>
              <a:t>If you enroll in the UC Health Savings Plan, you cannot enroll in the Health FSA</a:t>
            </a:r>
          </a:p>
          <a:p>
            <a:pPr marL="457200" lvl="0" indent="-457200" algn="just" defTabSz="914400" eaLnBrk="1" hangingPunct="1">
              <a:lnSpc>
                <a:spcPct val="82000"/>
              </a:lnSpc>
              <a:spcBef>
                <a:spcPts val="1200"/>
              </a:spcBef>
              <a:buClr>
                <a:srgbClr val="2D6CC0"/>
              </a:buClr>
              <a:buSzPct val="100000"/>
              <a:buFont typeface="Arial" panose="020B0604020202020204" pitchFamily="34" charset="0"/>
              <a:buChar char="&lt;"/>
              <a:defRPr/>
            </a:pPr>
            <a:endParaRPr lang="en-US" sz="2400" dirty="0" smtClean="0">
              <a:solidFill>
                <a:srgbClr val="2D6CC0"/>
              </a:solidFill>
              <a:latin typeface="Arial"/>
              <a:cs typeface="Arial"/>
            </a:endParaRPr>
          </a:p>
          <a:p>
            <a:pPr marL="457200" lvl="0" indent="-457200" algn="just" defTabSz="914400" eaLnBrk="1" hangingPunct="1">
              <a:lnSpc>
                <a:spcPct val="82000"/>
              </a:lnSpc>
              <a:spcBef>
                <a:spcPts val="1200"/>
              </a:spcBef>
              <a:buClr>
                <a:srgbClr val="2D6CC0"/>
              </a:buClr>
              <a:buSzPct val="100000"/>
              <a:buFont typeface="Arial" panose="020B0604020202020204" pitchFamily="34" charset="0"/>
              <a:buChar char="&lt;"/>
              <a:defRPr/>
            </a:pPr>
            <a:endParaRPr lang="en-US" sz="2400" dirty="0">
              <a:solidFill>
                <a:srgbClr val="2D6CC0"/>
              </a:solidFill>
              <a:latin typeface="Arial"/>
              <a:cs typeface="Arial"/>
            </a:endParaRPr>
          </a:p>
        </p:txBody>
      </p:sp>
      <p:sp>
        <p:nvSpPr>
          <p:cNvPr id="3" name="Rectangle 2"/>
          <p:cNvSpPr/>
          <p:nvPr/>
        </p:nvSpPr>
        <p:spPr>
          <a:xfrm>
            <a:off x="457201" y="1554684"/>
            <a:ext cx="8229600" cy="461665"/>
          </a:xfrm>
          <a:prstGeom prst="rect">
            <a:avLst/>
          </a:prstGeom>
          <a:noFill/>
          <a:ln>
            <a:noFill/>
          </a:ln>
        </p:spPr>
        <p:txBody>
          <a:bodyPr wrap="square">
            <a:spAutoFit/>
          </a:bodyPr>
          <a:lstStyle/>
          <a:p>
            <a:pPr lvl="0" algn="ctr" defTabSz="914400" eaLnBrk="0" fontAlgn="base" hangingPunct="0">
              <a:spcBef>
                <a:spcPct val="0"/>
              </a:spcBef>
            </a:pPr>
            <a:endParaRPr lang="en-US" sz="2400" dirty="0" smtClean="0">
              <a:solidFill>
                <a:srgbClr val="2D6CC0"/>
              </a:solidFill>
              <a:ea typeface="Times New Roman" pitchFamily="18" charset="0"/>
              <a:cs typeface="Times New Roman" pitchFamily="18" charset="0"/>
            </a:endParaRPr>
          </a:p>
        </p:txBody>
      </p:sp>
    </p:spTree>
    <p:extLst>
      <p:ext uri="{BB962C8B-B14F-4D97-AF65-F5344CB8AC3E}">
        <p14:creationId xmlns:p14="http://schemas.microsoft.com/office/powerpoint/2010/main" val="1804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31321" y="798115"/>
            <a:ext cx="7685501" cy="454292"/>
          </a:xfrm>
        </p:spPr>
        <p:txBody>
          <a:bodyPr vert="horz" wrap="square" lIns="0" tIns="0" rIns="0" bIns="0" rtlCol="0">
            <a:spAutoFit/>
          </a:bodyPr>
          <a:lstStyle/>
          <a:p>
            <a:r>
              <a:rPr lang="en-US" sz="3600" dirty="0">
                <a:solidFill>
                  <a:srgbClr val="003066"/>
                </a:solidFill>
              </a:rPr>
              <a:t>Health FSA - carryover reminder</a:t>
            </a:r>
          </a:p>
        </p:txBody>
      </p:sp>
      <p:sp>
        <p:nvSpPr>
          <p:cNvPr id="41985" name="Rectangle 1"/>
          <p:cNvSpPr>
            <a:spLocks noChangeArrowheads="1"/>
          </p:cNvSpPr>
          <p:nvPr/>
        </p:nvSpPr>
        <p:spPr bwMode="auto">
          <a:xfrm>
            <a:off x="363169" y="1620160"/>
            <a:ext cx="3261361" cy="31762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You may carry over up to $500 of unused Health FSA funds into the next plan year </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Carryover balance is determined after the April 15 run-out period (early May of the following plan year</a:t>
            </a:r>
            <a:r>
              <a:rPr lang="en-US" sz="2000" dirty="0" smtClean="0">
                <a:solidFill>
                  <a:srgbClr val="000000"/>
                </a:solidFill>
                <a:latin typeface="Arial"/>
                <a:cs typeface="Arial"/>
              </a:rPr>
              <a:t>)  </a:t>
            </a:r>
            <a:endParaRPr lang="en-US" sz="2000" dirty="0">
              <a:solidFill>
                <a:srgbClr val="000000"/>
              </a:solidFill>
              <a:latin typeface="Arial"/>
              <a:cs typeface="Arial"/>
            </a:endParaRP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Unused funds greater than $500 are forfeited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544" y="1981667"/>
            <a:ext cx="4732256" cy="3100723"/>
          </a:xfrm>
          <a:prstGeom prst="rect">
            <a:avLst/>
          </a:prstGeom>
          <a:noFill/>
          <a:ln w="6350">
            <a:solidFill>
              <a:srgbClr val="2D6CC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962400" y="1599638"/>
            <a:ext cx="4724400" cy="369332"/>
          </a:xfrm>
          <a:prstGeom prst="rect">
            <a:avLst/>
          </a:prstGeom>
          <a:noFill/>
        </p:spPr>
        <p:txBody>
          <a:bodyPr wrap="square" rtlCol="0">
            <a:spAutoFit/>
          </a:bodyPr>
          <a:lstStyle/>
          <a:p>
            <a:pPr algn="ctr"/>
            <a:r>
              <a:rPr lang="en-US" b="1" dirty="0" smtClean="0">
                <a:solidFill>
                  <a:srgbClr val="0070C0"/>
                </a:solidFill>
              </a:rPr>
              <a:t>FSA Forfeitures – $ lost </a:t>
            </a:r>
            <a:endParaRPr lang="en-US" b="1" dirty="0">
              <a:solidFill>
                <a:srgbClr val="0070C0"/>
              </a:solidFill>
            </a:endParaRPr>
          </a:p>
        </p:txBody>
      </p:sp>
    </p:spTree>
    <p:extLst>
      <p:ext uri="{BB962C8B-B14F-4D97-AF65-F5344CB8AC3E}">
        <p14:creationId xmlns:p14="http://schemas.microsoft.com/office/powerpoint/2010/main" val="479762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22696" y="812322"/>
            <a:ext cx="8524074" cy="454292"/>
          </a:xfrm>
        </p:spPr>
        <p:txBody>
          <a:bodyPr vert="horz" wrap="square" lIns="0" tIns="0" rIns="0" bIns="0" rtlCol="0">
            <a:spAutoFit/>
          </a:bodyPr>
          <a:lstStyle/>
          <a:p>
            <a:r>
              <a:rPr lang="en-US" sz="3600" dirty="0" smtClean="0">
                <a:solidFill>
                  <a:srgbClr val="003066"/>
                </a:solidFill>
              </a:rPr>
              <a:t>Health FSA: effective 2017 Plan Year </a:t>
            </a:r>
            <a:endParaRPr lang="en-US" sz="3600" dirty="0">
              <a:solidFill>
                <a:srgbClr val="003066"/>
              </a:solidFill>
            </a:endParaRPr>
          </a:p>
        </p:txBody>
      </p:sp>
      <p:sp>
        <p:nvSpPr>
          <p:cNvPr id="1025" name="Rectangle 1"/>
          <p:cNvSpPr>
            <a:spLocks noChangeArrowheads="1"/>
          </p:cNvSpPr>
          <p:nvPr/>
        </p:nvSpPr>
        <p:spPr bwMode="auto">
          <a:xfrm>
            <a:off x="382015" y="2116929"/>
            <a:ext cx="8304785" cy="2217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You must have a minimum of $25 in your account to be able to carry over remaining funds into the next plan </a:t>
            </a:r>
            <a:r>
              <a:rPr lang="en-US" sz="2400" dirty="0" smtClean="0">
                <a:solidFill>
                  <a:srgbClr val="000000"/>
                </a:solidFill>
                <a:latin typeface="Arial"/>
                <a:cs typeface="Arial"/>
              </a:rPr>
              <a:t>year </a:t>
            </a:r>
            <a:endParaRPr lang="en-US" sz="2400" dirty="0">
              <a:solidFill>
                <a:srgbClr val="000000"/>
              </a:solidFill>
              <a:latin typeface="Arial"/>
              <a:cs typeface="Arial"/>
            </a:endParaRP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Remaining funds under $25 are </a:t>
            </a:r>
            <a:r>
              <a:rPr lang="en-US" sz="2400" dirty="0" smtClean="0">
                <a:solidFill>
                  <a:srgbClr val="000000"/>
                </a:solidFill>
                <a:latin typeface="Arial"/>
                <a:cs typeface="Arial"/>
              </a:rPr>
              <a:t>forfeited</a:t>
            </a:r>
            <a:endParaRPr lang="en-US" sz="2400" dirty="0">
              <a:solidFill>
                <a:srgbClr val="000000"/>
              </a:solidFill>
              <a:latin typeface="Arial"/>
              <a:cs typeface="Arial"/>
            </a:endParaRP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Remaining funds </a:t>
            </a:r>
            <a:r>
              <a:rPr lang="en-US" sz="2400" i="1" dirty="0">
                <a:solidFill>
                  <a:srgbClr val="2D6CC0"/>
                </a:solidFill>
                <a:latin typeface="Arial"/>
                <a:cs typeface="Arial"/>
              </a:rPr>
              <a:t>will only be carried over for one plan </a:t>
            </a:r>
            <a:r>
              <a:rPr lang="en-US" sz="2400" i="1" dirty="0" smtClean="0">
                <a:solidFill>
                  <a:srgbClr val="2D6CC0"/>
                </a:solidFill>
                <a:latin typeface="Arial"/>
                <a:cs typeface="Arial"/>
              </a:rPr>
              <a:t>year</a:t>
            </a:r>
            <a:r>
              <a:rPr lang="en-US" sz="2400" dirty="0" smtClean="0">
                <a:solidFill>
                  <a:srgbClr val="000000"/>
                </a:solidFill>
                <a:latin typeface="Arial"/>
                <a:cs typeface="Arial"/>
              </a:rPr>
              <a:t> </a:t>
            </a:r>
            <a:endParaRPr lang="en-US" sz="2400" dirty="0">
              <a:solidFill>
                <a:srgbClr val="000000"/>
              </a:solidFill>
              <a:latin typeface="Arial"/>
              <a:cs typeface="Arial"/>
            </a:endParaRPr>
          </a:p>
        </p:txBody>
      </p:sp>
      <p:sp>
        <p:nvSpPr>
          <p:cNvPr id="3" name="Rectangle 2"/>
          <p:cNvSpPr/>
          <p:nvPr/>
        </p:nvSpPr>
        <p:spPr>
          <a:xfrm>
            <a:off x="380999" y="1561385"/>
            <a:ext cx="7315201" cy="461665"/>
          </a:xfrm>
          <a:prstGeom prst="rect">
            <a:avLst/>
          </a:prstGeom>
          <a:noFill/>
          <a:ln>
            <a:noFill/>
          </a:ln>
        </p:spPr>
        <p:txBody>
          <a:bodyPr wrap="square">
            <a:spAutoFit/>
          </a:bodyPr>
          <a:lstStyle/>
          <a:p>
            <a:pPr lvl="0" defTabSz="914400" eaLnBrk="0" fontAlgn="base" hangingPunct="0">
              <a:spcBef>
                <a:spcPct val="0"/>
              </a:spcBef>
            </a:pPr>
            <a:r>
              <a:rPr lang="en-US" sz="2400" dirty="0" smtClean="0">
                <a:solidFill>
                  <a:srgbClr val="2D6CC0"/>
                </a:solidFill>
                <a:ea typeface="Times New Roman" pitchFamily="18" charset="0"/>
                <a:cs typeface="Times New Roman" pitchFamily="18" charset="0"/>
              </a:rPr>
              <a:t>If you </a:t>
            </a:r>
            <a:r>
              <a:rPr lang="en-US" sz="2400" i="1" dirty="0" smtClean="0">
                <a:solidFill>
                  <a:srgbClr val="2D6CC0"/>
                </a:solidFill>
                <a:ea typeface="Times New Roman" pitchFamily="18" charset="0"/>
                <a:cs typeface="Times New Roman" pitchFamily="18" charset="0"/>
              </a:rPr>
              <a:t>do not re-enroll </a:t>
            </a:r>
            <a:r>
              <a:rPr lang="en-US" sz="2400" dirty="0" smtClean="0">
                <a:solidFill>
                  <a:srgbClr val="2D6CC0"/>
                </a:solidFill>
                <a:ea typeface="Times New Roman" pitchFamily="18" charset="0"/>
                <a:cs typeface="Times New Roman" pitchFamily="18" charset="0"/>
              </a:rPr>
              <a:t>in the Health FSA for 2017: </a:t>
            </a:r>
            <a:endParaRPr lang="en-US" sz="2400" dirty="0">
              <a:solidFill>
                <a:srgbClr val="2D6CC0"/>
              </a:solidFill>
              <a:ea typeface="Times New Roman" pitchFamily="18" charset="0"/>
              <a:cs typeface="Times New Roman" pitchFamily="18" charset="0"/>
            </a:endParaRPr>
          </a:p>
        </p:txBody>
      </p:sp>
    </p:spTree>
    <p:extLst>
      <p:ext uri="{BB962C8B-B14F-4D97-AF65-F5344CB8AC3E}">
        <p14:creationId xmlns:p14="http://schemas.microsoft.com/office/powerpoint/2010/main" val="45651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27115" y="802280"/>
            <a:ext cx="7726285" cy="908582"/>
          </a:xfrm>
          <a:noFill/>
          <a:ln>
            <a:noFill/>
          </a:ln>
        </p:spPr>
        <p:txBody>
          <a:bodyPr/>
          <a:lstStyle/>
          <a:p>
            <a:r>
              <a:rPr lang="en-US" sz="3600" dirty="0" smtClean="0">
                <a:solidFill>
                  <a:srgbClr val="003066"/>
                </a:solidFill>
              </a:rPr>
              <a:t>Dependent Care FSA Reminder</a:t>
            </a:r>
            <a:endParaRPr lang="en-US" sz="3600" dirty="0">
              <a:solidFill>
                <a:srgbClr val="003066"/>
              </a:solidFill>
            </a:endParaRPr>
          </a:p>
        </p:txBody>
      </p:sp>
      <p:sp>
        <p:nvSpPr>
          <p:cNvPr id="1025" name="Rectangle 1"/>
          <p:cNvSpPr>
            <a:spLocks noChangeArrowheads="1"/>
          </p:cNvSpPr>
          <p:nvPr/>
        </p:nvSpPr>
        <p:spPr bwMode="auto">
          <a:xfrm>
            <a:off x="381000" y="1633270"/>
            <a:ext cx="8134065" cy="3130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Unlike Health FSA, no change to grace period extension (no carry-over feature)</a:t>
            </a: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Must re-enroll if you want to participate in 2017</a:t>
            </a: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Minimum contribution of $180 per year</a:t>
            </a: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Maximum contribution of $5,000 per year ($2,500 if married filing a separate tax return)</a:t>
            </a:r>
          </a:p>
          <a:p>
            <a:pPr marL="457200" marR="0" lvl="0" indent="-457200" algn="just" defTabSz="914400" eaLnBrk="1" latinLnBrk="0" hangingPunct="1">
              <a:lnSpc>
                <a:spcPct val="82000"/>
              </a:lnSpc>
              <a:spcBef>
                <a:spcPts val="1200"/>
              </a:spcBef>
              <a:buClr>
                <a:srgbClr val="2D6CC0"/>
              </a:buClr>
              <a:buSzPct val="100000"/>
              <a:buFont typeface="Arial" panose="020B0604020202020204" pitchFamily="34" charset="0"/>
              <a:buChar char="&lt;"/>
              <a:tabLst/>
              <a:defRPr/>
            </a:pPr>
            <a:r>
              <a:rPr lang="en-US" sz="2400" dirty="0">
                <a:solidFill>
                  <a:srgbClr val="000000"/>
                </a:solidFill>
                <a:latin typeface="Arial"/>
                <a:cs typeface="Arial"/>
              </a:rPr>
              <a:t>Last day to submit claims is April 15, 2017 for the 2016 plan year</a:t>
            </a:r>
          </a:p>
        </p:txBody>
      </p:sp>
    </p:spTree>
    <p:extLst>
      <p:ext uri="{BB962C8B-B14F-4D97-AF65-F5344CB8AC3E}">
        <p14:creationId xmlns:p14="http://schemas.microsoft.com/office/powerpoint/2010/main" val="458184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4880" y="904078"/>
            <a:ext cx="7241320" cy="454292"/>
          </a:xfrm>
        </p:spPr>
        <p:txBody>
          <a:bodyPr/>
          <a:lstStyle/>
          <a:p>
            <a:pPr algn="ctr"/>
            <a:r>
              <a:rPr lang="en-US" sz="3600" dirty="0">
                <a:solidFill>
                  <a:srgbClr val="003066"/>
                </a:solidFill>
              </a:rPr>
              <a:t>Open Enrollment Events</a:t>
            </a:r>
          </a:p>
        </p:txBody>
      </p:sp>
      <p:sp>
        <p:nvSpPr>
          <p:cNvPr id="4" name="Content Placeholder 3"/>
          <p:cNvSpPr>
            <a:spLocks noGrp="1"/>
          </p:cNvSpPr>
          <p:nvPr>
            <p:ph sz="quarter" idx="20"/>
          </p:nvPr>
        </p:nvSpPr>
        <p:spPr>
          <a:xfrm>
            <a:off x="152400" y="1890931"/>
            <a:ext cx="8839200" cy="4724400"/>
          </a:xfrm>
        </p:spPr>
        <p:txBody>
          <a:bodyPr/>
          <a:lstStyle/>
          <a:p>
            <a:r>
              <a:rPr lang="en-US" dirty="0" smtClean="0">
                <a:solidFill>
                  <a:srgbClr val="0070C0"/>
                </a:solidFill>
              </a:rPr>
              <a:t>Open Enrollment Workshops </a:t>
            </a:r>
          </a:p>
          <a:p>
            <a:r>
              <a:rPr lang="en-US" dirty="0" smtClean="0">
                <a:solidFill>
                  <a:schemeClr val="accent4">
                    <a:lumMod val="85000"/>
                    <a:lumOff val="15000"/>
                  </a:schemeClr>
                </a:solidFill>
              </a:rPr>
              <a:t>November 1, 2016 / Noon – 1:00 p.m.</a:t>
            </a:r>
          </a:p>
          <a:p>
            <a:r>
              <a:rPr lang="en-US" dirty="0" smtClean="0">
                <a:solidFill>
                  <a:schemeClr val="accent4">
                    <a:lumMod val="85000"/>
                    <a:lumOff val="15000"/>
                  </a:schemeClr>
                </a:solidFill>
              </a:rPr>
              <a:t>Winston Chung Hall / Rooms 205/206</a:t>
            </a:r>
          </a:p>
          <a:p>
            <a:endParaRPr lang="en-US" dirty="0"/>
          </a:p>
          <a:p>
            <a:r>
              <a:rPr lang="en-US" dirty="0">
                <a:solidFill>
                  <a:schemeClr val="accent4">
                    <a:lumMod val="85000"/>
                    <a:lumOff val="15000"/>
                  </a:schemeClr>
                </a:solidFill>
              </a:rPr>
              <a:t>November</a:t>
            </a:r>
            <a:r>
              <a:rPr lang="en-US" dirty="0" smtClean="0">
                <a:solidFill>
                  <a:schemeClr val="accent4">
                    <a:lumMod val="85000"/>
                    <a:lumOff val="15000"/>
                  </a:schemeClr>
                </a:solidFill>
              </a:rPr>
              <a:t> 7, 2016 / Noon – 1:00 p.m.</a:t>
            </a:r>
          </a:p>
          <a:p>
            <a:r>
              <a:rPr lang="en-US" dirty="0" smtClean="0">
                <a:solidFill>
                  <a:schemeClr val="accent4">
                    <a:lumMod val="85000"/>
                    <a:lumOff val="15000"/>
                  </a:schemeClr>
                </a:solidFill>
              </a:rPr>
              <a:t>Human Resources Training Room, University Village, Suite 208</a:t>
            </a:r>
          </a:p>
          <a:p>
            <a:endParaRPr lang="en-US" dirty="0"/>
          </a:p>
          <a:p>
            <a:r>
              <a:rPr lang="en-US" dirty="0" smtClean="0">
                <a:solidFill>
                  <a:srgbClr val="0070C0"/>
                </a:solidFill>
              </a:rPr>
              <a:t>Benefits Fair</a:t>
            </a:r>
          </a:p>
          <a:p>
            <a:r>
              <a:rPr lang="en-US" dirty="0" smtClean="0">
                <a:solidFill>
                  <a:schemeClr val="accent4">
                    <a:lumMod val="85000"/>
                    <a:lumOff val="15000"/>
                  </a:schemeClr>
                </a:solidFill>
              </a:rPr>
              <a:t>November 14, 2016 / 10:00 a.m. – 1:00 p.m.</a:t>
            </a:r>
          </a:p>
          <a:p>
            <a:r>
              <a:rPr lang="en-US" dirty="0" smtClean="0">
                <a:solidFill>
                  <a:schemeClr val="accent4">
                    <a:lumMod val="85000"/>
                    <a:lumOff val="15000"/>
                  </a:schemeClr>
                </a:solidFill>
              </a:rPr>
              <a:t>HUB 302 North</a:t>
            </a:r>
          </a:p>
          <a:p>
            <a:endParaRPr lang="en-US" dirty="0">
              <a:solidFill>
                <a:schemeClr val="accent4">
                  <a:lumMod val="85000"/>
                  <a:lumOff val="15000"/>
                </a:schemeClr>
              </a:solidFill>
            </a:endParaRPr>
          </a:p>
          <a:p>
            <a:r>
              <a:rPr lang="en-US" dirty="0">
                <a:solidFill>
                  <a:srgbClr val="0070C0"/>
                </a:solidFill>
              </a:rPr>
              <a:t>Open Enrollment Walk-In Help Desk</a:t>
            </a:r>
          </a:p>
          <a:p>
            <a:r>
              <a:rPr lang="en-US" dirty="0" smtClean="0">
                <a:solidFill>
                  <a:schemeClr val="accent4">
                    <a:lumMod val="85000"/>
                    <a:lumOff val="15000"/>
                  </a:schemeClr>
                </a:solidFill>
              </a:rPr>
              <a:t>November 21 &amp; 22 / 8:00 a.m. – 5:00 p.m.</a:t>
            </a:r>
          </a:p>
          <a:p>
            <a:r>
              <a:rPr lang="en-US" dirty="0" smtClean="0">
                <a:solidFill>
                  <a:schemeClr val="accent4">
                    <a:lumMod val="85000"/>
                    <a:lumOff val="15000"/>
                  </a:schemeClr>
                </a:solidFill>
              </a:rPr>
              <a:t>Human Resources Office, University Village, Suite 208</a:t>
            </a:r>
            <a:endParaRPr lang="en-US" dirty="0">
              <a:solidFill>
                <a:schemeClr val="accent4">
                  <a:lumMod val="85000"/>
                  <a:lumOff val="15000"/>
                </a:schemeClr>
              </a:solidFill>
            </a:endParaRPr>
          </a:p>
        </p:txBody>
      </p:sp>
    </p:spTree>
    <p:extLst>
      <p:ext uri="{BB962C8B-B14F-4D97-AF65-F5344CB8AC3E}">
        <p14:creationId xmlns:p14="http://schemas.microsoft.com/office/powerpoint/2010/main" val="3011727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904078"/>
            <a:ext cx="8839200" cy="504754"/>
          </a:xfrm>
        </p:spPr>
        <p:txBody>
          <a:bodyPr/>
          <a:lstStyle/>
          <a:p>
            <a:pPr algn="ctr"/>
            <a:r>
              <a:rPr lang="en-US" dirty="0" smtClean="0">
                <a:solidFill>
                  <a:srgbClr val="003066"/>
                </a:solidFill>
              </a:rPr>
              <a:t>Benefits Office Contacts</a:t>
            </a:r>
            <a:endParaRPr lang="en-US" dirty="0">
              <a:solidFill>
                <a:srgbClr val="003066"/>
              </a:solidFill>
            </a:endParaRPr>
          </a:p>
        </p:txBody>
      </p:sp>
      <p:sp>
        <p:nvSpPr>
          <p:cNvPr id="4" name="Content Placeholder 3"/>
          <p:cNvSpPr>
            <a:spLocks noGrp="1"/>
          </p:cNvSpPr>
          <p:nvPr>
            <p:ph sz="quarter" idx="20"/>
          </p:nvPr>
        </p:nvSpPr>
        <p:spPr>
          <a:xfrm>
            <a:off x="304800" y="1981201"/>
            <a:ext cx="8534400" cy="3506768"/>
          </a:xfrm>
        </p:spPr>
        <p:txBody>
          <a:bodyPr/>
          <a:lstStyle/>
          <a:p>
            <a:pPr marL="228600" lvl="0" indent="-228600">
              <a:lnSpc>
                <a:spcPct val="150000"/>
              </a:lnSpc>
              <a:buClr>
                <a:srgbClr val="330066"/>
              </a:buClr>
            </a:pPr>
            <a:r>
              <a:rPr lang="en-US" b="1" dirty="0" smtClean="0">
                <a:solidFill>
                  <a:srgbClr val="003066"/>
                </a:solidFill>
              </a:rPr>
              <a:t>Marsha Marion-Watson, </a:t>
            </a:r>
            <a:r>
              <a:rPr lang="en-US" i="1" dirty="0">
                <a:solidFill>
                  <a:srgbClr val="000000"/>
                </a:solidFill>
              </a:rPr>
              <a:t>Interim Benefits Manager</a:t>
            </a:r>
          </a:p>
          <a:p>
            <a:pPr marL="228600" lvl="0" indent="-228600">
              <a:lnSpc>
                <a:spcPct val="150000"/>
              </a:lnSpc>
              <a:buClr>
                <a:srgbClr val="330066"/>
              </a:buClr>
            </a:pPr>
            <a:r>
              <a:rPr lang="en-US" b="1" dirty="0" smtClean="0">
                <a:solidFill>
                  <a:srgbClr val="003066"/>
                </a:solidFill>
              </a:rPr>
              <a:t>Tina </a:t>
            </a:r>
            <a:r>
              <a:rPr lang="en-US" b="1" dirty="0">
                <a:solidFill>
                  <a:srgbClr val="003066"/>
                </a:solidFill>
              </a:rPr>
              <a:t>Rodriguez</a:t>
            </a:r>
            <a:r>
              <a:rPr lang="en-US" dirty="0">
                <a:solidFill>
                  <a:srgbClr val="000000"/>
                </a:solidFill>
              </a:rPr>
              <a:t>, </a:t>
            </a:r>
            <a:r>
              <a:rPr lang="en-US" i="1" dirty="0">
                <a:solidFill>
                  <a:srgbClr val="000000"/>
                </a:solidFill>
              </a:rPr>
              <a:t>Benefits </a:t>
            </a:r>
            <a:r>
              <a:rPr lang="en-US" i="1" dirty="0" smtClean="0">
                <a:solidFill>
                  <a:srgbClr val="000000"/>
                </a:solidFill>
              </a:rPr>
              <a:t>Lead</a:t>
            </a:r>
          </a:p>
          <a:p>
            <a:pPr marL="228600" lvl="0" indent="-228600">
              <a:lnSpc>
                <a:spcPct val="150000"/>
              </a:lnSpc>
              <a:buClr>
                <a:srgbClr val="330066"/>
              </a:buClr>
            </a:pPr>
            <a:r>
              <a:rPr lang="en-US" b="1" dirty="0" smtClean="0">
                <a:solidFill>
                  <a:srgbClr val="003066"/>
                </a:solidFill>
              </a:rPr>
              <a:t>Veronica </a:t>
            </a:r>
            <a:r>
              <a:rPr lang="en-US" b="1" dirty="0">
                <a:solidFill>
                  <a:srgbClr val="003066"/>
                </a:solidFill>
              </a:rPr>
              <a:t>Luna</a:t>
            </a:r>
            <a:r>
              <a:rPr lang="en-US" dirty="0"/>
              <a:t>, </a:t>
            </a:r>
            <a:r>
              <a:rPr lang="en-US" i="1" dirty="0">
                <a:solidFill>
                  <a:schemeClr val="tx1"/>
                </a:solidFill>
              </a:rPr>
              <a:t>Health Care Facilitator</a:t>
            </a:r>
          </a:p>
          <a:p>
            <a:pPr marL="228600" lvl="0" indent="-228600">
              <a:spcBef>
                <a:spcPts val="1200"/>
              </a:spcBef>
            </a:pPr>
            <a:r>
              <a:rPr lang="en-US" b="1" dirty="0" smtClean="0">
                <a:solidFill>
                  <a:srgbClr val="003066"/>
                </a:solidFill>
              </a:rPr>
              <a:t>Alisha French</a:t>
            </a:r>
            <a:r>
              <a:rPr lang="en-US" dirty="0">
                <a:solidFill>
                  <a:srgbClr val="000000"/>
                </a:solidFill>
              </a:rPr>
              <a:t>, </a:t>
            </a:r>
            <a:r>
              <a:rPr lang="en-US" i="1" dirty="0" smtClean="0">
                <a:solidFill>
                  <a:srgbClr val="000000"/>
                </a:solidFill>
              </a:rPr>
              <a:t>Senior Benefits Analyst</a:t>
            </a:r>
          </a:p>
          <a:p>
            <a:pPr marL="228600" lvl="0" indent="-228600">
              <a:spcBef>
                <a:spcPts val="1200"/>
              </a:spcBef>
            </a:pPr>
            <a:endParaRPr lang="en-US" i="1" dirty="0">
              <a:solidFill>
                <a:srgbClr val="000000"/>
              </a:solidFill>
            </a:endParaRPr>
          </a:p>
          <a:p>
            <a:pPr lvl="0">
              <a:spcBef>
                <a:spcPts val="600"/>
              </a:spcBef>
              <a:spcAft>
                <a:spcPts val="600"/>
              </a:spcAft>
              <a:buClr>
                <a:srgbClr val="2D6CC0"/>
              </a:buClr>
            </a:pPr>
            <a:r>
              <a:rPr lang="en-US" sz="2800" b="1" dirty="0">
                <a:solidFill>
                  <a:srgbClr val="003066"/>
                </a:solidFill>
                <a:effectLst>
                  <a:outerShdw blurRad="38100" dist="38100" dir="2700000" algn="tl">
                    <a:srgbClr val="C0C0C0"/>
                  </a:outerShdw>
                </a:effectLst>
              </a:rPr>
              <a:t>Office Hours / Contact</a:t>
            </a:r>
          </a:p>
          <a:p>
            <a:pPr marL="228600" lvl="0" indent="-228600">
              <a:spcBef>
                <a:spcPts val="600"/>
              </a:spcBef>
            </a:pPr>
            <a:r>
              <a:rPr lang="en-US" dirty="0">
                <a:solidFill>
                  <a:schemeClr val="tx1"/>
                </a:solidFill>
              </a:rPr>
              <a:t>Monday – Friday / 8:00 a.m. – 5:00 p.m.</a:t>
            </a:r>
          </a:p>
          <a:p>
            <a:pPr marL="228600" lvl="0" indent="-228600">
              <a:spcBef>
                <a:spcPts val="600"/>
              </a:spcBef>
            </a:pPr>
            <a:r>
              <a:rPr lang="en-US" dirty="0">
                <a:solidFill>
                  <a:schemeClr val="tx1"/>
                </a:solidFill>
              </a:rPr>
              <a:t>Phone:  (951) 827-4766</a:t>
            </a:r>
          </a:p>
          <a:p>
            <a:pPr marL="228600" lvl="0" indent="-228600">
              <a:spcBef>
                <a:spcPts val="600"/>
              </a:spcBef>
            </a:pPr>
            <a:r>
              <a:rPr lang="en-US" dirty="0">
                <a:solidFill>
                  <a:schemeClr val="tx1"/>
                </a:solidFill>
              </a:rPr>
              <a:t>Email:  </a:t>
            </a:r>
            <a:r>
              <a:rPr lang="en-US" dirty="0">
                <a:hlinkClick r:id="rId2"/>
              </a:rPr>
              <a:t>benefits@ucr.edu</a:t>
            </a:r>
            <a:endParaRPr lang="en-US" dirty="0"/>
          </a:p>
          <a:p>
            <a:pPr marL="228600" lvl="0" indent="-228600">
              <a:spcBef>
                <a:spcPts val="1200"/>
              </a:spcBef>
            </a:pPr>
            <a:endParaRPr lang="en-US" i="1" dirty="0"/>
          </a:p>
        </p:txBody>
      </p:sp>
    </p:spTree>
    <p:extLst>
      <p:ext uri="{BB962C8B-B14F-4D97-AF65-F5344CB8AC3E}">
        <p14:creationId xmlns:p14="http://schemas.microsoft.com/office/powerpoint/2010/main" val="90565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quarter" idx="13"/>
            <p:extLst>
              <p:ext uri="{D42A27DB-BD31-4B8C-83A1-F6EECF244321}">
                <p14:modId xmlns:p14="http://schemas.microsoft.com/office/powerpoint/2010/main" val="3585557251"/>
              </p:ext>
            </p:extLst>
          </p:nvPr>
        </p:nvGraphicFramePr>
        <p:xfrm>
          <a:off x="457200" y="3123163"/>
          <a:ext cx="3779837" cy="2690018"/>
        </p:xfrm>
        <a:graphic>
          <a:graphicData uri="http://schemas.openxmlformats.org/drawingml/2006/table">
            <a:tbl>
              <a:tblPr firstRow="1" firstCol="1" bandRow="1"/>
              <a:tblGrid>
                <a:gridCol w="787627">
                  <a:extLst>
                    <a:ext uri="{9D8B030D-6E8A-4147-A177-3AD203B41FA5}">
                      <a16:colId xmlns:a16="http://schemas.microsoft.com/office/drawing/2014/main" val="20000"/>
                    </a:ext>
                  </a:extLst>
                </a:gridCol>
                <a:gridCol w="2992210">
                  <a:extLst>
                    <a:ext uri="{9D8B030D-6E8A-4147-A177-3AD203B41FA5}">
                      <a16:colId xmlns:a16="http://schemas.microsoft.com/office/drawing/2014/main" val="20001"/>
                    </a:ext>
                  </a:extLst>
                </a:gridCol>
              </a:tblGrid>
              <a:tr h="376418">
                <a:tc>
                  <a:txBody>
                    <a:bodyPr/>
                    <a:lstStyle/>
                    <a:p>
                      <a:pPr marL="0" marR="0" algn="ctr">
                        <a:spcBef>
                          <a:spcPts val="0"/>
                        </a:spcBef>
                        <a:spcAft>
                          <a:spcPts val="0"/>
                        </a:spcAft>
                      </a:pPr>
                      <a:r>
                        <a:rPr lang="en-US" sz="1100" b="1" dirty="0">
                          <a:solidFill>
                            <a:srgbClr val="FFFFFF"/>
                          </a:solidFill>
                          <a:effectLst/>
                          <a:latin typeface="Arial"/>
                          <a:ea typeface="Calibri"/>
                          <a:cs typeface="Times New Roman"/>
                        </a:rPr>
                        <a:t>2016</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marL="0" marR="0" algn="ctr">
                        <a:spcBef>
                          <a:spcPts val="0"/>
                        </a:spcBef>
                        <a:spcAft>
                          <a:spcPts val="0"/>
                        </a:spcAft>
                      </a:pPr>
                      <a:r>
                        <a:rPr lang="en-US" sz="1100" b="1" dirty="0">
                          <a:solidFill>
                            <a:srgbClr val="FFFFFF"/>
                          </a:solidFill>
                          <a:effectLst/>
                          <a:latin typeface="Arial"/>
                          <a:ea typeface="Calibri"/>
                          <a:cs typeface="Times New Roman"/>
                        </a:rPr>
                        <a:t>Definition of Range for Medical Contribution Base Using Full-Time Salary As of Jan. 2015</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13824">
                <a:tc>
                  <a:txBody>
                    <a:bodyPr/>
                    <a:lstStyle/>
                    <a:p>
                      <a:pPr marL="0" marR="0" algn="ctr">
                        <a:spcBef>
                          <a:spcPts val="0"/>
                        </a:spcBef>
                        <a:spcAft>
                          <a:spcPts val="0"/>
                        </a:spcAft>
                      </a:pPr>
                      <a:r>
                        <a:rPr lang="en-US" sz="1100" b="1" dirty="0">
                          <a:solidFill>
                            <a:srgbClr val="FFFFFF"/>
                          </a:solidFill>
                          <a:effectLst/>
                          <a:latin typeface="Arial"/>
                          <a:ea typeface="Calibri"/>
                          <a:cs typeface="Times New Roman"/>
                        </a:rPr>
                        <a:t>Pay Band</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en-US"/>
                    </a:p>
                  </a:txBody>
                  <a:tcPr/>
                </a:tc>
                <a:extLst>
                  <a:ext uri="{0D108BD9-81ED-4DB2-BD59-A6C34878D82A}">
                    <a16:rowId xmlns:a16="http://schemas.microsoft.com/office/drawing/2014/main" val="10001"/>
                  </a:ext>
                </a:extLst>
              </a:tr>
              <a:tr h="414059">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1</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$51,000  &amp; Under</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395239">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2</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$51,001 to $102,000</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95239">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3</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$102,001 to $153,000</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395239">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4</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$153,001  &amp; Over</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4" name="Rectangle 1"/>
          <p:cNvSpPr>
            <a:spLocks noChangeArrowheads="1"/>
          </p:cNvSpPr>
          <p:nvPr/>
        </p:nvSpPr>
        <p:spPr bwMode="auto">
          <a:xfrm>
            <a:off x="582613" y="1471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40966164"/>
              </p:ext>
            </p:extLst>
          </p:nvPr>
        </p:nvGraphicFramePr>
        <p:xfrm>
          <a:off x="4859338" y="3127862"/>
          <a:ext cx="3836987" cy="2695578"/>
        </p:xfrm>
        <a:graphic>
          <a:graphicData uri="http://schemas.openxmlformats.org/drawingml/2006/table">
            <a:tbl>
              <a:tblPr firstRow="1" firstCol="1" bandRow="1"/>
              <a:tblGrid>
                <a:gridCol w="833079">
                  <a:extLst>
                    <a:ext uri="{9D8B030D-6E8A-4147-A177-3AD203B41FA5}">
                      <a16:colId xmlns:a16="http://schemas.microsoft.com/office/drawing/2014/main" val="20000"/>
                    </a:ext>
                  </a:extLst>
                </a:gridCol>
                <a:gridCol w="3003908">
                  <a:extLst>
                    <a:ext uri="{9D8B030D-6E8A-4147-A177-3AD203B41FA5}">
                      <a16:colId xmlns:a16="http://schemas.microsoft.com/office/drawing/2014/main" val="20001"/>
                    </a:ext>
                  </a:extLst>
                </a:gridCol>
              </a:tblGrid>
              <a:tr h="673040">
                <a:tc>
                  <a:txBody>
                    <a:bodyPr/>
                    <a:lstStyle/>
                    <a:p>
                      <a:pPr marL="0" marR="0" algn="ctr">
                        <a:spcBef>
                          <a:spcPts val="0"/>
                        </a:spcBef>
                        <a:spcAft>
                          <a:spcPts val="0"/>
                        </a:spcAft>
                      </a:pPr>
                      <a:r>
                        <a:rPr lang="en-US" sz="1100" b="1" dirty="0">
                          <a:solidFill>
                            <a:srgbClr val="FFFFFF"/>
                          </a:solidFill>
                          <a:effectLst/>
                          <a:latin typeface="Arial"/>
                          <a:ea typeface="Calibri"/>
                          <a:cs typeface="Times New Roman"/>
                        </a:rPr>
                        <a:t>2017</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rowSpan="2">
                  <a:txBody>
                    <a:bodyPr/>
                    <a:lstStyle/>
                    <a:p>
                      <a:pPr marL="0" marR="0" algn="ctr">
                        <a:spcBef>
                          <a:spcPts val="0"/>
                        </a:spcBef>
                        <a:spcAft>
                          <a:spcPts val="0"/>
                        </a:spcAft>
                      </a:pPr>
                      <a:r>
                        <a:rPr lang="en-US" sz="1100" b="1" dirty="0">
                          <a:solidFill>
                            <a:srgbClr val="FFFFFF"/>
                          </a:solidFill>
                          <a:effectLst/>
                          <a:latin typeface="Arial"/>
                          <a:ea typeface="Calibri"/>
                          <a:cs typeface="Times New Roman"/>
                        </a:rPr>
                        <a:t>Definition of Range for Medical Contribution Base Using Full-Time Salary As of Jan. 2016</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85531">
                <a:tc>
                  <a:txBody>
                    <a:bodyPr/>
                    <a:lstStyle/>
                    <a:p>
                      <a:pPr marL="0" marR="0" algn="ctr">
                        <a:spcBef>
                          <a:spcPts val="0"/>
                        </a:spcBef>
                        <a:spcAft>
                          <a:spcPts val="0"/>
                        </a:spcAft>
                      </a:pPr>
                      <a:r>
                        <a:rPr lang="en-US" sz="1100" b="1" dirty="0">
                          <a:solidFill>
                            <a:srgbClr val="FFFFFF"/>
                          </a:solidFill>
                          <a:effectLst/>
                          <a:latin typeface="Arial"/>
                          <a:ea typeface="Calibri"/>
                          <a:cs typeface="Times New Roman"/>
                        </a:rPr>
                        <a:t>Pay Band</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vMerge="1">
                  <a:txBody>
                    <a:bodyPr/>
                    <a:lstStyle/>
                    <a:p>
                      <a:endParaRPr lang="en-US"/>
                    </a:p>
                  </a:txBody>
                  <a:tcPr/>
                </a:tc>
                <a:extLst>
                  <a:ext uri="{0D108BD9-81ED-4DB2-BD59-A6C34878D82A}">
                    <a16:rowId xmlns:a16="http://schemas.microsoft.com/office/drawing/2014/main" val="10001"/>
                  </a:ext>
                </a:extLst>
              </a:tr>
              <a:tr h="397814">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1</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$53,000  &amp; Under</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379731">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2</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$53,001 to $104,000</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9731">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3</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$104,001 to $156,000</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379731">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4</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100" dirty="0">
                          <a:solidFill>
                            <a:srgbClr val="000000"/>
                          </a:solidFill>
                          <a:effectLst/>
                          <a:latin typeface="Arial"/>
                          <a:ea typeface="Calibri"/>
                          <a:cs typeface="Times New Roman"/>
                        </a:rPr>
                        <a:t>$156,001  &amp; Over</a:t>
                      </a:r>
                      <a:endParaRPr lang="en-US" sz="11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6" name="Content Placeholder 1"/>
          <p:cNvSpPr txBox="1">
            <a:spLocks/>
          </p:cNvSpPr>
          <p:nvPr/>
        </p:nvSpPr>
        <p:spPr>
          <a:xfrm>
            <a:off x="421639" y="764768"/>
            <a:ext cx="7426961" cy="454292"/>
          </a:xfrm>
          <a:prstGeom prst="rect">
            <a:avLst/>
          </a:prstGeom>
        </p:spPr>
        <p:txBody>
          <a:bodyPr vert="horz" lIns="0" tIns="0" rIns="0" bIns="0" rtlCol="0">
            <a:spAutoFit/>
          </a:bodyPr>
          <a:lstStyle>
            <a:lvl1pPr marL="0" indent="0" algn="l" defTabSz="457200" rtl="0" eaLnBrk="1" latinLnBrk="0" hangingPunct="1">
              <a:lnSpc>
                <a:spcPct val="82000"/>
              </a:lnSpc>
              <a:spcBef>
                <a:spcPct val="20000"/>
              </a:spcBef>
              <a:buFont typeface="Arial"/>
              <a:buNone/>
              <a:defRPr lang="en-US" sz="4000" b="0" i="0" kern="1200" baseline="0" smtClean="0">
                <a:solidFill>
                  <a:srgbClr val="666666"/>
                </a:solidFill>
                <a:latin typeface="Arial"/>
                <a:ea typeface="+mn-ea"/>
                <a:cs typeface="Arial"/>
              </a:defRPr>
            </a:lvl1pPr>
            <a:lvl2pPr marL="742950" indent="-285750" algn="l" defTabSz="457200" rtl="0" eaLnBrk="1" latinLnBrk="0" hangingPunct="1">
              <a:spcBef>
                <a:spcPct val="20000"/>
              </a:spcBef>
              <a:buFont typeface="Arial"/>
              <a:buChar char="–"/>
              <a:defRPr sz="2000" b="0" i="0" kern="1200">
                <a:solidFill>
                  <a:srgbClr val="0F7FC5"/>
                </a:solidFill>
                <a:latin typeface="Arial"/>
                <a:ea typeface="+mn-ea"/>
                <a:cs typeface="Arial"/>
              </a:defRPr>
            </a:lvl2pPr>
            <a:lvl3pPr marL="1143000" indent="-228600" algn="l" defTabSz="457200" rtl="0" eaLnBrk="1" latinLnBrk="0" hangingPunct="1">
              <a:spcBef>
                <a:spcPct val="20000"/>
              </a:spcBef>
              <a:buFont typeface="Arial"/>
              <a:buChar char="•"/>
              <a:defRPr sz="1800" b="0" i="0" kern="1200">
                <a:solidFill>
                  <a:srgbClr val="0F7FC5"/>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0F7FC5"/>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3600" dirty="0" smtClean="0">
                <a:solidFill>
                  <a:srgbClr val="002060"/>
                </a:solidFill>
              </a:rPr>
              <a:t>Pay Bands</a:t>
            </a:r>
          </a:p>
        </p:txBody>
      </p:sp>
      <p:sp>
        <p:nvSpPr>
          <p:cNvPr id="9" name="Rectangle 8"/>
          <p:cNvSpPr/>
          <p:nvPr/>
        </p:nvSpPr>
        <p:spPr>
          <a:xfrm>
            <a:off x="381000" y="1598148"/>
            <a:ext cx="8305800" cy="1200329"/>
          </a:xfrm>
          <a:prstGeom prst="rect">
            <a:avLst/>
          </a:prstGeom>
        </p:spPr>
        <p:txBody>
          <a:bodyPr wrap="square">
            <a:spAutoFit/>
          </a:bodyPr>
          <a:lstStyle/>
          <a:p>
            <a:pPr algn="just"/>
            <a:r>
              <a:rPr lang="en-US" dirty="0" smtClean="0">
                <a:solidFill>
                  <a:srgbClr val="000000"/>
                </a:solidFill>
              </a:rPr>
              <a:t>The pay band thresholds are adjusted each year based on the Consumer Price Index (CPI) from the California Department of Finance based on the urban wage earners and clerical workers (CPI-U).</a:t>
            </a:r>
          </a:p>
          <a:p>
            <a:endParaRPr lang="en-US" dirty="0">
              <a:solidFill>
                <a:srgbClr val="000000"/>
              </a:solidFill>
            </a:endParaRPr>
          </a:p>
        </p:txBody>
      </p:sp>
      <p:sp>
        <p:nvSpPr>
          <p:cNvPr id="11" name="Right Arrow 10"/>
          <p:cNvSpPr/>
          <p:nvPr/>
        </p:nvSpPr>
        <p:spPr>
          <a:xfrm>
            <a:off x="4072458" y="4486274"/>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87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8" t="4814" r="-278" b="7042"/>
          <a:stretch/>
        </p:blipFill>
        <p:spPr>
          <a:xfrm>
            <a:off x="12303" y="685800"/>
            <a:ext cx="9148950" cy="6172200"/>
          </a:xfrm>
          <a:prstGeom prst="rect">
            <a:avLst/>
          </a:prstGeom>
        </p:spPr>
      </p:pic>
      <p:sp>
        <p:nvSpPr>
          <p:cNvPr id="5" name="TextBox 4"/>
          <p:cNvSpPr txBox="1"/>
          <p:nvPr/>
        </p:nvSpPr>
        <p:spPr>
          <a:xfrm>
            <a:off x="304800" y="1066800"/>
            <a:ext cx="2286000" cy="830997"/>
          </a:xfrm>
          <a:prstGeom prst="rect">
            <a:avLst/>
          </a:prstGeom>
          <a:noFill/>
        </p:spPr>
        <p:txBody>
          <a:bodyPr wrap="square" rtlCol="0">
            <a:spAutoFit/>
          </a:bodyPr>
          <a:lstStyle/>
          <a:p>
            <a:r>
              <a:rPr lang="en-US" sz="4800" b="1" dirty="0" smtClean="0">
                <a:solidFill>
                  <a:srgbClr val="002060"/>
                </a:solidFill>
              </a:rPr>
              <a:t>PPOs</a:t>
            </a:r>
            <a:endParaRPr lang="en-US" sz="4800" b="1" dirty="0">
              <a:solidFill>
                <a:srgbClr val="002060"/>
              </a:solidFill>
            </a:endParaRPr>
          </a:p>
        </p:txBody>
      </p:sp>
    </p:spTree>
    <p:extLst>
      <p:ext uri="{BB962C8B-B14F-4D97-AF65-F5344CB8AC3E}">
        <p14:creationId xmlns:p14="http://schemas.microsoft.com/office/powerpoint/2010/main" val="258904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219200"/>
            <a:ext cx="7866184" cy="3963906"/>
          </a:xfrm>
        </p:spPr>
        <p:txBody>
          <a:bodyPr/>
          <a:lstStyle/>
          <a:p>
            <a:pPr marL="457200" indent="-457200">
              <a:buFont typeface="Wingdings" panose="05000000000000000000" pitchFamily="2" charset="2"/>
              <a:buChar char="§"/>
            </a:pPr>
            <a:endParaRPr lang="en-US" sz="2800" dirty="0" smtClean="0">
              <a:solidFill>
                <a:srgbClr val="000000"/>
              </a:solidFill>
            </a:endParaRPr>
          </a:p>
          <a:p>
            <a:pPr marL="457200" indent="-457200" algn="just">
              <a:buClr>
                <a:srgbClr val="2D6CC0"/>
              </a:buClr>
              <a:buSzPct val="100000"/>
              <a:buFont typeface="Arial" panose="020B0604020202020204" pitchFamily="34" charset="0"/>
              <a:buChar char="&lt;"/>
            </a:pPr>
            <a:r>
              <a:rPr lang="en-US" sz="2800" b="1" dirty="0" smtClean="0">
                <a:solidFill>
                  <a:srgbClr val="0070C0"/>
                </a:solidFill>
              </a:rPr>
              <a:t>Medical </a:t>
            </a:r>
            <a:r>
              <a:rPr lang="en-US" sz="2800" dirty="0">
                <a:solidFill>
                  <a:srgbClr val="000000"/>
                </a:solidFill>
              </a:rPr>
              <a:t>–</a:t>
            </a:r>
            <a:r>
              <a:rPr lang="en-US" sz="2800" b="1" dirty="0" smtClean="0">
                <a:solidFill>
                  <a:srgbClr val="0070C0"/>
                </a:solidFill>
              </a:rPr>
              <a:t> </a:t>
            </a:r>
            <a:r>
              <a:rPr lang="en-US" sz="2800" dirty="0" smtClean="0">
                <a:solidFill>
                  <a:srgbClr val="000000"/>
                </a:solidFill>
              </a:rPr>
              <a:t>Anthem Blue Cross replaces Blue Shield for all PPOs. Health Equity continues as health savings account custodian for HSP</a:t>
            </a:r>
          </a:p>
          <a:p>
            <a:pPr marL="457200" indent="-457200">
              <a:buFont typeface="Wingdings" panose="05000000000000000000" pitchFamily="2" charset="2"/>
              <a:buChar char="§"/>
            </a:pPr>
            <a:endParaRPr lang="en-US" sz="2800" dirty="0" smtClean="0">
              <a:solidFill>
                <a:srgbClr val="000000"/>
              </a:solidFill>
            </a:endParaRPr>
          </a:p>
          <a:p>
            <a:pPr marL="457200" indent="-457200" algn="just">
              <a:buClr>
                <a:srgbClr val="2D6CC0"/>
              </a:buClr>
              <a:buSzPct val="100000"/>
              <a:buFont typeface="Arial" panose="020B0604020202020204" pitchFamily="34" charset="0"/>
              <a:buChar char="&lt;"/>
            </a:pPr>
            <a:r>
              <a:rPr lang="en-US" sz="2800" b="1" dirty="0">
                <a:solidFill>
                  <a:srgbClr val="0070C0"/>
                </a:solidFill>
              </a:rPr>
              <a:t>Behavioral Health </a:t>
            </a:r>
            <a:r>
              <a:rPr lang="en-US" sz="2800" dirty="0">
                <a:solidFill>
                  <a:srgbClr val="000000"/>
                </a:solidFill>
              </a:rPr>
              <a:t>– Anthem Blue Cross replaces Optum for UC </a:t>
            </a:r>
            <a:r>
              <a:rPr lang="en-US" sz="2800" dirty="0" smtClean="0">
                <a:solidFill>
                  <a:srgbClr val="000000"/>
                </a:solidFill>
              </a:rPr>
              <a:t>Care, </a:t>
            </a:r>
            <a:r>
              <a:rPr lang="en-US" sz="2800" dirty="0" err="1" smtClean="0">
                <a:solidFill>
                  <a:srgbClr val="000000"/>
                </a:solidFill>
              </a:rPr>
              <a:t>HSP</a:t>
            </a:r>
            <a:r>
              <a:rPr lang="en-US" sz="2800" dirty="0">
                <a:solidFill>
                  <a:srgbClr val="000000"/>
                </a:solidFill>
              </a:rPr>
              <a:t> </a:t>
            </a:r>
            <a:r>
              <a:rPr lang="en-US" sz="2800" dirty="0" smtClean="0">
                <a:solidFill>
                  <a:srgbClr val="000000"/>
                </a:solidFill>
              </a:rPr>
              <a:t>and Core.  </a:t>
            </a:r>
          </a:p>
          <a:p>
            <a:pPr algn="just">
              <a:buClr>
                <a:srgbClr val="2D6CC0"/>
              </a:buClr>
              <a:buSzPct val="100000"/>
            </a:pPr>
            <a:endParaRPr lang="en-US" sz="2800" dirty="0" smtClean="0">
              <a:solidFill>
                <a:srgbClr val="000000"/>
              </a:solidFill>
            </a:endParaRPr>
          </a:p>
          <a:p>
            <a:pPr marL="457200" indent="-457200" algn="just">
              <a:buClr>
                <a:srgbClr val="2D6CC0"/>
              </a:buClr>
              <a:buSzPct val="100000"/>
              <a:buFont typeface="Arial" panose="020B0604020202020204" pitchFamily="34" charset="0"/>
              <a:buChar char="&lt;"/>
            </a:pPr>
            <a:r>
              <a:rPr lang="en-US" sz="2800" b="1" dirty="0">
                <a:solidFill>
                  <a:srgbClr val="0070C0"/>
                </a:solidFill>
              </a:rPr>
              <a:t>Prescription Drugs </a:t>
            </a:r>
            <a:r>
              <a:rPr lang="en-US" sz="2800" dirty="0">
                <a:solidFill>
                  <a:srgbClr val="000000"/>
                </a:solidFill>
              </a:rPr>
              <a:t>– OptumRx replaces Blue Shield for all PPOs</a:t>
            </a:r>
          </a:p>
        </p:txBody>
      </p:sp>
      <p:sp>
        <p:nvSpPr>
          <p:cNvPr id="3" name="TextBox 2"/>
          <p:cNvSpPr txBox="1"/>
          <p:nvPr/>
        </p:nvSpPr>
        <p:spPr>
          <a:xfrm>
            <a:off x="337040" y="635976"/>
            <a:ext cx="6172200" cy="646331"/>
          </a:xfrm>
          <a:prstGeom prst="rect">
            <a:avLst/>
          </a:prstGeom>
          <a:noFill/>
        </p:spPr>
        <p:txBody>
          <a:bodyPr wrap="square" rtlCol="0">
            <a:spAutoFit/>
          </a:bodyPr>
          <a:lstStyle/>
          <a:p>
            <a:r>
              <a:rPr lang="en-US" sz="3600" dirty="0">
                <a:solidFill>
                  <a:srgbClr val="002060"/>
                </a:solidFill>
              </a:rPr>
              <a:t>PPO Administrator </a:t>
            </a:r>
            <a:r>
              <a:rPr lang="en-US" sz="3600" dirty="0" smtClean="0">
                <a:solidFill>
                  <a:srgbClr val="002060"/>
                </a:solidFill>
              </a:rPr>
              <a:t>Changes</a:t>
            </a:r>
            <a:endParaRPr lang="en-US" sz="3600" dirty="0">
              <a:solidFill>
                <a:srgbClr val="002060"/>
              </a:solidFill>
            </a:endParaRPr>
          </a:p>
        </p:txBody>
      </p:sp>
    </p:spTree>
    <p:extLst>
      <p:ext uri="{BB962C8B-B14F-4D97-AF65-F5344CB8AC3E}">
        <p14:creationId xmlns:p14="http://schemas.microsoft.com/office/powerpoint/2010/main" val="154465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76400"/>
            <a:ext cx="7965219" cy="1807161"/>
          </a:xfrm>
        </p:spPr>
        <p:txBody>
          <a:bodyPr/>
          <a:lstStyle/>
          <a:p>
            <a:pPr>
              <a:spcBef>
                <a:spcPts val="1200"/>
              </a:spcBef>
            </a:pPr>
            <a:r>
              <a:rPr lang="en-US" sz="2800" dirty="0" smtClean="0">
                <a:solidFill>
                  <a:srgbClr val="000000"/>
                </a:solidFill>
              </a:rPr>
              <a:t>Health Savings Account (HSA):</a:t>
            </a:r>
          </a:p>
          <a:p>
            <a:pPr marL="457200" indent="-457200" algn="just">
              <a:spcBef>
                <a:spcPts val="1200"/>
              </a:spcBef>
              <a:spcAft>
                <a:spcPts val="1200"/>
              </a:spcAft>
              <a:buClr>
                <a:srgbClr val="2D6CC0"/>
              </a:buClr>
              <a:buSzPct val="100000"/>
              <a:buFont typeface="Arial" panose="020B0604020202020204" pitchFamily="34" charset="0"/>
              <a:buChar char="&lt;"/>
            </a:pPr>
            <a:r>
              <a:rPr lang="en-US" sz="2800" dirty="0">
                <a:solidFill>
                  <a:srgbClr val="000000"/>
                </a:solidFill>
              </a:rPr>
              <a:t>Individual Contribution Limit will increase from $3,350 to $3,400</a:t>
            </a:r>
          </a:p>
          <a:p>
            <a:pPr algn="just">
              <a:buClr>
                <a:srgbClr val="2D6CC0"/>
              </a:buClr>
              <a:buSzPct val="100000"/>
            </a:pPr>
            <a:endParaRPr lang="en-US" sz="2800" b="1" dirty="0">
              <a:solidFill>
                <a:srgbClr val="0070C0"/>
              </a:solidFill>
            </a:endParaRPr>
          </a:p>
        </p:txBody>
      </p:sp>
      <p:sp>
        <p:nvSpPr>
          <p:cNvPr id="3" name="TextBox 2"/>
          <p:cNvSpPr txBox="1"/>
          <p:nvPr/>
        </p:nvSpPr>
        <p:spPr>
          <a:xfrm>
            <a:off x="354624" y="650632"/>
            <a:ext cx="5257800" cy="646331"/>
          </a:xfrm>
          <a:prstGeom prst="rect">
            <a:avLst/>
          </a:prstGeom>
          <a:noFill/>
        </p:spPr>
        <p:txBody>
          <a:bodyPr wrap="square" rtlCol="0">
            <a:spAutoFit/>
          </a:bodyPr>
          <a:lstStyle/>
          <a:p>
            <a:r>
              <a:rPr lang="en-US" sz="3600" dirty="0">
                <a:solidFill>
                  <a:srgbClr val="002060"/>
                </a:solidFill>
              </a:rPr>
              <a:t>UC Health Savings </a:t>
            </a:r>
            <a:r>
              <a:rPr lang="en-US" sz="3600" dirty="0" smtClean="0">
                <a:solidFill>
                  <a:srgbClr val="002060"/>
                </a:solidFill>
              </a:rPr>
              <a:t>Plan</a:t>
            </a:r>
            <a:endParaRPr lang="en-US" sz="3600" dirty="0">
              <a:solidFill>
                <a:srgbClr val="002060"/>
              </a:solidFill>
            </a:endParaRPr>
          </a:p>
        </p:txBody>
      </p:sp>
    </p:spTree>
    <p:extLst>
      <p:ext uri="{BB962C8B-B14F-4D97-AF65-F5344CB8AC3E}">
        <p14:creationId xmlns:p14="http://schemas.microsoft.com/office/powerpoint/2010/main" val="426435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0229" y="800050"/>
            <a:ext cx="7431819" cy="908582"/>
          </a:xfrm>
        </p:spPr>
        <p:txBody>
          <a:bodyPr/>
          <a:lstStyle/>
          <a:p>
            <a:pPr eaLnBrk="0" hangingPunct="0">
              <a:spcBef>
                <a:spcPct val="0"/>
              </a:spcBef>
            </a:pPr>
            <a:r>
              <a:rPr lang="en-US" sz="3600" b="1" dirty="0">
                <a:solidFill>
                  <a:srgbClr val="002060"/>
                </a:solidFill>
                <a:latin typeface="Arial" panose="020B0604020202020204" pitchFamily="34" charset="0"/>
                <a:cs typeface="+mn-cs"/>
              </a:rPr>
              <a:t>Other </a:t>
            </a:r>
          </a:p>
          <a:p>
            <a:pPr eaLnBrk="0" hangingPunct="0">
              <a:spcBef>
                <a:spcPct val="0"/>
              </a:spcBef>
            </a:pPr>
            <a:r>
              <a:rPr lang="en-US" sz="3600" b="1" dirty="0">
                <a:solidFill>
                  <a:srgbClr val="002060"/>
                </a:solidFill>
                <a:latin typeface="Arial" panose="020B0604020202020204" pitchFamily="34" charset="0"/>
                <a:cs typeface="+mn-cs"/>
              </a:rPr>
              <a:t>Health &amp; Welfare Plans</a:t>
            </a:r>
          </a:p>
        </p:txBody>
      </p:sp>
      <p:sp>
        <p:nvSpPr>
          <p:cNvPr id="5" name="TextBox 4"/>
          <p:cNvSpPr txBox="1"/>
          <p:nvPr/>
        </p:nvSpPr>
        <p:spPr>
          <a:xfrm>
            <a:off x="363420" y="1905000"/>
            <a:ext cx="8162925" cy="2244204"/>
          </a:xfrm>
          <a:prstGeom prst="rect">
            <a:avLst/>
          </a:prstGeom>
          <a:noFill/>
        </p:spPr>
        <p:txBody>
          <a:bodyPr wrap="square" rtlCol="0">
            <a:spAutoFit/>
          </a:bodyPr>
          <a:lstStyle/>
          <a:p>
            <a:pPr marL="457200" indent="-457200" algn="just" eaLnBrk="1" hangingPunct="1">
              <a:lnSpc>
                <a:spcPct val="82000"/>
              </a:lnSpc>
              <a:spcBef>
                <a:spcPts val="1200"/>
              </a:spcBef>
              <a:buClr>
                <a:srgbClr val="2D6CC0"/>
              </a:buClr>
              <a:buSzPct val="100000"/>
              <a:buFont typeface="Arial" panose="020B0604020202020204" pitchFamily="34" charset="0"/>
              <a:buChar char="&lt;"/>
            </a:pPr>
            <a:r>
              <a:rPr lang="en-US" sz="2800" dirty="0">
                <a:solidFill>
                  <a:srgbClr val="000000"/>
                </a:solidFill>
                <a:latin typeface="Arial"/>
                <a:cs typeface="Arial"/>
              </a:rPr>
              <a:t>Disability</a:t>
            </a:r>
          </a:p>
          <a:p>
            <a:pPr marL="457200" indent="-457200" algn="just" eaLnBrk="1" hangingPunct="1">
              <a:lnSpc>
                <a:spcPct val="82000"/>
              </a:lnSpc>
              <a:spcBef>
                <a:spcPts val="1200"/>
              </a:spcBef>
              <a:buClr>
                <a:srgbClr val="2D6CC0"/>
              </a:buClr>
              <a:buSzPct val="100000"/>
              <a:buFont typeface="Arial" panose="020B0604020202020204" pitchFamily="34" charset="0"/>
              <a:buChar char="&lt;"/>
            </a:pPr>
            <a:r>
              <a:rPr lang="en-US" sz="2800" dirty="0" smtClean="0">
                <a:solidFill>
                  <a:srgbClr val="000000"/>
                </a:solidFill>
                <a:latin typeface="Arial"/>
                <a:cs typeface="Arial"/>
              </a:rPr>
              <a:t>Life</a:t>
            </a:r>
            <a:endParaRPr lang="en-US" sz="2800" dirty="0">
              <a:solidFill>
                <a:srgbClr val="000000"/>
              </a:solidFill>
              <a:latin typeface="Arial"/>
              <a:cs typeface="Arial"/>
            </a:endParaRPr>
          </a:p>
          <a:p>
            <a:pPr marL="457200" indent="-457200" algn="just" eaLnBrk="1" hangingPunct="1">
              <a:lnSpc>
                <a:spcPct val="82000"/>
              </a:lnSpc>
              <a:spcBef>
                <a:spcPts val="1200"/>
              </a:spcBef>
              <a:buClr>
                <a:srgbClr val="2D6CC0"/>
              </a:buClr>
              <a:buSzPct val="100000"/>
              <a:buFont typeface="Arial" panose="020B0604020202020204" pitchFamily="34" charset="0"/>
              <a:buChar char="&lt;"/>
            </a:pPr>
            <a:r>
              <a:rPr lang="en-US" sz="2800" dirty="0">
                <a:solidFill>
                  <a:srgbClr val="000000"/>
                </a:solidFill>
                <a:latin typeface="Arial"/>
                <a:cs typeface="Arial"/>
              </a:rPr>
              <a:t>Accidental Death &amp; Dismemberment (AD&amp;D)</a:t>
            </a:r>
          </a:p>
          <a:p>
            <a:pPr marL="457200" indent="-457200" algn="just" eaLnBrk="1" hangingPunct="1">
              <a:lnSpc>
                <a:spcPct val="82000"/>
              </a:lnSpc>
              <a:spcBef>
                <a:spcPts val="1200"/>
              </a:spcBef>
              <a:buClr>
                <a:srgbClr val="2D6CC0"/>
              </a:buClr>
              <a:buSzPct val="100000"/>
              <a:buFont typeface="Arial" panose="020B0604020202020204" pitchFamily="34" charset="0"/>
              <a:buChar char="&lt;"/>
            </a:pPr>
            <a:r>
              <a:rPr lang="en-US" sz="2800" dirty="0">
                <a:solidFill>
                  <a:srgbClr val="000000"/>
                </a:solidFill>
                <a:latin typeface="Arial"/>
                <a:cs typeface="Arial"/>
              </a:rPr>
              <a:t>Legal</a:t>
            </a:r>
          </a:p>
          <a:p>
            <a:endParaRPr lang="en-US" dirty="0">
              <a:solidFill>
                <a:srgbClr val="000000"/>
              </a:solidFill>
            </a:endParaRPr>
          </a:p>
        </p:txBody>
      </p:sp>
    </p:spTree>
    <p:extLst>
      <p:ext uri="{BB962C8B-B14F-4D97-AF65-F5344CB8AC3E}">
        <p14:creationId xmlns:p14="http://schemas.microsoft.com/office/powerpoint/2010/main" val="418829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2768" y="808868"/>
            <a:ext cx="5448080" cy="454292"/>
          </a:xfrm>
        </p:spPr>
        <p:txBody>
          <a:bodyPr/>
          <a:lstStyle/>
          <a:p>
            <a:r>
              <a:rPr lang="en-US" sz="3600" dirty="0">
                <a:solidFill>
                  <a:srgbClr val="002060"/>
                </a:solidFill>
                <a:latin typeface="Arial" panose="020B0604020202020204" pitchFamily="34" charset="0"/>
                <a:cs typeface="+mn-cs"/>
              </a:rPr>
              <a:t>2017 Disability Plans</a:t>
            </a:r>
          </a:p>
        </p:txBody>
      </p:sp>
      <p:sp>
        <p:nvSpPr>
          <p:cNvPr id="4" name="Rectangle 3"/>
          <p:cNvSpPr/>
          <p:nvPr/>
        </p:nvSpPr>
        <p:spPr>
          <a:xfrm>
            <a:off x="381004" y="1587993"/>
            <a:ext cx="8248650" cy="3585597"/>
          </a:xfrm>
          <a:prstGeom prst="rect">
            <a:avLst/>
          </a:prstGeom>
        </p:spPr>
        <p:txBody>
          <a:bodyPr wrap="square">
            <a:spAutoFit/>
          </a:bodyPr>
          <a:lstStyle/>
          <a:p>
            <a:pPr>
              <a:buClr>
                <a:srgbClr val="4F81BD">
                  <a:lumMod val="60000"/>
                  <a:lumOff val="40000"/>
                </a:srgbClr>
              </a:buClr>
              <a:defRPr/>
            </a:pPr>
            <a:r>
              <a:rPr lang="en-US" sz="2000" b="1" kern="0" dirty="0" smtClean="0">
                <a:solidFill>
                  <a:srgbClr val="0070C0"/>
                </a:solidFill>
                <a:cs typeface="Arial" panose="020B0604020202020204" pitchFamily="34" charset="0"/>
              </a:rPr>
              <a:t>What’s changing:</a:t>
            </a:r>
            <a:endParaRPr lang="en-US" sz="2000" kern="0" dirty="0" smtClean="0">
              <a:solidFill>
                <a:srgbClr val="000000"/>
              </a:solidFill>
              <a:cs typeface="Arial" panose="020B0604020202020204" pitchFamily="34" charset="0"/>
            </a:endParaRP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smtClean="0">
                <a:solidFill>
                  <a:srgbClr val="000000"/>
                </a:solidFill>
                <a:latin typeface="Arial"/>
                <a:cs typeface="Arial"/>
              </a:rPr>
              <a:t>Coverage </a:t>
            </a:r>
            <a:r>
              <a:rPr lang="en-US" sz="2000" dirty="0">
                <a:solidFill>
                  <a:srgbClr val="000000"/>
                </a:solidFill>
                <a:latin typeface="Arial"/>
                <a:cs typeface="Arial"/>
              </a:rPr>
              <a:t>eligibility will be expanded to Core and Mid-Level employees</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Optional coverage will be called “Voluntary” rather than “Supplemental”</a:t>
            </a:r>
          </a:p>
          <a:p>
            <a:pPr marL="457200" indent="-457200" algn="just" eaLnBrk="1" hangingPunct="1">
              <a:lnSpc>
                <a:spcPct val="82000"/>
              </a:lnSpc>
              <a:spcBef>
                <a:spcPts val="1200"/>
              </a:spcBef>
              <a:spcAft>
                <a:spcPts val="600"/>
              </a:spcAft>
              <a:buClr>
                <a:srgbClr val="2D6CC0"/>
              </a:buClr>
              <a:buSzPct val="100000"/>
              <a:buFont typeface="Arial" panose="020B0604020202020204" pitchFamily="34" charset="0"/>
              <a:buChar char="&lt;"/>
              <a:defRPr/>
            </a:pPr>
            <a:r>
              <a:rPr lang="en-US" sz="2000" dirty="0">
                <a:solidFill>
                  <a:srgbClr val="000000"/>
                </a:solidFill>
                <a:latin typeface="Arial"/>
                <a:cs typeface="Arial"/>
              </a:rPr>
              <a:t>For optional coverage, employee will have choice to purchase:</a:t>
            </a:r>
          </a:p>
          <a:p>
            <a:pPr marL="742950" lvl="1" indent="-285750">
              <a:spcAft>
                <a:spcPts val="600"/>
              </a:spcAft>
              <a:buClr>
                <a:schemeClr val="accent1"/>
              </a:buClr>
              <a:buFont typeface="Arial" panose="020B0604020202020204" pitchFamily="34" charset="0"/>
              <a:buChar char="•"/>
              <a:defRPr/>
            </a:pPr>
            <a:r>
              <a:rPr lang="en-US" sz="2000" kern="0" dirty="0">
                <a:solidFill>
                  <a:srgbClr val="000000"/>
                </a:solidFill>
                <a:cs typeface="Arial" panose="020B0604020202020204" pitchFamily="34" charset="0"/>
              </a:rPr>
              <a:t>O</a:t>
            </a:r>
            <a:r>
              <a:rPr lang="en-US" sz="2000" kern="0" dirty="0" smtClean="0">
                <a:solidFill>
                  <a:srgbClr val="000000"/>
                </a:solidFill>
                <a:cs typeface="Arial" panose="020B0604020202020204" pitchFamily="34" charset="0"/>
              </a:rPr>
              <a:t>nly Voluntary Short-term Disability (VSTD)</a:t>
            </a:r>
          </a:p>
          <a:p>
            <a:pPr marL="742950" lvl="1" indent="-285750">
              <a:spcAft>
                <a:spcPts val="600"/>
              </a:spcAft>
              <a:buClr>
                <a:schemeClr val="accent1"/>
              </a:buClr>
              <a:buFont typeface="Arial" panose="020B0604020202020204" pitchFamily="34" charset="0"/>
              <a:buChar char="•"/>
              <a:defRPr/>
            </a:pPr>
            <a:r>
              <a:rPr lang="en-US" sz="2000" kern="0" dirty="0">
                <a:solidFill>
                  <a:srgbClr val="000000"/>
                </a:solidFill>
                <a:cs typeface="Arial" panose="020B0604020202020204" pitchFamily="34" charset="0"/>
              </a:rPr>
              <a:t>O</a:t>
            </a:r>
            <a:r>
              <a:rPr lang="en-US" sz="2000" kern="0" dirty="0" smtClean="0">
                <a:solidFill>
                  <a:srgbClr val="000000"/>
                </a:solidFill>
                <a:cs typeface="Arial" panose="020B0604020202020204" pitchFamily="34" charset="0"/>
              </a:rPr>
              <a:t>nly Voluntary Long-term Disability (VLTD)</a:t>
            </a:r>
          </a:p>
          <a:p>
            <a:pPr marL="742950" lvl="1" indent="-285750">
              <a:buClr>
                <a:schemeClr val="accent1"/>
              </a:buClr>
              <a:buFont typeface="Arial" panose="020B0604020202020204" pitchFamily="34" charset="0"/>
              <a:buChar char="•"/>
              <a:defRPr/>
            </a:pPr>
            <a:r>
              <a:rPr lang="en-US" sz="2000" kern="0" dirty="0">
                <a:solidFill>
                  <a:srgbClr val="000000"/>
                </a:solidFill>
                <a:cs typeface="Arial" panose="020B0604020202020204" pitchFamily="34" charset="0"/>
              </a:rPr>
              <a:t>B</a:t>
            </a:r>
            <a:r>
              <a:rPr lang="en-US" sz="2000" kern="0" dirty="0" smtClean="0">
                <a:solidFill>
                  <a:srgbClr val="000000"/>
                </a:solidFill>
                <a:cs typeface="Arial" panose="020B0604020202020204" pitchFamily="34" charset="0"/>
              </a:rPr>
              <a:t>oth VSTD </a:t>
            </a:r>
            <a:r>
              <a:rPr lang="en-US" sz="2000" kern="0" dirty="0">
                <a:solidFill>
                  <a:srgbClr val="000000"/>
                </a:solidFill>
                <a:cs typeface="Arial" panose="020B0604020202020204" pitchFamily="34" charset="0"/>
              </a:rPr>
              <a:t>and </a:t>
            </a:r>
            <a:r>
              <a:rPr lang="en-US" sz="2000" kern="0" dirty="0" err="1" smtClean="0">
                <a:solidFill>
                  <a:srgbClr val="000000"/>
                </a:solidFill>
                <a:cs typeface="Arial" panose="020B0604020202020204" pitchFamily="34" charset="0"/>
              </a:rPr>
              <a:t>VLTD</a:t>
            </a:r>
            <a:r>
              <a:rPr lang="en-US" sz="2000" kern="0" dirty="0" smtClean="0">
                <a:solidFill>
                  <a:srgbClr val="000000"/>
                </a:solidFill>
                <a:cs typeface="Arial" panose="020B0604020202020204" pitchFamily="34" charset="0"/>
              </a:rPr>
              <a:t> </a:t>
            </a:r>
            <a:endParaRPr lang="en-US" sz="2000" kern="0" dirty="0">
              <a:solidFill>
                <a:srgbClr val="000000"/>
              </a:solidFill>
              <a:cs typeface="Arial" panose="020B0604020202020204" pitchFamily="34" charset="0"/>
            </a:endParaRPr>
          </a:p>
          <a:p>
            <a:pPr lvl="1">
              <a:buClr>
                <a:srgbClr val="4F81BD">
                  <a:lumMod val="60000"/>
                  <a:lumOff val="40000"/>
                </a:srgbClr>
              </a:buClr>
              <a:defRPr/>
            </a:pPr>
            <a:endParaRPr lang="en-US" sz="2000" kern="0" dirty="0">
              <a:solidFill>
                <a:srgbClr val="000000"/>
              </a:solidFill>
              <a:cs typeface="Arial"/>
            </a:endParaRPr>
          </a:p>
        </p:txBody>
      </p:sp>
    </p:spTree>
    <p:extLst>
      <p:ext uri="{BB962C8B-B14F-4D97-AF65-F5344CB8AC3E}">
        <p14:creationId xmlns:p14="http://schemas.microsoft.com/office/powerpoint/2010/main" val="144034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0352" y="797168"/>
            <a:ext cx="5448080" cy="454292"/>
          </a:xfrm>
        </p:spPr>
        <p:txBody>
          <a:bodyPr/>
          <a:lstStyle/>
          <a:p>
            <a:r>
              <a:rPr lang="en-US" sz="3600" dirty="0">
                <a:solidFill>
                  <a:srgbClr val="002060"/>
                </a:solidFill>
                <a:latin typeface="Arial" panose="020B0604020202020204" pitchFamily="34" charset="0"/>
                <a:cs typeface="+mn-cs"/>
              </a:rPr>
              <a:t>2017 Disability Plans</a:t>
            </a:r>
          </a:p>
        </p:txBody>
      </p:sp>
      <p:sp>
        <p:nvSpPr>
          <p:cNvPr id="4" name="Rectangle 3"/>
          <p:cNvSpPr/>
          <p:nvPr/>
        </p:nvSpPr>
        <p:spPr>
          <a:xfrm>
            <a:off x="361950" y="1579793"/>
            <a:ext cx="8248650" cy="3487108"/>
          </a:xfrm>
          <a:prstGeom prst="rect">
            <a:avLst/>
          </a:prstGeom>
        </p:spPr>
        <p:txBody>
          <a:bodyPr wrap="square">
            <a:spAutoFit/>
          </a:bodyPr>
          <a:lstStyle/>
          <a:p>
            <a:pPr>
              <a:buClr>
                <a:srgbClr val="4F81BD">
                  <a:lumMod val="60000"/>
                  <a:lumOff val="40000"/>
                </a:srgbClr>
              </a:buClr>
              <a:defRPr/>
            </a:pPr>
            <a:r>
              <a:rPr lang="en-US" sz="2000" b="1" kern="0" dirty="0" smtClean="0">
                <a:solidFill>
                  <a:srgbClr val="0070C0"/>
                </a:solidFill>
                <a:cs typeface="Arial" panose="020B0604020202020204" pitchFamily="34" charset="0"/>
              </a:rPr>
              <a:t>What’s changing:</a:t>
            </a:r>
            <a:endParaRPr lang="en-US" sz="2000" kern="0" dirty="0" smtClean="0">
              <a:solidFill>
                <a:srgbClr val="000000"/>
              </a:solidFill>
              <a:cs typeface="Arial" panose="020B0604020202020204" pitchFamily="34" charset="0"/>
            </a:endParaRP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One 14-day waiting period rather than </a:t>
            </a:r>
            <a:r>
              <a:rPr lang="en-US" sz="2000" dirty="0" smtClean="0">
                <a:solidFill>
                  <a:srgbClr val="000000"/>
                </a:solidFill>
                <a:latin typeface="Arial"/>
                <a:cs typeface="Arial"/>
              </a:rPr>
              <a:t>four</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a:solidFill>
                  <a:srgbClr val="000000"/>
                </a:solidFill>
                <a:latin typeface="Arial"/>
                <a:cs typeface="Arial"/>
              </a:rPr>
              <a:t>Disability benefit payments will decrease from 70% to 60% </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000" dirty="0" err="1" smtClean="0">
                <a:solidFill>
                  <a:srgbClr val="000000"/>
                </a:solidFill>
                <a:latin typeface="Arial"/>
                <a:cs typeface="Arial"/>
              </a:rPr>
              <a:t>VLTD</a:t>
            </a:r>
            <a:r>
              <a:rPr lang="en-US" sz="2000" dirty="0" smtClean="0">
                <a:solidFill>
                  <a:srgbClr val="000000"/>
                </a:solidFill>
                <a:latin typeface="Arial"/>
                <a:cs typeface="Arial"/>
              </a:rPr>
              <a:t> will begin after 6 months rather than one year</a:t>
            </a:r>
          </a:p>
          <a:p>
            <a:pPr marL="457200" indent="-457200" algn="just" eaLnBrk="1" hangingPunct="1">
              <a:lnSpc>
                <a:spcPct val="82000"/>
              </a:lnSpc>
              <a:spcBef>
                <a:spcPts val="1200"/>
              </a:spcBef>
              <a:spcAft>
                <a:spcPts val="600"/>
              </a:spcAft>
              <a:buClr>
                <a:srgbClr val="2D6CC0"/>
              </a:buClr>
              <a:buSzPct val="100000"/>
              <a:buFont typeface="Arial" panose="020B0604020202020204" pitchFamily="34" charset="0"/>
              <a:buChar char="&lt;"/>
              <a:defRPr/>
            </a:pPr>
            <a:r>
              <a:rPr lang="en-US" sz="2000" dirty="0" smtClean="0">
                <a:solidFill>
                  <a:srgbClr val="000000"/>
                </a:solidFill>
                <a:latin typeface="Arial"/>
                <a:cs typeface="Arial"/>
              </a:rPr>
              <a:t>More </a:t>
            </a:r>
            <a:r>
              <a:rPr lang="en-US" sz="2000" dirty="0">
                <a:solidFill>
                  <a:srgbClr val="000000"/>
                </a:solidFill>
                <a:latin typeface="Arial"/>
                <a:cs typeface="Arial"/>
              </a:rPr>
              <a:t>generous definitions of disability: </a:t>
            </a:r>
          </a:p>
          <a:p>
            <a:pPr marL="742950" lvl="1" indent="-285750">
              <a:spcAft>
                <a:spcPts val="600"/>
              </a:spcAft>
              <a:buClr>
                <a:schemeClr val="accent1"/>
              </a:buClr>
              <a:buFont typeface="Arial" panose="020B0604020202020204" pitchFamily="34" charset="0"/>
              <a:buChar char="•"/>
              <a:defRPr/>
            </a:pPr>
            <a:r>
              <a:rPr lang="en-US" sz="2000" kern="0" dirty="0">
                <a:solidFill>
                  <a:srgbClr val="000000"/>
                </a:solidFill>
                <a:cs typeface="Arial" panose="020B0604020202020204" pitchFamily="34" charset="0"/>
              </a:rPr>
              <a:t>VSTD definition based on “own job”</a:t>
            </a:r>
          </a:p>
          <a:p>
            <a:pPr marL="742950" lvl="1" indent="-285750">
              <a:spcAft>
                <a:spcPts val="600"/>
              </a:spcAft>
              <a:buClr>
                <a:schemeClr val="accent1"/>
              </a:buClr>
              <a:buFont typeface="Arial" panose="020B0604020202020204" pitchFamily="34" charset="0"/>
              <a:buChar char="•"/>
              <a:defRPr/>
            </a:pPr>
            <a:r>
              <a:rPr lang="en-US" sz="2000" kern="0" dirty="0">
                <a:solidFill>
                  <a:srgbClr val="000000"/>
                </a:solidFill>
                <a:cs typeface="Arial" panose="020B0604020202020204" pitchFamily="34" charset="0"/>
              </a:rPr>
              <a:t>VLTD determination based on “own occupation” for first two years, then “any occupation</a:t>
            </a:r>
            <a:r>
              <a:rPr lang="en-US" sz="2000" kern="0" dirty="0" smtClean="0">
                <a:solidFill>
                  <a:srgbClr val="000000"/>
                </a:solidFill>
                <a:cs typeface="Arial" panose="020B0604020202020204" pitchFamily="34" charset="0"/>
              </a:rPr>
              <a:t>”</a:t>
            </a:r>
          </a:p>
          <a:p>
            <a:pPr marL="285750" indent="-285750">
              <a:spcAft>
                <a:spcPts val="600"/>
              </a:spcAft>
              <a:buClr>
                <a:schemeClr val="accent1"/>
              </a:buClr>
              <a:buFont typeface="Arial" panose="020B0604020202020204" pitchFamily="34" charset="0"/>
              <a:buChar char="•"/>
              <a:defRPr/>
            </a:pPr>
            <a:endParaRPr lang="en-US" sz="2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97601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47137" y="803696"/>
            <a:ext cx="5448080" cy="454292"/>
          </a:xfrm>
        </p:spPr>
        <p:txBody>
          <a:bodyPr/>
          <a:lstStyle/>
          <a:p>
            <a:r>
              <a:rPr lang="en-US" sz="3600" dirty="0">
                <a:solidFill>
                  <a:srgbClr val="002060"/>
                </a:solidFill>
                <a:latin typeface="Arial" panose="020B0604020202020204" pitchFamily="34" charset="0"/>
                <a:cs typeface="+mn-cs"/>
              </a:rPr>
              <a:t>2017 Disability Plans</a:t>
            </a:r>
          </a:p>
        </p:txBody>
      </p:sp>
      <p:sp>
        <p:nvSpPr>
          <p:cNvPr id="4" name="Rectangle 3"/>
          <p:cNvSpPr/>
          <p:nvPr/>
        </p:nvSpPr>
        <p:spPr>
          <a:xfrm>
            <a:off x="381000" y="1300877"/>
            <a:ext cx="8191500" cy="2442464"/>
          </a:xfrm>
          <a:prstGeom prst="rect">
            <a:avLst/>
          </a:prstGeom>
        </p:spPr>
        <p:txBody>
          <a:bodyPr wrap="square">
            <a:spAutoFit/>
          </a:bodyPr>
          <a:lstStyle/>
          <a:p>
            <a:pPr lvl="1">
              <a:buClr>
                <a:srgbClr val="4F81BD">
                  <a:lumMod val="60000"/>
                  <a:lumOff val="40000"/>
                </a:srgbClr>
              </a:buClr>
              <a:defRPr/>
            </a:pPr>
            <a:endParaRPr lang="en-US" sz="2000" kern="0" dirty="0">
              <a:solidFill>
                <a:srgbClr val="000000"/>
              </a:solidFill>
              <a:cs typeface="Arial"/>
            </a:endParaRPr>
          </a:p>
          <a:p>
            <a:pPr>
              <a:spcAft>
                <a:spcPts val="1200"/>
              </a:spcAft>
              <a:buClr>
                <a:srgbClr val="4F81BD">
                  <a:lumMod val="60000"/>
                  <a:lumOff val="40000"/>
                </a:srgbClr>
              </a:buClr>
              <a:defRPr/>
            </a:pPr>
            <a:r>
              <a:rPr lang="en-US" sz="2400" b="1" kern="0" dirty="0">
                <a:solidFill>
                  <a:srgbClr val="0070C0"/>
                </a:solidFill>
                <a:cs typeface="Arial"/>
              </a:rPr>
              <a:t>What won’t change</a:t>
            </a:r>
            <a:r>
              <a:rPr lang="en-US" sz="2400" b="1" kern="0" dirty="0" smtClean="0">
                <a:solidFill>
                  <a:srgbClr val="0070C0"/>
                </a:solidFill>
                <a:cs typeface="Arial"/>
              </a:rPr>
              <a:t>:</a:t>
            </a:r>
            <a:endParaRPr lang="en-US" sz="2400" kern="0" dirty="0">
              <a:solidFill>
                <a:srgbClr val="000000"/>
              </a:solidFill>
              <a:cs typeface="Arial"/>
            </a:endParaRP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400" dirty="0">
                <a:solidFill>
                  <a:srgbClr val="000000"/>
                </a:solidFill>
                <a:latin typeface="Arial"/>
                <a:cs typeface="Arial"/>
              </a:rPr>
              <a:t>UC will continue to provide a basic level of short-term coverage (Basic Disability)</a:t>
            </a:r>
          </a:p>
          <a:p>
            <a:pPr marL="457200" indent="-457200" algn="just" eaLnBrk="1" hangingPunct="1">
              <a:lnSpc>
                <a:spcPct val="82000"/>
              </a:lnSpc>
              <a:spcBef>
                <a:spcPts val="1200"/>
              </a:spcBef>
              <a:buClr>
                <a:srgbClr val="2D6CC0"/>
              </a:buClr>
              <a:buSzPct val="100000"/>
              <a:buFont typeface="Arial" panose="020B0604020202020204" pitchFamily="34" charset="0"/>
              <a:buChar char="&lt;"/>
              <a:defRPr/>
            </a:pPr>
            <a:r>
              <a:rPr lang="en-US" sz="2400" dirty="0">
                <a:solidFill>
                  <a:srgbClr val="000000"/>
                </a:solidFill>
                <a:latin typeface="Arial"/>
                <a:cs typeface="Arial"/>
              </a:rPr>
              <a:t>Require use of 22 sick days, if available, before benefits </a:t>
            </a:r>
            <a:r>
              <a:rPr lang="en-US" sz="2400" dirty="0" smtClean="0">
                <a:solidFill>
                  <a:srgbClr val="000000"/>
                </a:solidFill>
                <a:latin typeface="Arial"/>
                <a:cs typeface="Arial"/>
              </a:rPr>
              <a:t>commence</a:t>
            </a:r>
            <a:endParaRPr lang="en-US" sz="2400" dirty="0">
              <a:solidFill>
                <a:srgbClr val="000000"/>
              </a:solidFill>
              <a:latin typeface="Arial"/>
              <a:cs typeface="Arial"/>
            </a:endParaRPr>
          </a:p>
        </p:txBody>
      </p:sp>
    </p:spTree>
    <p:extLst>
      <p:ext uri="{BB962C8B-B14F-4D97-AF65-F5344CB8AC3E}">
        <p14:creationId xmlns:p14="http://schemas.microsoft.com/office/powerpoint/2010/main" val="164879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UCRTemplate2">
  <a:themeElements>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CRTemplate_blue [Read-Only] [Compatibility Mode]" id="{7EF4004A-D0E2-4256-8917-73F9BDB11ED6}" vid="{C47A0F65-7DDA-42E6-91DD-B15061A0EE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920AFFE0D23478928BCBA2D442FF0" ma:contentTypeVersion="0" ma:contentTypeDescription="Create a new document." ma:contentTypeScope="" ma:versionID="5b73412aedbcf6725764642a1768e7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C63166-56EC-4B99-A432-1253E20B3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9E9A824-DA46-4308-A93C-2E569CA55760}">
  <ds:schemaRefs>
    <ds:schemaRef ds:uri="http://purl.org/dc/dcmitype/"/>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18DE6FA-FB4C-45A6-9CA1-DFD3D5E91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UCRTemplate_blue- do not use</Template>
  <TotalTime>382</TotalTime>
  <Words>920</Words>
  <Application>Microsoft Office PowerPoint</Application>
  <PresentationFormat>On-screen Show (4:3)</PresentationFormat>
  <Paragraphs>139</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UCRTemplate2</vt:lpstr>
      <vt:lpstr>2017 Open Enrollment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California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Sanchez</dc:creator>
  <cp:lastModifiedBy>Steven T Staples</cp:lastModifiedBy>
  <cp:revision>50</cp:revision>
  <cp:lastPrinted>2016-10-27T15:03:10Z</cp:lastPrinted>
  <dcterms:created xsi:type="dcterms:W3CDTF">2015-09-16T15:01:42Z</dcterms:created>
  <dcterms:modified xsi:type="dcterms:W3CDTF">2018-09-18T22:32:09Z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0x010100DEF920AFFE0D23478928BCBA2D442FF0</vt:lpwstr>
  </property>
</Properties>
</file>